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59" r:id="rId4"/>
    <p:sldId id="260" r:id="rId5"/>
    <p:sldId id="261" r:id="rId6"/>
    <p:sldId id="273" r:id="rId7"/>
    <p:sldId id="272" r:id="rId8"/>
    <p:sldId id="271" r:id="rId9"/>
    <p:sldId id="270" r:id="rId10"/>
    <p:sldId id="269" r:id="rId11"/>
    <p:sldId id="268" r:id="rId12"/>
    <p:sldId id="265" r:id="rId13"/>
    <p:sldId id="266" r:id="rId14"/>
    <p:sldId id="267" r:id="rId15"/>
    <p:sldId id="277" r:id="rId16"/>
    <p:sldId id="275" r:id="rId17"/>
    <p:sldId id="278" r:id="rId18"/>
    <p:sldId id="284" r:id="rId19"/>
    <p:sldId id="287" r:id="rId20"/>
    <p:sldId id="288" r:id="rId21"/>
    <p:sldId id="289" r:id="rId22"/>
    <p:sldId id="291" r:id="rId23"/>
    <p:sldId id="292" r:id="rId24"/>
    <p:sldId id="293" r:id="rId25"/>
    <p:sldId id="295" r:id="rId26"/>
    <p:sldId id="29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8141C-9761-B441-B2AC-371E152EB0CB}" type="datetimeFigureOut">
              <a:rPr lang="en-US" smtClean="0"/>
              <a:t>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E0380-F31D-1E40-B999-88497FC44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26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51AE1-20F0-8947-B025-5A2F23562B44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B1D1E-02C0-164E-8BA8-FDD975F2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31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D7DA5F-10D7-684B-9EE8-8109E806EB23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AEC6721-D420-ED44-901D-096D17AC523E}" type="slidenum">
              <a:rPr lang="en-US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18</a:t>
            </a:fld>
            <a:endParaRPr lang="en-US">
              <a:solidFill>
                <a:schemeClr val="tx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JDR v 2.2—Progressive Slides 15-17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BAC2FF-6F61-FA47-8F8F-4DDE33B91520}" type="slidenum">
              <a:rPr lang="en-US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19</a:t>
            </a:fld>
            <a:endParaRPr lang="en-US">
              <a:solidFill>
                <a:schemeClr val="tx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JDR v2.2--Make progressive slide… look at this in slideshow mode to see progression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79CF28-30AB-E64F-A33B-C82FB510807E}" type="slidenum">
              <a:rPr lang="en-US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20</a:t>
            </a:fld>
            <a:endParaRPr lang="en-US">
              <a:solidFill>
                <a:schemeClr val="tx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79CF28-30AB-E64F-A33B-C82FB510807E}" type="slidenum">
              <a:rPr lang="en-US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21</a:t>
            </a:fld>
            <a:endParaRPr lang="en-US">
              <a:solidFill>
                <a:schemeClr val="tx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19000"/>
          </a:blip>
          <a:srcRect l="18494" r="5691"/>
          <a:stretch>
            <a:fillRect/>
          </a:stretch>
        </p:blipFill>
        <p:spPr>
          <a:xfrm>
            <a:off x="0" y="1090379"/>
            <a:ext cx="9144000" cy="5767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ECA46-C769-9B44-83D0-26603D030AC9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44C41-90C1-4A4C-A6C2-D33C88AF82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091710"/>
          </a:xfrm>
          <a:prstGeom prst="rect">
            <a:avLst/>
          </a:prstGeom>
          <a:solidFill>
            <a:schemeClr val="tx2">
              <a:lumMod val="50000"/>
            </a:schemeClr>
          </a:solidFill>
          <a:ln w="0">
            <a:noFill/>
          </a:ln>
          <a:effectLst>
            <a:outerShdw blurRad="40000" dist="356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182883"/>
            <a:ext cx="1811121" cy="6585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0800" y="182883"/>
            <a:ext cx="6096000" cy="12347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rgbClr val="595959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20.png"/><Relationship Id="rId6" Type="http://schemas.openxmlformats.org/officeDocument/2006/relationships/image" Target="../media/image13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ircareinternational.com" TargetMode="External"/><Relationship Id="rId3" Type="http://schemas.openxmlformats.org/officeDocument/2006/relationships/hyperlink" Target="mailto:Jake.p@aircareintn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9087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chemeClr val="tx1"/>
                </a:solidFill>
              </a:rPr>
              <a:t>Aircare</a:t>
            </a:r>
            <a:r>
              <a:rPr lang="en-US" sz="3600" b="1" dirty="0" smtClean="0">
                <a:solidFill>
                  <a:schemeClr val="tx1"/>
                </a:solidFill>
              </a:rPr>
              <a:t> International  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Supporting Strong Cultures of Safety and Quality in Business Aviation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3848" y="4661605"/>
            <a:ext cx="7500487" cy="179931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January 18, 2017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Teterboro</a:t>
            </a:r>
            <a:r>
              <a:rPr lang="en-US" sz="2000" dirty="0" smtClean="0">
                <a:solidFill>
                  <a:srgbClr val="000000"/>
                </a:solidFill>
              </a:rPr>
              <a:t> Users Group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Jake Paini, Sales Associate and Medical Instructor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Tools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22" y="1417638"/>
            <a:ext cx="1904737" cy="14285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65" y="1935968"/>
            <a:ext cx="1904736" cy="14285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20" y="1417638"/>
            <a:ext cx="3779924" cy="1938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20" y="3918321"/>
            <a:ext cx="3779924" cy="193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720" y="3364520"/>
            <a:ext cx="3643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7 Full-Motion Cabin Simulators (5 Mobile)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720" y="5856744"/>
            <a:ext cx="3520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4 Walk In Fire Trainers (Galley, Seat, </a:t>
            </a:r>
            <a:r>
              <a:rPr lang="en-US" sz="1600" dirty="0" err="1" smtClean="0">
                <a:solidFill>
                  <a:srgbClr val="7F7F7F"/>
                </a:solidFill>
              </a:rPr>
              <a:t>Lav</a:t>
            </a:r>
            <a:r>
              <a:rPr lang="en-US" sz="1600" dirty="0" smtClean="0">
                <a:solidFill>
                  <a:srgbClr val="7F7F7F"/>
                </a:solidFill>
              </a:rPr>
              <a:t>)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3859" y="1344372"/>
            <a:ext cx="1367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HAT Machines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29991" y="3315530"/>
            <a:ext cx="2487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Underwater Egress Dunkers</a:t>
            </a:r>
            <a:endParaRPr lang="en-US" sz="1600" dirty="0">
              <a:solidFill>
                <a:srgbClr val="7F7F7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3906" y="3918321"/>
            <a:ext cx="2706779" cy="15231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05382" y="5393948"/>
            <a:ext cx="1410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Service Trainer</a:t>
            </a:r>
            <a:endParaRPr lang="en-US" sz="1600" dirty="0">
              <a:solidFill>
                <a:srgbClr val="7F7F7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rcRect l="39298" r="14736"/>
          <a:stretch>
            <a:fillRect/>
          </a:stretch>
        </p:blipFill>
        <p:spPr>
          <a:xfrm>
            <a:off x="6782063" y="4717907"/>
            <a:ext cx="1904737" cy="14470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82065" y="6195298"/>
            <a:ext cx="1366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Winslow Rafts </a:t>
            </a:r>
            <a:endParaRPr lang="en-US" sz="16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Offerings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71922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Full FACTS Training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5 Days of Training (2+3)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18 Different Modules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Service Training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Emergency Procedures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For all crew members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50+ Regularly Scheduled Classes per year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Meets or exceeds CFR Parts 91, 91k, 125, 135, Public Aircraft, JAR OPS1, CARS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and IS-BAO standards.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23" y="1417638"/>
            <a:ext cx="1904736" cy="142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23" y="3005067"/>
            <a:ext cx="1904736" cy="1428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22" y="4697610"/>
            <a:ext cx="1904737" cy="1428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064" y="1417638"/>
            <a:ext cx="1904736" cy="1428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065" y="3005067"/>
            <a:ext cx="1904736" cy="1428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065" y="4697610"/>
            <a:ext cx="1904736" cy="142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Offerings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37694" y="1417638"/>
            <a:ext cx="4572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Full FACTS Curriculum Includes:</a:t>
            </a:r>
          </a:p>
          <a:p>
            <a:endParaRPr lang="en-US" sz="1400" dirty="0" smtClean="0"/>
          </a:p>
          <a:p>
            <a:r>
              <a:rPr lang="en-US" sz="1400" b="1" dirty="0" smtClean="0"/>
              <a:t>Pre-course On-Line Study – Required</a:t>
            </a:r>
          </a:p>
          <a:p>
            <a:r>
              <a:rPr lang="en-US" sz="1400" dirty="0" smtClean="0"/>
              <a:t>Medical </a:t>
            </a:r>
            <a:r>
              <a:rPr lang="en-US" sz="1400" dirty="0" err="1" smtClean="0"/>
              <a:t>Precourse</a:t>
            </a:r>
            <a:endParaRPr lang="en-US" sz="1400" dirty="0" smtClean="0"/>
          </a:p>
          <a:p>
            <a:r>
              <a:rPr lang="en-US" sz="1400" dirty="0" smtClean="0"/>
              <a:t>Emergency Equipment</a:t>
            </a:r>
          </a:p>
          <a:p>
            <a:r>
              <a:rPr lang="en-US" sz="1400" dirty="0" smtClean="0"/>
              <a:t>Dangerous Goods</a:t>
            </a:r>
          </a:p>
          <a:p>
            <a:r>
              <a:rPr lang="en-US" sz="1400" dirty="0" smtClean="0"/>
              <a:t>Surface Contamination</a:t>
            </a:r>
          </a:p>
          <a:p>
            <a:endParaRPr lang="en-US" sz="1400" dirty="0" smtClean="0"/>
          </a:p>
          <a:p>
            <a:r>
              <a:rPr lang="en-US" sz="1400" b="1" dirty="0" smtClean="0"/>
              <a:t>DAYS 1 and 2 (Optional Service Training)</a:t>
            </a:r>
          </a:p>
          <a:p>
            <a:r>
              <a:rPr lang="en-US" sz="1400" dirty="0" smtClean="0"/>
              <a:t>Business Aviation Indoctrination</a:t>
            </a:r>
          </a:p>
          <a:p>
            <a:r>
              <a:rPr lang="en-US" sz="1400" dirty="0" smtClean="0"/>
              <a:t>Food Handling Safety</a:t>
            </a:r>
          </a:p>
          <a:p>
            <a:r>
              <a:rPr lang="en-US" sz="1400" dirty="0" smtClean="0"/>
              <a:t>Trip Planning / Catering</a:t>
            </a:r>
          </a:p>
          <a:p>
            <a:r>
              <a:rPr lang="en-US" sz="1400" dirty="0" smtClean="0"/>
              <a:t>Stowage</a:t>
            </a:r>
          </a:p>
          <a:p>
            <a:r>
              <a:rPr lang="en-US" sz="1400" dirty="0" smtClean="0"/>
              <a:t>Service SOPs</a:t>
            </a:r>
          </a:p>
          <a:p>
            <a:r>
              <a:rPr lang="en-US" sz="1400" dirty="0" smtClean="0"/>
              <a:t>VIP Service Techniques</a:t>
            </a:r>
          </a:p>
          <a:p>
            <a:r>
              <a:rPr lang="en-US" sz="1400" dirty="0" smtClean="0"/>
              <a:t>Tricks of the Trade</a:t>
            </a:r>
          </a:p>
          <a:p>
            <a:r>
              <a:rPr lang="en-US" sz="1400" dirty="0" smtClean="0"/>
              <a:t>Troubleshooting</a:t>
            </a:r>
          </a:p>
          <a:p>
            <a:r>
              <a:rPr lang="en-US" sz="1400" dirty="0" smtClean="0"/>
              <a:t>Wine Service</a:t>
            </a:r>
          </a:p>
          <a:p>
            <a:r>
              <a:rPr lang="en-US" sz="1400" dirty="0" smtClean="0"/>
              <a:t>Practical Service Scenarios</a:t>
            </a:r>
          </a:p>
          <a:p>
            <a:endParaRPr lang="en-US" sz="1400" dirty="0" smtClean="0"/>
          </a:p>
          <a:p>
            <a:endParaRPr lang="en-US" sz="1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936024" y="1831184"/>
            <a:ext cx="3750776" cy="504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DAY 3 – Required, Initial Starts</a:t>
            </a:r>
          </a:p>
          <a:p>
            <a:r>
              <a:rPr lang="en-US" sz="1400" dirty="0" smtClean="0"/>
              <a:t>Aviation Basics</a:t>
            </a:r>
          </a:p>
          <a:p>
            <a:r>
              <a:rPr lang="en-US" sz="1400" dirty="0" smtClean="0"/>
              <a:t>Intro to CRM &amp; Human Factors</a:t>
            </a:r>
          </a:p>
          <a:p>
            <a:r>
              <a:rPr lang="en-US" sz="1400" dirty="0" smtClean="0"/>
              <a:t>Crew Coordination &amp; </a:t>
            </a:r>
            <a:r>
              <a:rPr lang="en-US" sz="1400" dirty="0" err="1" smtClean="0"/>
              <a:t>Pax</a:t>
            </a:r>
            <a:r>
              <a:rPr lang="en-US" sz="1400" dirty="0" smtClean="0"/>
              <a:t> Briefings</a:t>
            </a:r>
          </a:p>
          <a:p>
            <a:r>
              <a:rPr lang="en-US" sz="1400" dirty="0" smtClean="0"/>
              <a:t>Emergency Evacuation Land &amp; Water</a:t>
            </a:r>
          </a:p>
          <a:p>
            <a:r>
              <a:rPr lang="en-US" sz="1400" dirty="0" smtClean="0"/>
              <a:t>Simulator Drills</a:t>
            </a:r>
          </a:p>
          <a:p>
            <a:endParaRPr lang="en-US" sz="1400" dirty="0" smtClean="0"/>
          </a:p>
          <a:p>
            <a:r>
              <a:rPr lang="en-US" sz="1400" b="1" dirty="0" smtClean="0"/>
              <a:t>DAY 4 – Required, Recurrent Starts</a:t>
            </a:r>
          </a:p>
          <a:p>
            <a:r>
              <a:rPr lang="en-US" sz="1400" dirty="0" smtClean="0"/>
              <a:t>Intro/BTF Review/Test</a:t>
            </a:r>
          </a:p>
          <a:p>
            <a:r>
              <a:rPr lang="en-US" sz="1400" dirty="0" err="1" smtClean="0"/>
              <a:t>Aircare</a:t>
            </a:r>
            <a:r>
              <a:rPr lang="en-US" sz="1400" dirty="0" smtClean="0"/>
              <a:t> Access Medical BBP/CPR/AED</a:t>
            </a:r>
          </a:p>
          <a:p>
            <a:r>
              <a:rPr lang="en-US" sz="1400" dirty="0" smtClean="0"/>
              <a:t>Hypoxia Awareness</a:t>
            </a:r>
          </a:p>
          <a:p>
            <a:r>
              <a:rPr lang="en-US" sz="1400" dirty="0" smtClean="0"/>
              <a:t>Survival Search and Rescue</a:t>
            </a:r>
          </a:p>
          <a:p>
            <a:r>
              <a:rPr lang="en-US" sz="1400" dirty="0" smtClean="0"/>
              <a:t>Ditching Pool Drills</a:t>
            </a:r>
          </a:p>
          <a:p>
            <a:endParaRPr lang="en-US" sz="1400" dirty="0" smtClean="0"/>
          </a:p>
          <a:p>
            <a:r>
              <a:rPr lang="en-US" sz="1400" b="1" dirty="0" smtClean="0"/>
              <a:t>DAY 5 – Required</a:t>
            </a:r>
          </a:p>
          <a:p>
            <a:r>
              <a:rPr lang="en-US" sz="1400" dirty="0" smtClean="0"/>
              <a:t>CRM 2 &amp; Fatigue</a:t>
            </a:r>
          </a:p>
          <a:p>
            <a:r>
              <a:rPr lang="en-US" sz="1400" dirty="0" smtClean="0"/>
              <a:t>Security</a:t>
            </a:r>
          </a:p>
          <a:p>
            <a:r>
              <a:rPr lang="en-US" sz="1400" dirty="0" smtClean="0"/>
              <a:t>Evacuation Review</a:t>
            </a:r>
          </a:p>
          <a:p>
            <a:r>
              <a:rPr lang="en-US" sz="1400" dirty="0" smtClean="0"/>
              <a:t>Simulator Drills</a:t>
            </a:r>
          </a:p>
          <a:p>
            <a:r>
              <a:rPr lang="en-US" sz="1400" dirty="0" err="1" smtClean="0"/>
              <a:t>Inflight</a:t>
            </a:r>
            <a:r>
              <a:rPr lang="en-US" sz="1400" dirty="0" smtClean="0"/>
              <a:t> Fire &amp; Smoke Procedures</a:t>
            </a:r>
          </a:p>
          <a:p>
            <a:r>
              <a:rPr lang="en-US" sz="1400" dirty="0" smtClean="0"/>
              <a:t>Live Fire Training</a:t>
            </a:r>
          </a:p>
          <a:p>
            <a:r>
              <a:rPr lang="en-US" sz="1400" dirty="0" smtClean="0"/>
              <a:t>Final Exams</a:t>
            </a:r>
          </a:p>
          <a:p>
            <a:endParaRPr lang="en-US" sz="1400" dirty="0" smtClean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_DSC3250.jpg"/>
          <p:cNvPicPr>
            <a:picLocks noChangeAspect="1"/>
          </p:cNvPicPr>
          <p:nvPr/>
        </p:nvPicPr>
        <p:blipFill>
          <a:blip r:embed="rId2"/>
          <a:srcRect l="6258" r="5009" b="-1293"/>
          <a:stretch>
            <a:fillRect/>
          </a:stretch>
        </p:blipFill>
        <p:spPr>
          <a:xfrm>
            <a:off x="4629122" y="1423704"/>
            <a:ext cx="1904736" cy="14470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40951" r="24327"/>
          <a:stretch>
            <a:fillRect/>
          </a:stretch>
        </p:blipFill>
        <p:spPr>
          <a:xfrm>
            <a:off x="4629122" y="4697611"/>
            <a:ext cx="1904737" cy="14285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22" y="3005066"/>
            <a:ext cx="1904737" cy="14285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Offerings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71922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One Day Pilot Training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1 Day of Training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4 Subjects – </a:t>
            </a:r>
            <a:r>
              <a:rPr lang="en-US" sz="1400" dirty="0" smtClean="0">
                <a:solidFill>
                  <a:srgbClr val="000000"/>
                </a:solidFill>
              </a:rPr>
              <a:t>Emergency Land and Water Evacuation, HAT and Decompression, In-flight Fire and Smoke, Survival Search and Rescue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Only for Pilots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DFW or Morristown 2x/week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Sundays and Thursdays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Meets or exceeds CFR Parts 91, 91k, 125, 135, Public Aircraft, JAR OPS1, CARS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and IS-BAO standards</a:t>
            </a:r>
            <a:r>
              <a:rPr lang="en-US" sz="1800" dirty="0" smtClean="0"/>
              <a:t>.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065" y="4697610"/>
            <a:ext cx="1904737" cy="14285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065" y="3005067"/>
            <a:ext cx="1904736" cy="14285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rcRect l="39298" r="14736"/>
          <a:stretch>
            <a:fillRect/>
          </a:stretch>
        </p:blipFill>
        <p:spPr>
          <a:xfrm>
            <a:off x="6782065" y="1423704"/>
            <a:ext cx="1904737" cy="1447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Offerings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37694" y="1417638"/>
            <a:ext cx="4572000" cy="54784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ODP Curriculum Includes:</a:t>
            </a:r>
          </a:p>
          <a:p>
            <a:endParaRPr lang="en-US" sz="1400" dirty="0" smtClean="0"/>
          </a:p>
          <a:p>
            <a:r>
              <a:rPr lang="en-US" sz="1400" b="1" dirty="0" smtClean="0"/>
              <a:t>Pre-course On-Line Study – Required</a:t>
            </a:r>
          </a:p>
          <a:p>
            <a:endParaRPr lang="en-US" sz="1400" dirty="0" smtClean="0"/>
          </a:p>
          <a:p>
            <a:r>
              <a:rPr lang="en-US" sz="1400" b="1" dirty="0" smtClean="0"/>
              <a:t>Emergency </a:t>
            </a:r>
            <a:r>
              <a:rPr lang="en-US" sz="1400" b="1" dirty="0"/>
              <a:t>Evacuations</a:t>
            </a:r>
          </a:p>
          <a:p>
            <a:r>
              <a:rPr lang="en-US" sz="1400" dirty="0"/>
              <a:t>Land and Water</a:t>
            </a:r>
            <a:endParaRPr lang="en-US" sz="1400" dirty="0" smtClean="0"/>
          </a:p>
          <a:p>
            <a:r>
              <a:rPr lang="en-US" sz="1400" dirty="0" smtClean="0"/>
              <a:t>Unwarranted </a:t>
            </a:r>
            <a:r>
              <a:rPr lang="en-US" sz="1400" dirty="0" err="1"/>
              <a:t>Evacs</a:t>
            </a:r>
            <a:r>
              <a:rPr lang="en-US" sz="1400" dirty="0"/>
              <a:t>, Rapid </a:t>
            </a:r>
          </a:p>
          <a:p>
            <a:r>
              <a:rPr lang="en-US" sz="1400" dirty="0" err="1"/>
              <a:t>Deplanements</a:t>
            </a:r>
            <a:r>
              <a:rPr lang="en-US" sz="1400" dirty="0"/>
              <a:t>, Emergency </a:t>
            </a:r>
            <a:r>
              <a:rPr lang="en-US" sz="1400" dirty="0" err="1" smtClean="0"/>
              <a:t>Evacs</a:t>
            </a:r>
            <a:endParaRPr lang="en-US" sz="1400" dirty="0" smtClean="0"/>
          </a:p>
          <a:p>
            <a:r>
              <a:rPr lang="en-US" sz="1400" dirty="0" smtClean="0"/>
              <a:t>TEST</a:t>
            </a:r>
            <a:r>
              <a:rPr lang="en-US" sz="1400" dirty="0"/>
              <a:t>-PREP Procedures</a:t>
            </a:r>
            <a:endParaRPr lang="en-US" sz="1400" dirty="0" smtClean="0"/>
          </a:p>
          <a:p>
            <a:r>
              <a:rPr lang="en-US" sz="1400" dirty="0" smtClean="0"/>
              <a:t>PIC </a:t>
            </a:r>
            <a:r>
              <a:rPr lang="en-US" sz="1400" dirty="0"/>
              <a:t>and FO Duties, </a:t>
            </a:r>
          </a:p>
          <a:p>
            <a:r>
              <a:rPr lang="en-US" sz="1400" dirty="0"/>
              <a:t>Responsibilities and </a:t>
            </a:r>
            <a:r>
              <a:rPr lang="en-US" sz="1400" dirty="0" smtClean="0"/>
              <a:t>Commands</a:t>
            </a:r>
          </a:p>
          <a:p>
            <a:endParaRPr lang="en-US" sz="1400" dirty="0" smtClean="0"/>
          </a:p>
          <a:p>
            <a:r>
              <a:rPr lang="en-US" sz="1400" b="1" dirty="0" err="1"/>
              <a:t>Aircare</a:t>
            </a:r>
            <a:r>
              <a:rPr lang="en-US" sz="1400" b="1" dirty="0"/>
              <a:t> FACTS Simulator Training</a:t>
            </a:r>
            <a:endParaRPr lang="en-US" sz="1400" b="1" dirty="0" smtClean="0"/>
          </a:p>
          <a:p>
            <a:r>
              <a:rPr lang="en-US" sz="1400" dirty="0" smtClean="0"/>
              <a:t>Live </a:t>
            </a:r>
            <a:r>
              <a:rPr lang="en-US" sz="1400" dirty="0"/>
              <a:t>Drills and Instruction</a:t>
            </a:r>
            <a:endParaRPr lang="en-US" sz="1400" dirty="0" smtClean="0"/>
          </a:p>
          <a:p>
            <a:r>
              <a:rPr lang="en-US" sz="1400" dirty="0" smtClean="0"/>
              <a:t>Doors</a:t>
            </a:r>
            <a:r>
              <a:rPr lang="en-US" sz="1400" dirty="0"/>
              <a:t>, </a:t>
            </a:r>
            <a:r>
              <a:rPr lang="en-US" sz="1400" dirty="0" err="1"/>
              <a:t>Overwing</a:t>
            </a:r>
            <a:r>
              <a:rPr lang="en-US" sz="1400" dirty="0"/>
              <a:t> Exits, </a:t>
            </a:r>
            <a:r>
              <a:rPr lang="en-US" sz="1400" dirty="0" smtClean="0"/>
              <a:t>Smoke</a:t>
            </a:r>
          </a:p>
          <a:p>
            <a:r>
              <a:rPr lang="en-US" sz="1400" dirty="0"/>
              <a:t>Land and Wet ditching procedures</a:t>
            </a:r>
            <a:endParaRPr lang="en-US" sz="1400" dirty="0" smtClean="0"/>
          </a:p>
          <a:p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Decompression </a:t>
            </a:r>
            <a:r>
              <a:rPr lang="en-US" sz="1400" b="1" dirty="0"/>
              <a:t>- Hypoxia </a:t>
            </a:r>
          </a:p>
          <a:p>
            <a:r>
              <a:rPr lang="en-US" sz="1400" dirty="0"/>
              <a:t>Awareness Training (HAT)</a:t>
            </a:r>
            <a:endParaRPr lang="en-US" sz="1400" dirty="0" smtClean="0"/>
          </a:p>
          <a:p>
            <a:r>
              <a:rPr lang="en-US" sz="1400" dirty="0" smtClean="0"/>
              <a:t>Incident </a:t>
            </a:r>
            <a:r>
              <a:rPr lang="en-US" sz="1400" dirty="0"/>
              <a:t>Reviews</a:t>
            </a:r>
            <a:endParaRPr lang="en-US" sz="1400" dirty="0" smtClean="0"/>
          </a:p>
          <a:p>
            <a:r>
              <a:rPr lang="en-US" sz="1400" dirty="0" smtClean="0"/>
              <a:t>Physiology</a:t>
            </a:r>
          </a:p>
          <a:p>
            <a:r>
              <a:rPr lang="en-US" sz="1400" dirty="0" smtClean="0"/>
              <a:t>Experience </a:t>
            </a:r>
            <a:r>
              <a:rPr lang="en-US" sz="1400" dirty="0"/>
              <a:t>Symptoms of Hypoxia </a:t>
            </a:r>
          </a:p>
          <a:p>
            <a:r>
              <a:rPr lang="en-US" sz="1400" dirty="0"/>
              <a:t>with HAT Equipment 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936024" y="1831184"/>
            <a:ext cx="375077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/>
              <a:t>Inflight</a:t>
            </a:r>
            <a:r>
              <a:rPr lang="en-US" sz="1400" b="1" dirty="0" smtClean="0"/>
              <a:t> Fire and Smoke</a:t>
            </a:r>
          </a:p>
          <a:p>
            <a:r>
              <a:rPr lang="en-US" sz="1400" dirty="0" smtClean="0"/>
              <a:t>Fire Science</a:t>
            </a:r>
          </a:p>
          <a:p>
            <a:r>
              <a:rPr lang="en-US" sz="1400" dirty="0" smtClean="0"/>
              <a:t>Sources</a:t>
            </a:r>
          </a:p>
          <a:p>
            <a:r>
              <a:rPr lang="en-US" sz="1400" dirty="0" smtClean="0"/>
              <a:t>Equipment</a:t>
            </a:r>
          </a:p>
          <a:p>
            <a:r>
              <a:rPr lang="en-US" sz="1400" dirty="0" smtClean="0"/>
              <a:t>PIC and FO Duties, </a:t>
            </a:r>
          </a:p>
          <a:p>
            <a:r>
              <a:rPr lang="en-US" sz="1400" dirty="0" smtClean="0"/>
              <a:t>Responsibilities and Commands</a:t>
            </a:r>
          </a:p>
          <a:p>
            <a:r>
              <a:rPr lang="en-US" sz="1400" dirty="0" smtClean="0"/>
              <a:t>Live Fire Drills</a:t>
            </a:r>
          </a:p>
          <a:p>
            <a:endParaRPr lang="en-US" sz="1400" dirty="0" smtClean="0"/>
          </a:p>
          <a:p>
            <a:r>
              <a:rPr lang="en-US" sz="1400" b="1" dirty="0" smtClean="0"/>
              <a:t>Survival - Search and Rescue</a:t>
            </a:r>
          </a:p>
          <a:p>
            <a:r>
              <a:rPr lang="en-US" sz="1400" dirty="0" smtClean="0"/>
              <a:t>Incident Review</a:t>
            </a:r>
          </a:p>
          <a:p>
            <a:r>
              <a:rPr lang="en-US" sz="1400" dirty="0" smtClean="0"/>
              <a:t>Equipment (Vests, Rafts, Survival </a:t>
            </a:r>
          </a:p>
          <a:p>
            <a:r>
              <a:rPr lang="en-US" sz="1400" dirty="0" smtClean="0"/>
              <a:t>Equipment</a:t>
            </a:r>
          </a:p>
          <a:p>
            <a:r>
              <a:rPr lang="en-US" sz="1400" dirty="0" smtClean="0"/>
              <a:t>PIC and FO Duties, </a:t>
            </a:r>
          </a:p>
          <a:p>
            <a:r>
              <a:rPr lang="en-US" sz="1400" dirty="0" smtClean="0"/>
              <a:t>Responsibilities and Commands</a:t>
            </a:r>
          </a:p>
          <a:p>
            <a:r>
              <a:rPr lang="en-US" sz="1400" dirty="0" smtClean="0"/>
              <a:t>Post-</a:t>
            </a:r>
            <a:r>
              <a:rPr lang="en-US" sz="1400" dirty="0" err="1" smtClean="0"/>
              <a:t>Evac</a:t>
            </a:r>
            <a:r>
              <a:rPr lang="en-US" sz="1400" dirty="0" smtClean="0"/>
              <a:t> Survival</a:t>
            </a:r>
          </a:p>
          <a:p>
            <a:endParaRPr lang="en-US" sz="1400" dirty="0" smtClean="0"/>
          </a:p>
          <a:p>
            <a:r>
              <a:rPr lang="en-US" sz="1400" b="1" dirty="0" smtClean="0"/>
              <a:t>Ditching Drills</a:t>
            </a:r>
          </a:p>
          <a:p>
            <a:r>
              <a:rPr lang="en-US" sz="1400" dirty="0" smtClean="0"/>
              <a:t>Pool – Rafts, Egress Dunker, </a:t>
            </a:r>
          </a:p>
          <a:p>
            <a:r>
              <a:rPr lang="en-US" sz="1400" dirty="0" smtClean="0"/>
              <a:t>Leadership and Survival </a:t>
            </a:r>
          </a:p>
          <a:p>
            <a:r>
              <a:rPr lang="en-US" sz="1400" dirty="0" smtClean="0"/>
              <a:t>Considerations</a:t>
            </a:r>
          </a:p>
          <a:p>
            <a:endParaRPr lang="en-US" sz="1400" dirty="0" smtClean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066" y="3080657"/>
            <a:ext cx="1904736" cy="1428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t="25379" b="24355"/>
          <a:stretch>
            <a:fillRect/>
          </a:stretch>
        </p:blipFill>
        <p:spPr>
          <a:xfrm>
            <a:off x="6767630" y="1423704"/>
            <a:ext cx="1919171" cy="14470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37262" t="18134" r="24332"/>
          <a:stretch>
            <a:fillRect/>
          </a:stretch>
        </p:blipFill>
        <p:spPr>
          <a:xfrm>
            <a:off x="6767630" y="4697610"/>
            <a:ext cx="1919172" cy="14285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Training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18094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Aircraft Familiarization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Cabin Systems, Amenities, Safety and Emergency Equipment</a:t>
            </a:r>
            <a:br>
              <a:rPr lang="en-US" sz="1800" dirty="0" smtClean="0">
                <a:solidFill>
                  <a:srgbClr val="000000"/>
                </a:solidFill>
              </a:rPr>
            </a:b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Executive Frequent Flyer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Principals, Family, Frequent Travelers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Safety and emergency procedures</a:t>
            </a:r>
            <a:br>
              <a:rPr lang="en-US" sz="1800" dirty="0" smtClean="0">
                <a:solidFill>
                  <a:srgbClr val="000000"/>
                </a:solidFill>
              </a:rPr>
            </a:b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Open Water Wet Ditching</a:t>
            </a:r>
            <a:br>
              <a:rPr lang="en-US" sz="2200" dirty="0" smtClean="0">
                <a:solidFill>
                  <a:srgbClr val="000000"/>
                </a:solidFill>
              </a:rPr>
            </a:b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Custom Events – ASSET, ONSITE</a:t>
            </a: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In-flight Medical Training (CPR/AED/BBP)</a:t>
            </a:r>
          </a:p>
          <a:p>
            <a:pPr lvl="1"/>
            <a:endParaRPr lang="en-US" sz="1800" dirty="0" smtClean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630" y="1439118"/>
            <a:ext cx="1919172" cy="1280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IRCARE_ACCESS_Primary_Logo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64" y="2060365"/>
            <a:ext cx="6171729" cy="1542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1608" y="3680940"/>
            <a:ext cx="4555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Plan for the Unplanned™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Aircare</a:t>
            </a:r>
            <a:r>
              <a:rPr lang="en-US" dirty="0"/>
              <a:t> </a:t>
            </a:r>
            <a:r>
              <a:rPr lang="en-US" dirty="0" smtClean="0"/>
              <a:t>Access</a:t>
            </a:r>
            <a:r>
              <a:rPr lang="en-US" sz="1200" dirty="0" smtClean="0"/>
              <a:t>®</a:t>
            </a:r>
            <a:r>
              <a:rPr lang="en-US" dirty="0" smtClean="0"/>
              <a:t> </a:t>
            </a:r>
            <a:r>
              <a:rPr lang="en-US" dirty="0"/>
              <a:t>Assistance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698366" y="1634247"/>
            <a:ext cx="7749540" cy="452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pPr marL="308610" indent="-308610">
              <a:spcBef>
                <a:spcPts val="1080"/>
              </a:spcBef>
              <a:buFont typeface="Arial" pitchFamily="-65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Aircare</a:t>
            </a:r>
            <a:r>
              <a:rPr lang="en-US" sz="2000" dirty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Access</a:t>
            </a:r>
            <a:r>
              <a:rPr lang="en-US" sz="1200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®</a:t>
            </a:r>
            <a:r>
              <a:rPr lang="en-US" sz="2000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- </a:t>
            </a:r>
            <a:r>
              <a:rPr lang="en-US" sz="2000" b="1" dirty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focused dedication to Business Aviation</a:t>
            </a:r>
            <a:r>
              <a:rPr lang="en-US" sz="2000" b="1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 </a:t>
            </a:r>
            <a:br>
              <a:rPr lang="en-US" sz="2000" b="1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</a:br>
            <a:endParaRPr lang="en-US" sz="2000" b="1" dirty="0" smtClean="0">
              <a:solidFill>
                <a:srgbClr val="000000"/>
              </a:solidFill>
              <a:latin typeface="Century Gothic"/>
              <a:ea typeface="R Avenir Roman" pitchFamily="-65" charset="0"/>
              <a:cs typeface="Century Gothic"/>
            </a:endParaRPr>
          </a:p>
          <a:p>
            <a:pPr marL="308610" indent="-308610">
              <a:spcBef>
                <a:spcPts val="1080"/>
              </a:spcBef>
              <a:buFont typeface="Arial" pitchFamily="-65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Urgent</a:t>
            </a:r>
            <a:r>
              <a:rPr lang="en-US" sz="2000" dirty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-care Telemedicine: Board Certified Physicians who understand Business </a:t>
            </a:r>
            <a:r>
              <a:rPr lang="en-US" sz="2000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Aviation</a:t>
            </a:r>
          </a:p>
          <a:p>
            <a:pPr>
              <a:spcBef>
                <a:spcPts val="1080"/>
              </a:spcBef>
            </a:pPr>
            <a:endParaRPr lang="en-US" sz="2000" dirty="0">
              <a:solidFill>
                <a:srgbClr val="000000"/>
              </a:solidFill>
              <a:latin typeface="Century Gothic"/>
              <a:ea typeface="R Avenir Roman" pitchFamily="-65" charset="0"/>
              <a:cs typeface="Century Gothic"/>
            </a:endParaRPr>
          </a:p>
          <a:p>
            <a:pPr marL="308610" indent="-308610">
              <a:spcBef>
                <a:spcPts val="1080"/>
              </a:spcBef>
              <a:buFont typeface="Arial" pitchFamily="-65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Partnership with George Washington University Hospital and AXA Global Medical Network – 41,000 facilities in over 200 countries</a:t>
            </a:r>
          </a:p>
          <a:p>
            <a:pPr marL="308610" indent="-308610">
              <a:spcBef>
                <a:spcPts val="1080"/>
              </a:spcBef>
              <a:buFont typeface="Arial" pitchFamily="-65" charset="0"/>
              <a:buChar char="•"/>
            </a:pPr>
            <a:endParaRPr lang="en-US" sz="2000" dirty="0" smtClean="0">
              <a:solidFill>
                <a:srgbClr val="000000"/>
              </a:solidFill>
              <a:latin typeface="Century Gothic"/>
              <a:ea typeface="R Avenir Roman" pitchFamily="-65" charset="0"/>
              <a:cs typeface="Century Gothic"/>
            </a:endParaRPr>
          </a:p>
          <a:p>
            <a:pPr marL="308610" indent="-308610">
              <a:spcBef>
                <a:spcPts val="1080"/>
              </a:spcBef>
              <a:buFont typeface="Arial" pitchFamily="-65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In-flight </a:t>
            </a:r>
            <a:r>
              <a:rPr lang="en-US" sz="2000" dirty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Medical Training is included in Access </a:t>
            </a:r>
            <a:r>
              <a:rPr lang="en-US" sz="2000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Subscription</a:t>
            </a:r>
            <a:br>
              <a:rPr lang="en-US" sz="2000" dirty="0" smtClean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</a:br>
            <a:endParaRPr lang="en-US" sz="2000" dirty="0" smtClean="0">
              <a:solidFill>
                <a:srgbClr val="000000"/>
              </a:solidFill>
              <a:latin typeface="Century Gothic"/>
              <a:ea typeface="R Avenir Roman" pitchFamily="-65" charset="0"/>
              <a:cs typeface="Century Gothic"/>
            </a:endParaRPr>
          </a:p>
          <a:p>
            <a:pPr marL="308610" indent="-308610">
              <a:spcBef>
                <a:spcPts val="1080"/>
              </a:spcBef>
              <a:buFont typeface="Arial" pitchFamily="-65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entury Gothic"/>
                <a:ea typeface="R Avenir Roman" pitchFamily="-65" charset="0"/>
                <a:cs typeface="Century Gothic"/>
              </a:rPr>
              <a:t>Medical Kits Supply and Service program</a:t>
            </a:r>
            <a:endParaRPr lang="en-US" sz="2000" dirty="0" smtClean="0">
              <a:solidFill>
                <a:srgbClr val="000000"/>
              </a:solidFill>
              <a:latin typeface="Century Gothic"/>
              <a:ea typeface="R Avenir Roman" pitchFamily="-65" charset="0"/>
              <a:cs typeface="Century Gothic"/>
            </a:endParaRPr>
          </a:p>
          <a:p>
            <a:pPr marL="1124427" lvl="1" indent="-308610">
              <a:spcBef>
                <a:spcPts val="1080"/>
              </a:spcBef>
              <a:buFont typeface="Arial" pitchFamily="-65" charset="0"/>
              <a:buChar char="•"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R Avenir Roman" pitchFamily="-65" charset="0"/>
              <a:cs typeface="Century Gothic"/>
            </a:endParaRPr>
          </a:p>
          <a:p>
            <a:pPr marL="1124427" lvl="1" indent="-308610">
              <a:spcBef>
                <a:spcPts val="1080"/>
              </a:spcBef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R Avenir Roman" pitchFamily="-65" charset="0"/>
              <a:cs typeface="Century Gothic"/>
            </a:endParaRPr>
          </a:p>
          <a:p>
            <a:pPr marL="1124427" lvl="1" indent="-308610">
              <a:spcBef>
                <a:spcPts val="1080"/>
              </a:spcBef>
              <a:buFontTx/>
              <a:buChar char="–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R Avenir Roman" pitchFamily="-65" charset="0"/>
              <a:cs typeface="Century Gothic"/>
            </a:endParaRPr>
          </a:p>
          <a:p>
            <a:pPr marL="308610" indent="-308610">
              <a:spcBef>
                <a:spcPts val="1080"/>
              </a:spcBef>
              <a:buFontTx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R Avenir Roman" pitchFamily="-65" charset="0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838677" y="2133124"/>
            <a:ext cx="7390923" cy="3814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9" tIns="45719" rIns="91439" bIns="45719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4" descr="access diagram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0775" y="1259076"/>
            <a:ext cx="6900863" cy="5443537"/>
          </a:xfrm>
          <a:prstGeom prst="rect">
            <a:avLst/>
          </a:prstGeom>
          <a:noFill/>
        </p:spPr>
      </p:pic>
      <p:sp>
        <p:nvSpPr>
          <p:cNvPr id="6" name="Title 18"/>
          <p:cNvSpPr>
            <a:spLocks noGrp="1"/>
          </p:cNvSpPr>
          <p:nvPr>
            <p:ph type="title"/>
          </p:nvPr>
        </p:nvSpPr>
        <p:spPr>
          <a:xfrm>
            <a:off x="2590800" y="182883"/>
            <a:ext cx="6096000" cy="1234755"/>
          </a:xfrm>
        </p:spPr>
        <p:txBody>
          <a:bodyPr/>
          <a:lstStyle/>
          <a:p>
            <a:r>
              <a:rPr lang="en-US" dirty="0" err="1"/>
              <a:t>Aircare</a:t>
            </a:r>
            <a:r>
              <a:rPr lang="en-US" dirty="0"/>
              <a:t> Access</a:t>
            </a:r>
            <a:r>
              <a:rPr lang="en-US" sz="1200" dirty="0"/>
              <a:t>®</a:t>
            </a:r>
            <a:r>
              <a:rPr lang="en-US" dirty="0"/>
              <a:t> Assistance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843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ccess diagra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1822" y="1325804"/>
            <a:ext cx="2991803" cy="106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AIRCARE_ACCESS_Primary_Logo_RGB"/>
          <p:cNvPicPr>
            <a:picLocks noChangeAspect="1" noChangeArrowheads="1"/>
          </p:cNvPicPr>
          <p:nvPr/>
        </p:nvPicPr>
        <p:blipFill>
          <a:blip r:embed="rId4"/>
          <a:srcRect r="62999"/>
          <a:stretch>
            <a:fillRect/>
          </a:stretch>
        </p:blipFill>
        <p:spPr bwMode="auto">
          <a:xfrm>
            <a:off x="3733324" y="3581838"/>
            <a:ext cx="1524476" cy="8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4496277" y="2210238"/>
            <a:ext cx="0" cy="122015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91439" tIns="45719" rIns="91439" bIns="4571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5104924" y="4496238"/>
            <a:ext cx="1371600" cy="122015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91439" tIns="45719" rIns="91439" bIns="4571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>
            <a:off x="2286000" y="4496238"/>
            <a:ext cx="1295877" cy="1295876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91439" tIns="45719" rIns="91439" bIns="4571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6629400" y="5867838"/>
            <a:ext cx="1524477" cy="76295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9" tIns="45719" rIns="91439" bIns="45719" anchor="ctr">
            <a:prstTxWarp prst="textNoShape">
              <a:avLst/>
            </a:prstTxWarp>
          </a:bodyPr>
          <a:lstStyle/>
          <a:p>
            <a:r>
              <a:rPr lang="en-US" sz="1200" dirty="0">
                <a:ea typeface="MS PGothic" pitchFamily="34" charset="-128"/>
                <a:cs typeface="MS PGothic" pitchFamily="34" charset="-128"/>
              </a:rPr>
              <a:t>FBO, ALS, ER . .  </a:t>
            </a: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914400" y="5867838"/>
            <a:ext cx="1524477" cy="76295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lIns="91439" tIns="45719" rIns="91439" bIns="45719" anchor="ctr">
            <a:prstTxWarp prst="textNoShape">
              <a:avLst/>
            </a:prstTxWarp>
          </a:bodyPr>
          <a:lstStyle/>
          <a:p>
            <a:pPr algn="r"/>
            <a:r>
              <a:rPr lang="en-US" sz="1200" dirty="0" err="1">
                <a:ea typeface="MS PGothic" pitchFamily="34" charset="-128"/>
                <a:cs typeface="MS PGothic" pitchFamily="34" charset="-128"/>
              </a:rPr>
              <a:t>Aircare</a:t>
            </a:r>
            <a:endParaRPr lang="en-US" sz="1200" dirty="0">
              <a:ea typeface="MS PGothic" pitchFamily="34" charset="-128"/>
              <a:cs typeface="MS PGothic" pitchFamily="34" charset="-128"/>
            </a:endParaRPr>
          </a:p>
          <a:p>
            <a:pPr algn="r"/>
            <a:r>
              <a:rPr lang="en-US" sz="1200" dirty="0">
                <a:ea typeface="MS PGothic" pitchFamily="34" charset="-128"/>
                <a:cs typeface="MS PGothic" pitchFamily="34" charset="-128"/>
              </a:rPr>
              <a:t>Access</a:t>
            </a:r>
          </a:p>
          <a:p>
            <a:pPr algn="r"/>
            <a:r>
              <a:rPr lang="en-US" sz="1200" dirty="0">
                <a:ea typeface="MS PGothic" pitchFamily="34" charset="-128"/>
                <a:cs typeface="MS PGothic" pitchFamily="34" charset="-128"/>
              </a:rPr>
              <a:t>Physician</a:t>
            </a:r>
          </a:p>
        </p:txBody>
      </p:sp>
      <p:pic>
        <p:nvPicPr>
          <p:cNvPr id="34826" name="Picture 10" descr="AIRCARE_ACCESS_Primary_Logo_RGB"/>
          <p:cNvPicPr>
            <a:picLocks noChangeAspect="1" noChangeArrowheads="1"/>
          </p:cNvPicPr>
          <p:nvPr/>
        </p:nvPicPr>
        <p:blipFill>
          <a:blip r:embed="rId4"/>
          <a:srcRect r="62999"/>
          <a:stretch>
            <a:fillRect/>
          </a:stretch>
        </p:blipFill>
        <p:spPr bwMode="auto">
          <a:xfrm>
            <a:off x="1067277" y="6046432"/>
            <a:ext cx="608648" cy="35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47224" y="3810438"/>
            <a:ext cx="2826413" cy="17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latin typeface="Arial" pitchFamily="-65" charset="0"/>
                <a:ea typeface="MS PGothic" pitchFamily="34" charset="-128"/>
                <a:cs typeface="MS PGothic" pitchFamily="34" charset="-128"/>
              </a:rPr>
              <a:t>Aircare</a:t>
            </a:r>
            <a:r>
              <a:rPr lang="en-US" sz="1200" b="1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Access is:</a:t>
            </a:r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  <a:p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  <a:p>
            <a:pPr>
              <a:buFontTx/>
              <a:buChar char="-"/>
            </a:pP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Recalling information to help Phys.</a:t>
            </a:r>
          </a:p>
          <a:p>
            <a:pPr>
              <a:buFontTx/>
              <a:buChar char="-"/>
            </a:pP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Advising on tools/treatments available</a:t>
            </a:r>
          </a:p>
          <a:p>
            <a:pPr>
              <a:buFontTx/>
              <a:buChar char="-"/>
            </a:pP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Capturing information relayed to</a:t>
            </a:r>
          </a:p>
          <a:p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 and from aircraft</a:t>
            </a:r>
          </a:p>
          <a:p>
            <a:pPr>
              <a:buFontTx/>
              <a:buChar char="-"/>
            </a:pP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Helping set up RVS session </a:t>
            </a:r>
            <a:b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</a:b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 if needed</a:t>
            </a:r>
          </a:p>
          <a:p>
            <a:pPr>
              <a:buFontTx/>
              <a:buChar char="-"/>
            </a:pPr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5333524" y="3810438"/>
            <a:ext cx="3627589" cy="140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latin typeface="Arial" pitchFamily="-65" charset="0"/>
                <a:ea typeface="MS PGothic" pitchFamily="34" charset="-128"/>
                <a:cs typeface="MS PGothic" pitchFamily="34" charset="-128"/>
              </a:rPr>
              <a:t>Aircare</a:t>
            </a:r>
            <a:r>
              <a:rPr lang="en-US" sz="1200" b="1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Access is:</a:t>
            </a:r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  <a:p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  <a:p>
            <a:pPr>
              <a:buFontTx/>
              <a:buChar char="-"/>
            </a:pP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Coordinating ALS and communicating with FBO</a:t>
            </a:r>
            <a:b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</a:b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- Pulling up data on regional facilities</a:t>
            </a:r>
          </a:p>
          <a:p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  - Collecting data to help make diversion decision</a:t>
            </a:r>
            <a:b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</a:b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      - Helping prepare for arrival of patient</a:t>
            </a:r>
          </a:p>
          <a:p>
            <a:pPr>
              <a:buFontTx/>
              <a:buChar char="-"/>
            </a:pPr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3047525" y="5334914"/>
            <a:ext cx="3390670" cy="121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latin typeface="Arial" pitchFamily="-65" charset="0"/>
                <a:ea typeface="MS PGothic" pitchFamily="34" charset="-128"/>
                <a:cs typeface="MS PGothic" pitchFamily="34" charset="-128"/>
              </a:rPr>
              <a:t>Aircare</a:t>
            </a:r>
            <a:r>
              <a:rPr lang="en-US" sz="1200" b="1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Access is:</a:t>
            </a:r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  <a:p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  <a:p>
            <a:pPr>
              <a:buFontTx/>
              <a:buChar char="-"/>
            </a:pP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Coordinating Physician to Physician</a:t>
            </a:r>
            <a:b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</a:b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 communication</a:t>
            </a:r>
          </a:p>
          <a:p>
            <a:pPr>
              <a:buFontTx/>
              <a:buChar char="-"/>
            </a:pP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- Coordinating Follow-up and patient care plan</a:t>
            </a:r>
          </a:p>
          <a:p>
            <a:pPr>
              <a:buFontTx/>
              <a:buChar char="-"/>
            </a:pPr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4647724" y="2058791"/>
            <a:ext cx="3909967" cy="158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latin typeface="Arial" pitchFamily="-65" charset="0"/>
                <a:ea typeface="MS PGothic" pitchFamily="34" charset="-128"/>
                <a:cs typeface="MS PGothic" pitchFamily="34" charset="-128"/>
              </a:rPr>
              <a:t>Aircare</a:t>
            </a:r>
            <a:r>
              <a:rPr lang="en-US" sz="1200" b="1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Access is:</a:t>
            </a:r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  <a:p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  <a:p>
            <a:pPr>
              <a:buFontTx/>
              <a:buChar char="-"/>
            </a:pP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Recalling information on flight, </a:t>
            </a:r>
            <a:r>
              <a:rPr lang="en-US" sz="1200" dirty="0" err="1">
                <a:latin typeface="Arial" pitchFamily="-65" charset="0"/>
                <a:ea typeface="MS PGothic" pitchFamily="34" charset="-128"/>
                <a:cs typeface="MS PGothic" pitchFamily="34" charset="-128"/>
              </a:rPr>
              <a:t>pax</a:t>
            </a: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, tools</a:t>
            </a:r>
            <a:b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</a:b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- Communicating with crew/1st responder</a:t>
            </a:r>
            <a:b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</a:b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- Providing data to crew for diversion options based on</a:t>
            </a:r>
            <a:b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</a:b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  location, patient circumstances and physician </a:t>
            </a:r>
            <a:b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</a:b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  recommendations.</a:t>
            </a:r>
          </a:p>
          <a:p>
            <a:pPr>
              <a:buFontTx/>
              <a:buChar char="-"/>
            </a:pPr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610077" y="2058791"/>
            <a:ext cx="3128804" cy="123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latin typeface="Arial" pitchFamily="-65" charset="0"/>
                <a:ea typeface="MS PGothic" pitchFamily="34" charset="-128"/>
                <a:cs typeface="MS PGothic" pitchFamily="34" charset="-128"/>
              </a:rPr>
              <a:t>Aircare</a:t>
            </a:r>
            <a:r>
              <a:rPr lang="en-US" sz="1200" b="1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Access is:</a:t>
            </a:r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  <a:p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  <a:p>
            <a:pPr>
              <a:buFontTx/>
              <a:buChar char="-"/>
            </a:pP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Tracking flight*</a:t>
            </a:r>
            <a:b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</a:br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- Aware of flight is en route and any special</a:t>
            </a:r>
          </a:p>
          <a:p>
            <a:r>
              <a:rPr lang="en-US" sz="1200" dirty="0">
                <a:latin typeface="Arial" pitchFamily="-65" charset="0"/>
                <a:ea typeface="MS PGothic" pitchFamily="34" charset="-128"/>
                <a:cs typeface="MS PGothic" pitchFamily="34" charset="-128"/>
              </a:rPr>
              <a:t>  needs of crews, passengers.</a:t>
            </a:r>
          </a:p>
          <a:p>
            <a:pPr>
              <a:buFontTx/>
              <a:buChar char="-"/>
            </a:pPr>
            <a:endParaRPr lang="en-US" sz="1200" dirty="0">
              <a:latin typeface="Arial" pitchFamily="-65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6" name="Title 18"/>
          <p:cNvSpPr>
            <a:spLocks noGrp="1"/>
          </p:cNvSpPr>
          <p:nvPr>
            <p:ph type="title"/>
          </p:nvPr>
        </p:nvSpPr>
        <p:spPr>
          <a:xfrm>
            <a:off x="2590800" y="182883"/>
            <a:ext cx="6096000" cy="1234755"/>
          </a:xfrm>
        </p:spPr>
        <p:txBody>
          <a:bodyPr anchor="t"/>
          <a:lstStyle/>
          <a:p>
            <a:r>
              <a:rPr lang="en-US" dirty="0" err="1" smtClean="0"/>
              <a:t>Aircare</a:t>
            </a:r>
            <a:r>
              <a:rPr lang="en-US" dirty="0" smtClean="0"/>
              <a:t> Access</a:t>
            </a:r>
            <a:r>
              <a:rPr lang="en-US" sz="1200" dirty="0" smtClean="0"/>
              <a:t>®</a:t>
            </a:r>
            <a:r>
              <a:rPr lang="en-US" dirty="0" smtClean="0"/>
              <a:t> Assistance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34822" grpId="0" animBg="1"/>
      <p:bldP spid="34823" grpId="0" animBg="1"/>
      <p:bldP spid="34824" grpId="0" animBg="1"/>
      <p:bldP spid="34825" grpId="0" animBg="1"/>
      <p:bldP spid="34827" grpId="0"/>
      <p:bldP spid="34828" grpId="0"/>
      <p:bldP spid="34829" grpId="0"/>
      <p:bldP spid="34830" grpId="0"/>
      <p:bldP spid="348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 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Products and Services focus on safety and people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he flight department and the passengers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We provide </a:t>
            </a:r>
            <a:r>
              <a:rPr lang="en-US" b="1" dirty="0" smtClean="0">
                <a:solidFill>
                  <a:srgbClr val="000000"/>
                </a:solidFill>
              </a:rPr>
              <a:t>Highly Specialized </a:t>
            </a:r>
            <a:r>
              <a:rPr lang="en-US" dirty="0" smtClean="0">
                <a:solidFill>
                  <a:srgbClr val="000000"/>
                </a:solidFill>
              </a:rPr>
              <a:t>Products and Services that result in safer flight organizations and better crews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Over 35 years of trusted training programs and services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Our services focus on flight departments that seek top-tier safety cultures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4424" y="1704946"/>
            <a:ext cx="6935153" cy="3540443"/>
          </a:xfrm>
          <a:noFill/>
          <a:ln>
            <a:miter lim="800000"/>
            <a:headEnd/>
            <a:tailEnd/>
          </a:ln>
        </p:spPr>
        <p:txBody>
          <a:bodyPr wrap="square" lIns="91439" tIns="45719" rIns="91439" bIns="45719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rgbClr val="000000"/>
                </a:solidFill>
                <a:ea typeface="ＭＳ Ｐゴシック" pitchFamily="-65" charset="-128"/>
              </a:rPr>
              <a:t>Crew Support </a:t>
            </a:r>
            <a:r>
              <a:rPr lang="en-US" sz="3000" dirty="0" smtClean="0">
                <a:solidFill>
                  <a:srgbClr val="000000"/>
                </a:solidFill>
                <a:ea typeface="ＭＳ Ｐゴシック" pitchFamily="-65" charset="-128"/>
              </a:rPr>
              <a:t>Services</a:t>
            </a:r>
            <a:br>
              <a:rPr lang="en-US" sz="3000" dirty="0" smtClean="0">
                <a:solidFill>
                  <a:srgbClr val="000000"/>
                </a:solidFill>
                <a:ea typeface="ＭＳ Ｐゴシック" pitchFamily="-65" charset="-128"/>
              </a:rPr>
            </a:br>
            <a:endParaRPr lang="en-US" sz="3000" dirty="0" smtClean="0">
              <a:solidFill>
                <a:srgbClr val="000000"/>
              </a:solidFill>
              <a:ea typeface="ＭＳ Ｐゴシック" pitchFamily="-65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600" dirty="0" smtClean="0">
                <a:solidFill>
                  <a:srgbClr val="000000"/>
                </a:solidFill>
                <a:ea typeface="ＭＳ Ｐゴシック" pitchFamily="-65" charset="-128"/>
              </a:rPr>
              <a:t>Safety</a:t>
            </a:r>
          </a:p>
          <a:p>
            <a:pPr lvl="2"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  <a:ea typeface="ＭＳ Ｐゴシック" pitchFamily="-65" charset="-128"/>
              </a:rPr>
              <a:t>Safety and Security Briefs and Updates</a:t>
            </a:r>
            <a:br>
              <a:rPr lang="en-US" sz="2200" dirty="0" smtClean="0">
                <a:solidFill>
                  <a:srgbClr val="000000"/>
                </a:solidFill>
                <a:ea typeface="ＭＳ Ｐゴシック" pitchFamily="-65" charset="-128"/>
              </a:rPr>
            </a:br>
            <a:endParaRPr lang="en-US" sz="2200" dirty="0" smtClean="0">
              <a:solidFill>
                <a:srgbClr val="000000"/>
              </a:solidFill>
              <a:ea typeface="ＭＳ Ｐゴシック" pitchFamily="-65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600" dirty="0" smtClean="0">
                <a:solidFill>
                  <a:srgbClr val="000000"/>
                </a:solidFill>
                <a:ea typeface="ＭＳ Ｐゴシック" pitchFamily="-65" charset="-128"/>
              </a:rPr>
              <a:t>Medical</a:t>
            </a:r>
            <a:endParaRPr lang="en-US" sz="2600" dirty="0">
              <a:solidFill>
                <a:srgbClr val="000000"/>
              </a:solidFill>
              <a:ea typeface="ＭＳ Ｐゴシック" pitchFamily="-65" charset="-128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2200" dirty="0">
                <a:solidFill>
                  <a:srgbClr val="000000"/>
                </a:solidFill>
                <a:ea typeface="ＭＳ Ｐゴシック" pitchFamily="-65" charset="-128"/>
              </a:rPr>
              <a:t>Questions, concerns, prescriptions, </a:t>
            </a:r>
            <a:r>
              <a:rPr lang="en-US" sz="2200" dirty="0" smtClean="0">
                <a:solidFill>
                  <a:srgbClr val="000000"/>
                </a:solidFill>
                <a:ea typeface="ＭＳ Ｐゴシック" pitchFamily="-65" charset="-128"/>
              </a:rPr>
              <a:t>clinics</a:t>
            </a:r>
            <a:br>
              <a:rPr lang="en-US" sz="2200" dirty="0" smtClean="0">
                <a:solidFill>
                  <a:srgbClr val="000000"/>
                </a:solidFill>
                <a:ea typeface="ＭＳ Ｐゴシック" pitchFamily="-65" charset="-128"/>
              </a:rPr>
            </a:br>
            <a:endParaRPr lang="en-US" sz="2200" dirty="0" smtClean="0">
              <a:solidFill>
                <a:srgbClr val="000000"/>
              </a:solidFill>
              <a:ea typeface="ＭＳ Ｐゴシック" pitchFamily="-65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ea typeface="ＭＳ Ｐゴシック" pitchFamily="-65" charset="-128"/>
              </a:rPr>
              <a:t>Non-Medical</a:t>
            </a:r>
            <a:endParaRPr lang="en-US" sz="1900" dirty="0">
              <a:solidFill>
                <a:srgbClr val="000000"/>
              </a:solidFill>
              <a:ea typeface="ＭＳ Ｐゴシック" pitchFamily="-65" charset="-128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2200" dirty="0">
                <a:solidFill>
                  <a:srgbClr val="000000"/>
                </a:solidFill>
                <a:ea typeface="ＭＳ Ｐゴシック" pitchFamily="-65" charset="-128"/>
              </a:rPr>
              <a:t>Lost luggage, documentation, travel support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>
                <a:solidFill>
                  <a:srgbClr val="000000"/>
                </a:solidFill>
                <a:ea typeface="ＭＳ Ｐゴシック" pitchFamily="-65" charset="-128"/>
              </a:rPr>
              <a:t>Concierge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>
                <a:solidFill>
                  <a:srgbClr val="000000"/>
                </a:solidFill>
                <a:ea typeface="ＭＳ Ｐゴシック" pitchFamily="-65" charset="-128"/>
              </a:rPr>
              <a:t>Logistics</a:t>
            </a:r>
          </a:p>
          <a:p>
            <a:pPr lvl="2" eaLnBrk="1" hangingPunct="1">
              <a:lnSpc>
                <a:spcPct val="90000"/>
              </a:lnSpc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pitchFamily="-65" charset="-128"/>
            </a:endParaRPr>
          </a:p>
          <a:p>
            <a:pPr lvl="2" eaLnBrk="1" hangingPunct="1">
              <a:lnSpc>
                <a:spcPct val="90000"/>
              </a:lnSpc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pitchFamily="-65" charset="-128"/>
            </a:endParaRPr>
          </a:p>
          <a:p>
            <a:pPr lvl="2" eaLnBrk="1" hangingPunct="1">
              <a:lnSpc>
                <a:spcPct val="90000"/>
              </a:lnSpc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pitchFamily="-65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Emergency Services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182883"/>
            <a:ext cx="6096000" cy="893965"/>
          </a:xfrm>
        </p:spPr>
        <p:txBody>
          <a:bodyPr anchor="t" anchorCtr="0"/>
          <a:lstStyle/>
          <a:p>
            <a:r>
              <a:rPr lang="en-US" dirty="0" err="1" smtClean="0"/>
              <a:t>Aircare</a:t>
            </a:r>
            <a:r>
              <a:rPr lang="en-US" dirty="0" smtClean="0"/>
              <a:t> Access</a:t>
            </a:r>
            <a:r>
              <a:rPr lang="en-US" sz="1200" dirty="0" smtClean="0"/>
              <a:t>®</a:t>
            </a:r>
            <a:r>
              <a:rPr lang="en-US" dirty="0" smtClean="0"/>
              <a:t> RVS+</a:t>
            </a:r>
            <a:endParaRPr lang="en-US" dirty="0"/>
          </a:p>
        </p:txBody>
      </p:sp>
      <p:pic>
        <p:nvPicPr>
          <p:cNvPr id="2" name="Picture 1" descr="RVS Screensh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9" y="1399479"/>
            <a:ext cx="7314139" cy="536942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RCARE_CREWS_Primary_Logo_RG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65" y="2530005"/>
            <a:ext cx="7082038" cy="1502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4731" y="4233170"/>
            <a:ext cx="6143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Reliable, Highly-Qualified Staffing that Business Aviation Trusts!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05276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Top priority is to solve a flight department’s “people problems” with highly qualified pilots and flight attendants.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Operate at competitive rates.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Maintain a flexible staff as your services grow, but also able to transition to full-time employees if needed.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1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Qualifications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752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Handpicked, interviewed, pre-screened, and trained according to our rigorous standards of quality and excellence in safety and service.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Aircraft Emergency Situation Training, In-Flight Emergency Medical (CPR/AED/BBP) Training, corporate aviation experience, drug tested.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Flight Staff is experienced and type-rated in virtually all corporate aircraft.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BBJ, Boeing 737, </a:t>
            </a:r>
            <a:r>
              <a:rPr lang="en-US" dirty="0" err="1">
                <a:solidFill>
                  <a:srgbClr val="000000"/>
                </a:solidFill>
              </a:rPr>
              <a:t>Beechjet</a:t>
            </a:r>
            <a:r>
              <a:rPr lang="en-US" dirty="0">
                <a:solidFill>
                  <a:srgbClr val="000000"/>
                </a:solidFill>
              </a:rPr>
              <a:t>, Citation, Challenger, Falcon, Global Express, Gulfstream, Hawker, Lear, Legacy, B747, B757, B767, and </a:t>
            </a:r>
            <a:r>
              <a:rPr lang="en-US" dirty="0" smtClean="0">
                <a:solidFill>
                  <a:srgbClr val="000000"/>
                </a:solidFill>
              </a:rPr>
              <a:t>A340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2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Products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Aircare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FireSock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Spectrum </a:t>
            </a:r>
            <a:r>
              <a:rPr lang="en-US" dirty="0" err="1" smtClean="0">
                <a:solidFill>
                  <a:srgbClr val="000000"/>
                </a:solidFill>
              </a:rPr>
              <a:t>Fx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Firebane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Defibrillators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Smoke Hoods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Online Store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Open-door policy at our classes – we love to host visitors!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  <a:hlinkClick r:id="rId2"/>
              </a:rPr>
              <a:t>www.aircareinternational.com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Contact me with any questions: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Jake Paini, Sales Associate and Medical Instructor</a:t>
            </a:r>
          </a:p>
          <a:p>
            <a:pPr lvl="1"/>
            <a:r>
              <a:rPr lang="en-US" dirty="0">
                <a:solidFill>
                  <a:srgbClr val="000000"/>
                </a:solidFill>
                <a:hlinkClick r:id="rId3"/>
              </a:rPr>
              <a:t>j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ake.p@aircareintnl.com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(208) 360-3554 or (888) 754-9805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5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78" y="1560078"/>
            <a:ext cx="3683000" cy="4622800"/>
          </a:xfrm>
          <a:prstGeom prst="rect">
            <a:avLst/>
          </a:prstGeom>
        </p:spPr>
      </p:pic>
      <p:pic>
        <p:nvPicPr>
          <p:cNvPr id="9" name="Picture 8" descr="AIRCARE_FACTS_PrimarRB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109" y="1818842"/>
            <a:ext cx="4065396" cy="935041"/>
          </a:xfrm>
          <a:prstGeom prst="rect">
            <a:avLst/>
          </a:prstGeom>
        </p:spPr>
      </p:pic>
      <p:pic>
        <p:nvPicPr>
          <p:cNvPr id="10" name="Picture 9" descr="AIRCARE_ACCESS_Primary_Logo_RG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295724"/>
            <a:ext cx="4445825" cy="1111456"/>
          </a:xfrm>
          <a:prstGeom prst="rect">
            <a:avLst/>
          </a:prstGeom>
        </p:spPr>
      </p:pic>
      <p:pic>
        <p:nvPicPr>
          <p:cNvPr id="11" name="Picture 10" descr="AIRCARE_CREWS_Primary_Logo_RG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4952441"/>
            <a:ext cx="4588147" cy="973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push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560078"/>
            <a:ext cx="9118600" cy="4648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5165"/>
            <a:ext cx="6832600" cy="383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0104" t="48365" r="71757"/>
          <a:stretch>
            <a:fillRect/>
          </a:stretch>
        </p:blipFill>
        <p:spPr>
          <a:xfrm>
            <a:off x="6832600" y="2437174"/>
            <a:ext cx="1978852" cy="378377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RCARE_FACTS_PrimarR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69" y="2144963"/>
            <a:ext cx="6065188" cy="139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0194" y="3749969"/>
            <a:ext cx="4638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Train to Save. Train to Survive.™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Aircare</a:t>
            </a:r>
            <a:r>
              <a:rPr lang="en-US" dirty="0" smtClean="0"/>
              <a:t> Core Training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Achieve maximum knowledge retention &amp; skills proficiency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br>
              <a:rPr lang="en-US" sz="2000" dirty="0" smtClean="0">
                <a:solidFill>
                  <a:srgbClr val="000000"/>
                </a:solidFill>
              </a:rPr>
            </a:b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Continuous </a:t>
            </a:r>
            <a:r>
              <a:rPr lang="en-US" sz="2000" dirty="0">
                <a:solidFill>
                  <a:srgbClr val="000000"/>
                </a:solidFill>
              </a:rPr>
              <a:t>improvement &amp; challenge to trainee regardless of prior training and </a:t>
            </a:r>
            <a:r>
              <a:rPr lang="en-US" sz="2000" dirty="0" smtClean="0">
                <a:solidFill>
                  <a:srgbClr val="000000"/>
                </a:solidFill>
              </a:rPr>
              <a:t>experience</a:t>
            </a:r>
            <a:br>
              <a:rPr lang="en-US" sz="2000" dirty="0" smtClean="0">
                <a:solidFill>
                  <a:srgbClr val="000000"/>
                </a:solidFill>
              </a:rPr>
            </a:b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Consistently </a:t>
            </a:r>
            <a:r>
              <a:rPr lang="en-US" sz="2000" dirty="0">
                <a:solidFill>
                  <a:srgbClr val="000000"/>
                </a:solidFill>
              </a:rPr>
              <a:t>increase Crew Coordination and CRM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br>
              <a:rPr lang="en-US" sz="2000" dirty="0" smtClean="0">
                <a:solidFill>
                  <a:srgbClr val="000000"/>
                </a:solidFill>
              </a:rPr>
            </a:b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Identification </a:t>
            </a:r>
            <a:r>
              <a:rPr lang="en-US" sz="2000" dirty="0">
                <a:solidFill>
                  <a:srgbClr val="000000"/>
                </a:solidFill>
              </a:rPr>
              <a:t>of personal/operational shortfalls in emergency </a:t>
            </a:r>
            <a:r>
              <a:rPr lang="en-US" sz="2000" dirty="0" smtClean="0">
                <a:solidFill>
                  <a:srgbClr val="000000"/>
                </a:solidFill>
              </a:rPr>
              <a:t>situations</a:t>
            </a:r>
            <a:br>
              <a:rPr lang="en-US" sz="2000" dirty="0" smtClean="0">
                <a:solidFill>
                  <a:srgbClr val="000000"/>
                </a:solidFill>
              </a:rPr>
            </a:b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Reinforcement </a:t>
            </a:r>
            <a:r>
              <a:rPr lang="en-US" sz="2000" dirty="0">
                <a:solidFill>
                  <a:srgbClr val="000000"/>
                </a:solidFill>
              </a:rPr>
              <a:t>of effective problem-solving in stressful situations &amp; environments</a:t>
            </a:r>
          </a:p>
        </p:txBody>
      </p:sp>
    </p:spTree>
  </p:cSld>
  <p:clrMapOvr>
    <a:masterClrMapping/>
  </p:clrMapOvr>
  <p:transition xmlns:p14="http://schemas.microsoft.com/office/powerpoint/2010/main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Approach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33" y="1908070"/>
            <a:ext cx="8291086" cy="12072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5133" y="3429000"/>
            <a:ext cx="82910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Human Factors-based training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We </a:t>
            </a:r>
            <a:r>
              <a:rPr lang="en-US" sz="2400" dirty="0">
                <a:solidFill>
                  <a:srgbClr val="000000"/>
                </a:solidFill>
              </a:rPr>
              <a:t>all learn different </a:t>
            </a:r>
            <a:r>
              <a:rPr lang="en-US" sz="2400" dirty="0" smtClean="0">
                <a:solidFill>
                  <a:srgbClr val="000000"/>
                </a:solidFill>
              </a:rPr>
              <a:t>ways: Cognitive (thinking), Affective (emotion/feeling) </a:t>
            </a:r>
            <a:r>
              <a:rPr lang="en-US" sz="2400" dirty="0">
                <a:solidFill>
                  <a:srgbClr val="000000"/>
                </a:solidFill>
              </a:rPr>
              <a:t>and </a:t>
            </a:r>
            <a:r>
              <a:rPr lang="en-US" sz="2400" dirty="0" smtClean="0">
                <a:solidFill>
                  <a:srgbClr val="000000"/>
                </a:solidFill>
              </a:rPr>
              <a:t>Kinesthetic (physical/psychomotor) domains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Approach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40" y="1678781"/>
            <a:ext cx="7404100" cy="448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4374</TotalTime>
  <Words>885</Words>
  <Application>Microsoft Macintosh PowerPoint</Application>
  <PresentationFormat>On-screen Show (4:3)</PresentationFormat>
  <Paragraphs>236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Aircare International    Supporting Strong Cultures of Safety and Quality in Business Aviation</vt:lpstr>
      <vt:lpstr>Who We Are</vt:lpstr>
      <vt:lpstr>What We Do</vt:lpstr>
      <vt:lpstr>What We Do</vt:lpstr>
      <vt:lpstr>Where We Are</vt:lpstr>
      <vt:lpstr>PowerPoint Presentation</vt:lpstr>
      <vt:lpstr>Aircare Core Training Objectives</vt:lpstr>
      <vt:lpstr>Training Approach</vt:lpstr>
      <vt:lpstr>Training Approach</vt:lpstr>
      <vt:lpstr>Training Tools</vt:lpstr>
      <vt:lpstr>Training Offerings</vt:lpstr>
      <vt:lpstr>Training Offerings</vt:lpstr>
      <vt:lpstr>Training Offerings</vt:lpstr>
      <vt:lpstr>Training Offerings</vt:lpstr>
      <vt:lpstr>Other Training Available</vt:lpstr>
      <vt:lpstr>PowerPoint Presentation</vt:lpstr>
      <vt:lpstr>Aircare Access® Assistance</vt:lpstr>
      <vt:lpstr>Aircare Access® Assistance</vt:lpstr>
      <vt:lpstr>Aircare Access® Assistance</vt:lpstr>
      <vt:lpstr>Non Emergency Services</vt:lpstr>
      <vt:lpstr>Aircare Access® RVS+</vt:lpstr>
      <vt:lpstr>PowerPoint Presentation</vt:lpstr>
      <vt:lpstr>Overview</vt:lpstr>
      <vt:lpstr>Staff Qualifications</vt:lpstr>
      <vt:lpstr>Other Products </vt:lpstr>
      <vt:lpstr>Questions?</vt:lpstr>
    </vt:vector>
  </TitlesOfParts>
  <Company>FACTS Training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Bombardier</dc:title>
  <dc:creator>FACTS TRAINING</dc:creator>
  <cp:lastModifiedBy>Jake Paini</cp:lastModifiedBy>
  <cp:revision>82</cp:revision>
  <cp:lastPrinted>2017-01-18T00:18:47Z</cp:lastPrinted>
  <dcterms:created xsi:type="dcterms:W3CDTF">2016-10-03T13:45:40Z</dcterms:created>
  <dcterms:modified xsi:type="dcterms:W3CDTF">2017-01-18T12:20:45Z</dcterms:modified>
</cp:coreProperties>
</file>