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317" r:id="rId2"/>
    <p:sldId id="366" r:id="rId3"/>
    <p:sldId id="362" r:id="rId4"/>
    <p:sldId id="363" r:id="rId5"/>
    <p:sldId id="364" r:id="rId6"/>
    <p:sldId id="365" r:id="rId7"/>
    <p:sldId id="318" r:id="rId8"/>
    <p:sldId id="334" r:id="rId9"/>
    <p:sldId id="338" r:id="rId10"/>
    <p:sldId id="341" r:id="rId11"/>
    <p:sldId id="346" r:id="rId12"/>
    <p:sldId id="368" r:id="rId13"/>
    <p:sldId id="369" r:id="rId14"/>
    <p:sldId id="359" r:id="rId15"/>
    <p:sldId id="360" r:id="rId16"/>
    <p:sldId id="348" r:id="rId17"/>
    <p:sldId id="349" r:id="rId18"/>
    <p:sldId id="350" r:id="rId19"/>
    <p:sldId id="351" r:id="rId20"/>
    <p:sldId id="352" r:id="rId21"/>
    <p:sldId id="354" r:id="rId22"/>
    <p:sldId id="357" r:id="rId23"/>
    <p:sldId id="319" r:id="rId24"/>
    <p:sldId id="324" r:id="rId25"/>
    <p:sldId id="321" r:id="rId26"/>
    <p:sldId id="325" r:id="rId27"/>
    <p:sldId id="326" r:id="rId28"/>
    <p:sldId id="367" r:id="rId29"/>
    <p:sldId id="331" r:id="rId30"/>
    <p:sldId id="332" r:id="rId31"/>
    <p:sldId id="333" r:id="rId32"/>
    <p:sldId id="361" r:id="rId33"/>
    <p:sldId id="370" r:id="rId34"/>
    <p:sldId id="259" r:id="rId35"/>
    <p:sldId id="279" r:id="rId36"/>
    <p:sldId id="277" r:id="rId37"/>
    <p:sldId id="278" r:id="rId38"/>
    <p:sldId id="275" r:id="rId39"/>
    <p:sldId id="265" r:id="rId40"/>
    <p:sldId id="266" r:id="rId41"/>
    <p:sldId id="316" r:id="rId42"/>
    <p:sldId id="315" r:id="rId43"/>
    <p:sldId id="264" r:id="rId44"/>
    <p:sldId id="300" r:id="rId45"/>
    <p:sldId id="280" r:id="rId46"/>
    <p:sldId id="301" r:id="rId47"/>
    <p:sldId id="281" r:id="rId48"/>
    <p:sldId id="271" r:id="rId49"/>
    <p:sldId id="273" r:id="rId50"/>
    <p:sldId id="270" r:id="rId51"/>
    <p:sldId id="302" r:id="rId52"/>
    <p:sldId id="282" r:id="rId53"/>
    <p:sldId id="274" r:id="rId54"/>
    <p:sldId id="284" r:id="rId55"/>
    <p:sldId id="307" r:id="rId56"/>
    <p:sldId id="303" r:id="rId57"/>
    <p:sldId id="306" r:id="rId58"/>
    <p:sldId id="310" r:id="rId59"/>
    <p:sldId id="285" r:id="rId60"/>
    <p:sldId id="286" r:id="rId61"/>
    <p:sldId id="287" r:id="rId62"/>
    <p:sldId id="288" r:id="rId63"/>
    <p:sldId id="289" r:id="rId64"/>
    <p:sldId id="296" r:id="rId65"/>
    <p:sldId id="297" r:id="rId66"/>
    <p:sldId id="309" r:id="rId67"/>
    <p:sldId id="311" r:id="rId68"/>
    <p:sldId id="290" r:id="rId69"/>
    <p:sldId id="312" r:id="rId70"/>
    <p:sldId id="314" r:id="rId71"/>
    <p:sldId id="313" r:id="rId72"/>
    <p:sldId id="291" r:id="rId73"/>
    <p:sldId id="299" r:id="rId7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11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B769708F-C4C7-4724-81A4-0A769A613A08}" type="datetimeFigureOut">
              <a:rPr lang="en-US" smtClean="0"/>
              <a:t>7/16/2013</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08F2146E-E601-4B17-B443-DC94EDF49A2C}" type="slidenum">
              <a:rPr lang="en-US" smtClean="0"/>
              <a:t>‹#›</a:t>
            </a:fld>
            <a:endParaRPr lang="en-US"/>
          </a:p>
        </p:txBody>
      </p:sp>
    </p:spTree>
    <p:extLst>
      <p:ext uri="{BB962C8B-B14F-4D97-AF65-F5344CB8AC3E}">
        <p14:creationId xmlns:p14="http://schemas.microsoft.com/office/powerpoint/2010/main" val="2100709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F2146E-E601-4B17-B443-DC94EDF49A2C}" type="slidenum">
              <a:rPr lang="en-US" smtClean="0"/>
              <a:t>25</a:t>
            </a:fld>
            <a:endParaRPr lang="en-US"/>
          </a:p>
        </p:txBody>
      </p:sp>
    </p:spTree>
    <p:extLst>
      <p:ext uri="{BB962C8B-B14F-4D97-AF65-F5344CB8AC3E}">
        <p14:creationId xmlns:p14="http://schemas.microsoft.com/office/powerpoint/2010/main" val="3641637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13A7A-C7FD-413F-91C1-886CBEDA6723}" type="slidenum">
              <a:rPr lang="en-US"/>
              <a:pPr/>
              <a:t>39</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ACAD4-1E60-4C20-B8B9-0FAD6CC3030B}" type="slidenum">
              <a:rPr lang="en-US"/>
              <a:pPr/>
              <a:t>40</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4C328-0A07-4D1C-ABDC-56B71930F9E9}" type="slidenum">
              <a:rPr lang="en-US"/>
              <a:pPr/>
              <a:t>53</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3FB6DD-1E5F-4B19-A62F-BCC65B104676}" type="slidenum">
              <a:rPr lang="en-US"/>
              <a:pPr/>
              <a:t>60</a:t>
            </a:fld>
            <a:endParaRPr lang="en-US"/>
          </a:p>
        </p:txBody>
      </p:sp>
      <p:sp>
        <p:nvSpPr>
          <p:cNvPr id="107522" name="Rectangle 2"/>
          <p:cNvSpPr>
            <a:spLocks noGrp="1" noRot="1" noChangeAspect="1" noChangeArrowheads="1" noTextEdit="1"/>
          </p:cNvSpPr>
          <p:nvPr>
            <p:ph type="sldImg"/>
          </p:nvPr>
        </p:nvSpPr>
        <p:spPr>
          <a:xfrm>
            <a:off x="1257300" y="720725"/>
            <a:ext cx="4800600" cy="3600450"/>
          </a:xfrm>
          <a:ln/>
        </p:spPr>
      </p:sp>
      <p:sp>
        <p:nvSpPr>
          <p:cNvPr id="107523" name="Rectangle 3"/>
          <p:cNvSpPr>
            <a:spLocks noGrp="1" noChangeArrowheads="1"/>
          </p:cNvSpPr>
          <p:nvPr>
            <p:ph type="body" idx="1"/>
          </p:nvPr>
        </p:nvSpPr>
        <p:spPr>
          <a:xfrm>
            <a:off x="974726" y="4560890"/>
            <a:ext cx="5365750" cy="4319587"/>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F246A-5FC4-4FFB-A6CF-54A1CE8720E4}" type="slidenum">
              <a:rPr lang="en-US"/>
              <a:pPr/>
              <a:t>61</a:t>
            </a:fld>
            <a:endParaRPr lang="en-US"/>
          </a:p>
        </p:txBody>
      </p:sp>
      <p:sp>
        <p:nvSpPr>
          <p:cNvPr id="109570" name="Rectangle 2"/>
          <p:cNvSpPr>
            <a:spLocks noGrp="1" noRot="1" noChangeAspect="1" noChangeArrowheads="1" noTextEdit="1"/>
          </p:cNvSpPr>
          <p:nvPr>
            <p:ph type="sldImg"/>
          </p:nvPr>
        </p:nvSpPr>
        <p:spPr>
          <a:xfrm>
            <a:off x="1257300" y="720725"/>
            <a:ext cx="4800600" cy="3600450"/>
          </a:xfrm>
          <a:ln/>
        </p:spPr>
      </p:sp>
      <p:sp>
        <p:nvSpPr>
          <p:cNvPr id="109571" name="Rectangle 3"/>
          <p:cNvSpPr>
            <a:spLocks noGrp="1" noChangeArrowheads="1"/>
          </p:cNvSpPr>
          <p:nvPr>
            <p:ph type="body" idx="1"/>
          </p:nvPr>
        </p:nvSpPr>
        <p:spPr>
          <a:xfrm>
            <a:off x="974726" y="4560890"/>
            <a:ext cx="5365750" cy="431958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312581-696B-4F07-8247-FCC4459BE510}" type="datetimeFigureOut">
              <a:rPr lang="en-US" smtClean="0"/>
              <a:t>7/16/2013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330232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12581-696B-4F07-8247-FCC4459BE510}" type="datetimeFigureOut">
              <a:rPr lang="en-US" smtClean="0"/>
              <a:t>7/16/2013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21771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12581-696B-4F07-8247-FCC4459BE510}" type="datetimeFigureOut">
              <a:rPr lang="en-US" smtClean="0"/>
              <a:t>7/16/2013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351566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ontent slide">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548640" y="2650598"/>
            <a:ext cx="7961313" cy="3373440"/>
          </a:xfrm>
          <a:prstGeom prst="rect">
            <a:avLst/>
          </a:prstGeom>
        </p:spPr>
        <p:txBody>
          <a:bodyPr lIns="0" tIns="0" rIns="0" bIns="0"/>
          <a:lstStyle>
            <a:lvl1pPr marL="0" indent="0">
              <a:lnSpc>
                <a:spcPts val="2400"/>
              </a:lnSpc>
              <a:buFontTx/>
              <a:buNone/>
              <a:defRPr sz="2400" b="1" i="0" spc="-100">
                <a:latin typeface="Helvetica"/>
              </a:defRPr>
            </a:lvl1pPr>
            <a:lvl2pPr marL="720000" indent="-180000">
              <a:lnSpc>
                <a:spcPts val="2100"/>
              </a:lnSpc>
              <a:spcBef>
                <a:spcPts val="1000"/>
              </a:spcBef>
              <a:buFont typeface="Arial"/>
              <a:buChar char="•"/>
              <a:defRPr sz="2100" b="0" i="0" baseline="0">
                <a:latin typeface="Helvetica"/>
              </a:defRPr>
            </a:lvl2pPr>
            <a:lvl3pPr marL="1080000" indent="0">
              <a:lnSpc>
                <a:spcPts val="1800"/>
              </a:lnSpc>
              <a:spcBef>
                <a:spcPts val="500"/>
              </a:spcBef>
              <a:buFontTx/>
              <a:buNone/>
              <a:defRPr sz="1800" b="0" i="1">
                <a:solidFill>
                  <a:schemeClr val="tx2"/>
                </a:solidFill>
                <a:latin typeface="Helvetica"/>
              </a:defRPr>
            </a:lvl3pPr>
            <a:lvl4pPr marL="1440000" indent="-228600">
              <a:lnSpc>
                <a:spcPts val="1800"/>
              </a:lnSpc>
              <a:spcBef>
                <a:spcPts val="450"/>
              </a:spcBef>
              <a:buFont typeface="Arial"/>
              <a:buChar char="–"/>
              <a:defRPr sz="1800" baseline="0">
                <a:latin typeface="Helvetica"/>
              </a:defRPr>
            </a:lvl4pPr>
            <a:lvl5pPr marL="1440000" indent="0">
              <a:lnSpc>
                <a:spcPts val="1400"/>
              </a:lnSpc>
              <a:buFontTx/>
              <a:buNone/>
              <a:defRPr sz="1400" b="0">
                <a:latin typeface="Helvetica"/>
              </a:defRPr>
            </a:lvl5pPr>
          </a:lstStyle>
          <a:p>
            <a:pPr lvl="0"/>
            <a:r>
              <a:rPr lang="en-US" noProof="0" dirty="0" smtClean="0"/>
              <a:t>Helvetica 24 Bold, Font black</a:t>
            </a:r>
          </a:p>
          <a:p>
            <a:pPr lvl="1"/>
            <a:r>
              <a:rPr lang="en-US" noProof="0" dirty="0" smtClean="0"/>
              <a:t>First level, Helvetica 21 Font black</a:t>
            </a:r>
          </a:p>
          <a:p>
            <a:pPr lvl="2"/>
            <a:r>
              <a:rPr lang="en-US" noProof="0" dirty="0" smtClean="0"/>
              <a:t>Second level, No Bullet, Helvetica 18 Italic Grey Font RGB = 103  </a:t>
            </a:r>
          </a:p>
        </p:txBody>
      </p:sp>
      <p:sp>
        <p:nvSpPr>
          <p:cNvPr id="15" name="Espace réservé du numéro de diapositive 7"/>
          <p:cNvSpPr>
            <a:spLocks noGrp="1"/>
          </p:cNvSpPr>
          <p:nvPr>
            <p:ph type="sldNum" sz="quarter" idx="12"/>
          </p:nvPr>
        </p:nvSpPr>
        <p:spPr>
          <a:xfrm>
            <a:off x="8539162" y="6293796"/>
            <a:ext cx="604837" cy="210945"/>
          </a:xfrm>
          <a:prstGeom prst="rect">
            <a:avLst/>
          </a:prstGeom>
        </p:spPr>
        <p:txBody>
          <a:bodyPr lIns="180000" tIns="0" rIns="0" bIns="0" anchor="b" anchorCtr="0"/>
          <a:lstStyle>
            <a:lvl1pPr algn="l">
              <a:defRPr sz="900" b="1" i="0">
                <a:solidFill>
                  <a:schemeClr val="tx2"/>
                </a:solidFill>
                <a:latin typeface="Helvetica"/>
              </a:defRPr>
            </a:lvl1pPr>
          </a:lstStyle>
          <a:p>
            <a:fld id="{4A77D8B5-C90C-B742-ACE3-06BCA4680130}" type="slidenum">
              <a:rPr lang="fr-FR" smtClean="0"/>
              <a:pPr/>
              <a:t>‹#›</a:t>
            </a:fld>
            <a:endParaRPr lang="fr-FR" dirty="0"/>
          </a:p>
        </p:txBody>
      </p:sp>
      <p:sp>
        <p:nvSpPr>
          <p:cNvPr id="8" name="Sous-titre 2"/>
          <p:cNvSpPr>
            <a:spLocks noGrp="1"/>
          </p:cNvSpPr>
          <p:nvPr>
            <p:ph type="subTitle" idx="13"/>
          </p:nvPr>
        </p:nvSpPr>
        <p:spPr>
          <a:xfrm>
            <a:off x="577849" y="1889109"/>
            <a:ext cx="7961313" cy="576279"/>
          </a:xfrm>
          <a:prstGeom prst="rect">
            <a:avLst/>
          </a:prstGeom>
        </p:spPr>
        <p:txBody>
          <a:bodyPr lIns="36000" tIns="0" rIns="0" bIns="0">
            <a:normAutofit/>
          </a:bodyPr>
          <a:lstStyle>
            <a:lvl1pPr marL="0" indent="0" algn="l">
              <a:lnSpc>
                <a:spcPts val="1800"/>
              </a:lnSpc>
              <a:buNone/>
              <a:defRPr sz="1800">
                <a:solidFill>
                  <a:schemeClr val="tx2"/>
                </a:solidFill>
                <a:latin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dirty="0"/>
          </a:p>
        </p:txBody>
      </p:sp>
      <p:sp>
        <p:nvSpPr>
          <p:cNvPr id="9" name="Titre 13"/>
          <p:cNvSpPr>
            <a:spLocks noGrp="1"/>
          </p:cNvSpPr>
          <p:nvPr>
            <p:ph type="title" hasCustomPrompt="1"/>
          </p:nvPr>
        </p:nvSpPr>
        <p:spPr>
          <a:xfrm>
            <a:off x="577848" y="990626"/>
            <a:ext cx="7961315" cy="891659"/>
          </a:xfrm>
          <a:prstGeom prst="rect">
            <a:avLst/>
          </a:prstGeom>
        </p:spPr>
        <p:txBody>
          <a:bodyPr lIns="0" tIns="0" rIns="0" bIns="0" anchor="b" anchorCtr="0">
            <a:normAutofit/>
          </a:bodyPr>
          <a:lstStyle>
            <a:lvl1pPr algn="l">
              <a:lnSpc>
                <a:spcPts val="3200"/>
              </a:lnSpc>
              <a:defRPr sz="3800" b="1" i="0" spc="-100">
                <a:solidFill>
                  <a:srgbClr val="FF6601"/>
                </a:solidFill>
                <a:latin typeface="Helvetica"/>
              </a:defRPr>
            </a:lvl1pPr>
          </a:lstStyle>
          <a:p>
            <a:r>
              <a:rPr lang="fr-FR" dirty="0" err="1" smtClean="0"/>
              <a:t>Helvet</a:t>
            </a:r>
            <a:r>
              <a:rPr lang="fr-FR" dirty="0" smtClean="0"/>
              <a:t> 38 B, Orange = R255 G102 B1</a:t>
            </a:r>
            <a:endParaRPr lang="fr-FR" dirty="0"/>
          </a:p>
        </p:txBody>
      </p:sp>
    </p:spTree>
    <p:extLst>
      <p:ext uri="{BB962C8B-B14F-4D97-AF65-F5344CB8AC3E}">
        <p14:creationId xmlns:p14="http://schemas.microsoft.com/office/powerpoint/2010/main" val="8177193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312581-696B-4F07-8247-FCC4459BE510}" type="datetimeFigureOut">
              <a:rPr lang="en-US" smtClean="0"/>
              <a:t>7/16/2013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357356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312581-696B-4F07-8247-FCC4459BE510}" type="datetimeFigureOut">
              <a:rPr lang="en-US" smtClean="0"/>
              <a:t>7/16/2013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3612248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312581-696B-4F07-8247-FCC4459BE510}" type="datetimeFigureOut">
              <a:rPr lang="en-US" smtClean="0"/>
              <a:t>7/16/2013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225652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312581-696B-4F07-8247-FCC4459BE510}" type="datetimeFigureOut">
              <a:rPr lang="en-US" smtClean="0"/>
              <a:t>7/16/2013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202537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312581-696B-4F07-8247-FCC4459BE510}" type="datetimeFigureOut">
              <a:rPr lang="en-US" smtClean="0"/>
              <a:t>7/16/2013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255828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51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312581-696B-4F07-8247-FCC4459BE510}" type="datetimeFigureOut">
              <a:rPr lang="en-US" smtClean="0"/>
              <a:t>7/16/2013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138711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312581-696B-4F07-8247-FCC4459BE510}" type="datetimeFigureOut">
              <a:rPr lang="en-US" smtClean="0"/>
              <a:t>7/16/2013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29A86-0123-4D3E-8586-316D709E0A78}" type="slidenum">
              <a:rPr lang="en-US" smtClean="0"/>
              <a:t>‹#›</a:t>
            </a:fld>
            <a:endParaRPr lang="en-US"/>
          </a:p>
        </p:txBody>
      </p:sp>
    </p:spTree>
    <p:extLst>
      <p:ext uri="{BB962C8B-B14F-4D97-AF65-F5344CB8AC3E}">
        <p14:creationId xmlns:p14="http://schemas.microsoft.com/office/powerpoint/2010/main" val="86982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12581-696B-4F07-8247-FCC4459BE510}" type="datetimeFigureOut">
              <a:rPr lang="en-US" smtClean="0"/>
              <a:t>7/16/2013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29A86-0123-4D3E-8586-316D709E0A78}" type="slidenum">
              <a:rPr lang="en-US" smtClean="0"/>
              <a:t>‹#›</a:t>
            </a:fld>
            <a:endParaRPr lang="en-US"/>
          </a:p>
        </p:txBody>
      </p:sp>
    </p:spTree>
    <p:extLst>
      <p:ext uri="{BB962C8B-B14F-4D97-AF65-F5344CB8AC3E}">
        <p14:creationId xmlns:p14="http://schemas.microsoft.com/office/powerpoint/2010/main" val="2797143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baa.org/ops/airspace/issues/new-york-airspace/image006.jpg" TargetMode="Externa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media" Target="../media/media1.wmv"/><Relationship Id="rId7" Type="http://schemas.openxmlformats.org/officeDocument/2006/relationships/image" Target="../media/image54.png"/><Relationship Id="rId2" Type="http://schemas.openxmlformats.org/officeDocument/2006/relationships/video" Target="file:///C:\Documents%20and%20Settings\Saland_Woody\Desktop\EASyPresentations\TheHighTheMighty.wmv" TargetMode="External"/><Relationship Id="rId1" Type="http://schemas.microsoft.com/office/2007/relationships/media" Target="file:///C:\Documents%20and%20Settings\Saland_Woody\Desktop\EASyPresentations\TheHighTheMighty.wmv" TargetMode="External"/><Relationship Id="rId6" Type="http://schemas.openxmlformats.org/officeDocument/2006/relationships/image" Target="../media/image53.png"/><Relationship Id="rId5" Type="http://schemas.openxmlformats.org/officeDocument/2006/relationships/slideLayout" Target="../slideLayouts/slideLayout7.xml"/><Relationship Id="rId4" Type="http://schemas.openxmlformats.org/officeDocument/2006/relationships/video" Target="../media/media1.wmv"/></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hyperlink" Target="http://upload.wikimedia.org/wikipedia/commons/e/e2/3D_Gyroscope.p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5.gif"/><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tmp"/><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wmf"/><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20.jpeg"/><Relationship Id="rId4" Type="http://schemas.openxmlformats.org/officeDocument/2006/relationships/image" Target="../media/image119.jpeg"/></Relationships>
</file>

<file path=ppt/slides/_rels/slide7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video" Target="file:///C:\Documents%20and%20Settings\Saland_Woody\Desktop\Oct25-forum\landing%20wshr%20clip.mpg" TargetMode="External"/><Relationship Id="rId1" Type="http://schemas.microsoft.com/office/2007/relationships/media" Target="file:///C:\Documents%20and%20Settings\Saland_Woody\Desktop\Oct25-forum\landing%20wshr%20clip.mpg"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2973"/>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3000" y="4584276"/>
            <a:ext cx="7010400" cy="2308324"/>
          </a:xfrm>
          <a:prstGeom prst="rect">
            <a:avLst/>
          </a:prstGeom>
          <a:noFill/>
        </p:spPr>
        <p:txBody>
          <a:bodyPr wrap="square" rtlCol="0">
            <a:spAutoFit/>
          </a:bodyPr>
          <a:lstStyle/>
          <a:p>
            <a:pPr algn="ctr"/>
            <a:r>
              <a:rPr lang="en-US" sz="3600" dirty="0" smtClean="0">
                <a:solidFill>
                  <a:srgbClr val="FFFF00"/>
                </a:solidFill>
              </a:rPr>
              <a:t>Teterboro Users Group</a:t>
            </a:r>
          </a:p>
          <a:p>
            <a:pPr algn="ctr"/>
            <a:r>
              <a:rPr lang="en-US" sz="3600" dirty="0">
                <a:solidFill>
                  <a:srgbClr val="FFFF00"/>
                </a:solidFill>
              </a:rPr>
              <a:t> </a:t>
            </a:r>
            <a:r>
              <a:rPr lang="en-US" sz="3600" dirty="0" smtClean="0">
                <a:solidFill>
                  <a:srgbClr val="FFFF00"/>
                </a:solidFill>
              </a:rPr>
              <a:t>    July 17</a:t>
            </a:r>
            <a:r>
              <a:rPr lang="en-US" sz="3600" baseline="30000" dirty="0" smtClean="0">
                <a:solidFill>
                  <a:srgbClr val="FFFF00"/>
                </a:solidFill>
              </a:rPr>
              <a:t>th</a:t>
            </a:r>
            <a:r>
              <a:rPr lang="en-US" sz="3600" dirty="0" smtClean="0">
                <a:solidFill>
                  <a:srgbClr val="FFFF00"/>
                </a:solidFill>
              </a:rPr>
              <a:t> , 2013</a:t>
            </a:r>
          </a:p>
          <a:p>
            <a:endParaRPr lang="en-US" sz="3600" dirty="0"/>
          </a:p>
          <a:p>
            <a:endParaRPr lang="en-US" dirty="0" smtClean="0"/>
          </a:p>
          <a:p>
            <a:endParaRPr lang="en-US" dirty="0"/>
          </a:p>
        </p:txBody>
      </p:sp>
      <p:sp>
        <p:nvSpPr>
          <p:cNvPr id="4" name="Text Box 4"/>
          <p:cNvSpPr txBox="1">
            <a:spLocks noChangeArrowheads="1"/>
          </p:cNvSpPr>
          <p:nvPr/>
        </p:nvSpPr>
        <p:spPr bwMode="auto">
          <a:xfrm>
            <a:off x="76200" y="990600"/>
            <a:ext cx="8763000" cy="2554545"/>
          </a:xfrm>
          <a:prstGeom prst="rect">
            <a:avLst/>
          </a:prstGeom>
          <a:noFill/>
          <a:ln>
            <a:noFill/>
          </a:ln>
          <a:effectLst/>
          <a:extLst/>
        </p:spPr>
        <p:txBody>
          <a:bodyPr wrap="square">
            <a:spAutoFit/>
          </a:bodyPr>
          <a:lstStyle>
            <a:lvl1pPr>
              <a:defRPr sz="2400" baseline="-25000">
                <a:solidFill>
                  <a:schemeClr val="tx1"/>
                </a:solidFill>
                <a:latin typeface="Arial" charset="0"/>
                <a:ea typeface="ＭＳ Ｐゴシック" pitchFamily="1" charset="-128"/>
              </a:defRPr>
            </a:lvl1pPr>
            <a:lvl2pPr marL="742950" indent="-285750">
              <a:defRPr sz="2400" baseline="-25000">
                <a:solidFill>
                  <a:schemeClr val="tx1"/>
                </a:solidFill>
                <a:latin typeface="Arial" charset="0"/>
                <a:ea typeface="ＭＳ Ｐゴシック" pitchFamily="1" charset="-128"/>
              </a:defRPr>
            </a:lvl2pPr>
            <a:lvl3pPr marL="1143000" indent="-228600">
              <a:defRPr sz="2400" baseline="-25000">
                <a:solidFill>
                  <a:schemeClr val="tx1"/>
                </a:solidFill>
                <a:latin typeface="Arial" charset="0"/>
                <a:ea typeface="ＭＳ Ｐゴシック" pitchFamily="1" charset="-128"/>
              </a:defRPr>
            </a:lvl3pPr>
            <a:lvl4pPr marL="1600200" indent="-228600">
              <a:defRPr sz="2400" baseline="-25000">
                <a:solidFill>
                  <a:schemeClr val="tx1"/>
                </a:solidFill>
                <a:latin typeface="Arial" charset="0"/>
                <a:ea typeface="ＭＳ Ｐゴシック" pitchFamily="1" charset="-128"/>
              </a:defRPr>
            </a:lvl4pPr>
            <a:lvl5pPr marL="2057400" indent="-228600">
              <a:defRPr sz="2400" baseline="-25000">
                <a:solidFill>
                  <a:schemeClr val="tx1"/>
                </a:solidFill>
                <a:latin typeface="Arial" charset="0"/>
                <a:ea typeface="ＭＳ Ｐゴシック" pitchFamily="1" charset="-128"/>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pitchFamily="1" charset="-128"/>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pitchFamily="1" charset="-128"/>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pitchFamily="1" charset="-128"/>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pitchFamily="1" charset="-128"/>
              </a:defRPr>
            </a:lvl9pPr>
          </a:lstStyle>
          <a:p>
            <a:pPr algn="ctr" eaLnBrk="0" hangingPunct="0">
              <a:spcBef>
                <a:spcPts val="0"/>
              </a:spcBef>
              <a:defRPr/>
            </a:pPr>
            <a:r>
              <a:rPr lang="en-US" sz="8000" b="1" spc="-300" baseline="0" dirty="0" smtClean="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latin typeface="Helvetica"/>
                <a:cs typeface="Helvetica"/>
              </a:rPr>
              <a:t>Teterboro Issues</a:t>
            </a:r>
          </a:p>
          <a:p>
            <a:pPr algn="ctr" eaLnBrk="0" hangingPunct="0">
              <a:spcBef>
                <a:spcPts val="0"/>
              </a:spcBef>
              <a:defRPr/>
            </a:pPr>
            <a:r>
              <a:rPr lang="en-US" sz="8000" b="1" spc="-300" baseline="0" dirty="0" smtClean="0">
                <a:ln w="9000" cmpd="sng">
                  <a:solidFill>
                    <a:schemeClr val="accent4">
                      <a:shade val="50000"/>
                      <a:satMod val="120000"/>
                    </a:schemeClr>
                  </a:solidFill>
                  <a:prstDash val="solid"/>
                </a:ln>
                <a:solidFill>
                  <a:srgbClr val="FFC000"/>
                </a:solidFill>
                <a:effectLst>
                  <a:outerShdw blurRad="38100" dist="38100" dir="2700000" algn="tl">
                    <a:srgbClr val="000000">
                      <a:alpha val="43137"/>
                    </a:srgbClr>
                  </a:outerShdw>
                  <a:reflection blurRad="12700" stA="28000" endPos="45000" dist="1000" dir="5400000" sy="-100000" algn="bl" rotWithShape="0"/>
                </a:effectLst>
                <a:latin typeface="Helvetica"/>
                <a:cs typeface="Helvetica"/>
              </a:rPr>
              <a:t>Safety by Design</a:t>
            </a:r>
            <a:endParaRPr lang="en-US" sz="8000" b="1" spc="-300" dirty="0" smtClean="0">
              <a:ln w="9000" cmpd="sng">
                <a:solidFill>
                  <a:schemeClr val="accent4">
                    <a:shade val="50000"/>
                    <a:satMod val="120000"/>
                  </a:schemeClr>
                </a:solidFill>
                <a:prstDash val="solid"/>
              </a:ln>
              <a:solidFill>
                <a:srgbClr val="FFC000"/>
              </a:solidFill>
              <a:effectLst>
                <a:outerShdw blurRad="38100" dist="38100" dir="2700000" algn="tl">
                  <a:srgbClr val="000000">
                    <a:alpha val="43137"/>
                  </a:srgbClr>
                </a:outerShdw>
                <a:reflection blurRad="12700" stA="28000" endPos="45000" dist="1000" dir="5400000" sy="-100000" algn="bl" rotWithShape="0"/>
              </a:effectLst>
              <a:latin typeface="Helvetica"/>
              <a:cs typeface="Helvetica"/>
            </a:endParaRPr>
          </a:p>
        </p:txBody>
      </p:sp>
    </p:spTree>
    <p:extLst>
      <p:ext uri="{BB962C8B-B14F-4D97-AF65-F5344CB8AC3E}">
        <p14:creationId xmlns:p14="http://schemas.microsoft.com/office/powerpoint/2010/main" val="61840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WordArt 2"/>
          <p:cNvSpPr>
            <a:spLocks noChangeArrowheads="1" noChangeShapeType="1" noTextEdit="1"/>
          </p:cNvSpPr>
          <p:nvPr/>
        </p:nvSpPr>
        <p:spPr bwMode="auto">
          <a:xfrm>
            <a:off x="2211388" y="1008063"/>
            <a:ext cx="4581525" cy="4857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800" kern="10" dirty="0">
                <a:ln w="9525">
                  <a:solidFill>
                    <a:srgbClr val="000000"/>
                  </a:solidFill>
                  <a:round/>
                  <a:headEnd/>
                  <a:tailEnd/>
                </a:ln>
                <a:solidFill>
                  <a:srgbClr val="FF0000"/>
                </a:solidFill>
                <a:latin typeface="Arial Black"/>
              </a:rPr>
              <a:t>False Localizer Capture</a:t>
            </a:r>
          </a:p>
        </p:txBody>
      </p:sp>
      <p:sp>
        <p:nvSpPr>
          <p:cNvPr id="152579" name="Rectangle 3"/>
          <p:cNvSpPr>
            <a:spLocks noChangeArrowheads="1"/>
          </p:cNvSpPr>
          <p:nvPr/>
        </p:nvSpPr>
        <p:spPr bwMode="auto">
          <a:xfrm>
            <a:off x="0" y="-3175"/>
            <a:ext cx="9144000"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r>
              <a:rPr lang="en-US" sz="3600" b="1" dirty="0">
                <a:solidFill>
                  <a:srgbClr val="FF0000"/>
                </a:solidFill>
                <a:effectLst>
                  <a:outerShdw blurRad="38100" dist="38100" dir="2700000" algn="tl">
                    <a:srgbClr val="000000">
                      <a:alpha val="43137"/>
                    </a:srgbClr>
                  </a:outerShdw>
                </a:effectLst>
              </a:rPr>
              <a:t>Example 2: Hitting the APP button too soon</a:t>
            </a:r>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l="14653" t="20302" r="15314" b="7133"/>
          <a:stretch>
            <a:fillRect/>
          </a:stretch>
        </p:blipFill>
        <p:spPr bwMode="auto">
          <a:xfrm>
            <a:off x="1577975" y="1703388"/>
            <a:ext cx="5743575" cy="4295775"/>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Oval 5"/>
          <p:cNvSpPr>
            <a:spLocks noChangeArrowheads="1"/>
          </p:cNvSpPr>
          <p:nvPr/>
        </p:nvSpPr>
        <p:spPr bwMode="auto">
          <a:xfrm>
            <a:off x="2146300" y="3238500"/>
            <a:ext cx="774700" cy="571500"/>
          </a:xfrm>
          <a:prstGeom prst="ellipse">
            <a:avLst/>
          </a:prstGeom>
          <a:noFill/>
          <a:ln w="25400">
            <a:solidFill>
              <a:srgbClr val="FF6601"/>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82" name="Line 6"/>
          <p:cNvSpPr>
            <a:spLocks noChangeShapeType="1"/>
          </p:cNvSpPr>
          <p:nvPr/>
        </p:nvSpPr>
        <p:spPr bwMode="auto">
          <a:xfrm>
            <a:off x="5448300" y="4800600"/>
            <a:ext cx="635000" cy="0"/>
          </a:xfrm>
          <a:prstGeom prst="line">
            <a:avLst/>
          </a:prstGeom>
          <a:noFill/>
          <a:ln w="25400">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3" name="Oval 7"/>
          <p:cNvSpPr>
            <a:spLocks noChangeArrowheads="1"/>
          </p:cNvSpPr>
          <p:nvPr/>
        </p:nvSpPr>
        <p:spPr bwMode="auto">
          <a:xfrm>
            <a:off x="6591300" y="3035300"/>
            <a:ext cx="520700" cy="419100"/>
          </a:xfrm>
          <a:prstGeom prst="ellipse">
            <a:avLst/>
          </a:prstGeom>
          <a:noFill/>
          <a:ln w="25400">
            <a:solidFill>
              <a:srgbClr val="FF6601"/>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84" name="Line 8"/>
          <p:cNvSpPr>
            <a:spLocks noChangeShapeType="1"/>
          </p:cNvSpPr>
          <p:nvPr/>
        </p:nvSpPr>
        <p:spPr bwMode="auto">
          <a:xfrm>
            <a:off x="3822700" y="3136900"/>
            <a:ext cx="622300" cy="0"/>
          </a:xfrm>
          <a:prstGeom prst="line">
            <a:avLst/>
          </a:prstGeom>
          <a:noFill/>
          <a:ln w="25400">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5" name="AutoShape 9"/>
          <p:cNvSpPr>
            <a:spLocks noChangeArrowheads="1"/>
          </p:cNvSpPr>
          <p:nvPr/>
        </p:nvSpPr>
        <p:spPr bwMode="auto">
          <a:xfrm>
            <a:off x="682625" y="5210175"/>
            <a:ext cx="1044575" cy="522288"/>
          </a:xfrm>
          <a:prstGeom prs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spect="1"/>
          </p:cNvSpPr>
          <p:nvPr>
            <p:ph type="title" idx="4294967295"/>
          </p:nvPr>
        </p:nvSpPr>
        <p:spPr>
          <a:xfrm>
            <a:off x="346075" y="152400"/>
            <a:ext cx="8470900" cy="773113"/>
          </a:xfrm>
        </p:spPr>
        <p:txBody>
          <a:bodyPr>
            <a:noAutofit/>
          </a:bodyPr>
          <a:lstStyle/>
          <a:p>
            <a:pPr>
              <a:lnSpc>
                <a:spcPct val="80000"/>
              </a:lnSpc>
            </a:pPr>
            <a:r>
              <a:rPr lang="en-US" sz="3600" b="1" dirty="0" smtClean="0">
                <a:solidFill>
                  <a:srgbClr val="FF0000"/>
                </a:solidFill>
                <a:effectLst>
                  <a:outerShdw blurRad="38100" dist="38100" dir="2700000" algn="tl">
                    <a:srgbClr val="000000">
                      <a:alpha val="43137"/>
                    </a:srgbClr>
                  </a:outerShdw>
                </a:effectLst>
              </a:rPr>
              <a:t>Conclusion: Don’t push APP button until within ~ 8</a:t>
            </a:r>
            <a:r>
              <a:rPr lang="en-US" sz="3600" b="1" baseline="30000" dirty="0" smtClean="0">
                <a:solidFill>
                  <a:srgbClr val="FF0000"/>
                </a:solidFill>
                <a:effectLst>
                  <a:outerShdw blurRad="38100" dist="38100" dir="2700000" algn="tl">
                    <a:srgbClr val="000000">
                      <a:alpha val="43137"/>
                    </a:srgbClr>
                  </a:outerShdw>
                </a:effectLst>
              </a:rPr>
              <a:t>0 </a:t>
            </a:r>
            <a:r>
              <a:rPr lang="en-US" sz="3600" b="1" dirty="0" smtClean="0">
                <a:solidFill>
                  <a:srgbClr val="FF0000"/>
                </a:solidFill>
                <a:effectLst>
                  <a:outerShdw blurRad="38100" dist="38100" dir="2700000" algn="tl">
                    <a:srgbClr val="000000">
                      <a:alpha val="43137"/>
                    </a:srgbClr>
                  </a:outerShdw>
                </a:effectLst>
              </a:rPr>
              <a:t>of Inbound </a:t>
            </a:r>
            <a:r>
              <a:rPr lang="en-US" sz="3600" b="1" dirty="0" err="1" smtClean="0">
                <a:solidFill>
                  <a:srgbClr val="FF0000"/>
                </a:solidFill>
                <a:effectLst>
                  <a:outerShdw blurRad="38100" dist="38100" dir="2700000" algn="tl">
                    <a:srgbClr val="000000">
                      <a:alpha val="43137"/>
                    </a:srgbClr>
                  </a:outerShdw>
                </a:effectLst>
              </a:rPr>
              <a:t>Loc</a:t>
            </a:r>
            <a:r>
              <a:rPr lang="en-US" sz="3600" b="1" dirty="0" smtClean="0">
                <a:solidFill>
                  <a:srgbClr val="FF0000"/>
                </a:solidFill>
                <a:effectLst>
                  <a:outerShdw blurRad="38100" dist="38100" dir="2700000" algn="tl">
                    <a:srgbClr val="000000">
                      <a:alpha val="43137"/>
                    </a:srgbClr>
                  </a:outerShdw>
                </a:effectLst>
              </a:rPr>
              <a:t> Course</a:t>
            </a:r>
          </a:p>
        </p:txBody>
      </p:sp>
      <p:pic>
        <p:nvPicPr>
          <p:cNvPr id="161797" name="Picture 5" descr="guidance_pnl_250_164"/>
          <p:cNvPicPr>
            <a:picLocks noChangeAspect="1" noChangeArrowheads="1"/>
          </p:cNvPicPr>
          <p:nvPr/>
        </p:nvPicPr>
        <p:blipFill>
          <a:blip r:embed="rId2">
            <a:clrChange>
              <a:clrFrom>
                <a:srgbClr val="D0D0D0"/>
              </a:clrFrom>
              <a:clrTo>
                <a:srgbClr val="D0D0D0">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a:off x="1690688" y="869950"/>
            <a:ext cx="5726112" cy="1339850"/>
          </a:xfrm>
          <a:prstGeom prst="rect">
            <a:avLst/>
          </a:prstGeom>
          <a:noFill/>
          <a:extLst>
            <a:ext uri="{909E8E84-426E-40DD-AFC4-6F175D3DCCD1}">
              <a14:hiddenFill xmlns:a14="http://schemas.microsoft.com/office/drawing/2010/main">
                <a:solidFill>
                  <a:srgbClr val="FFFFFF"/>
                </a:solidFill>
              </a14:hiddenFill>
            </a:ext>
          </a:extLst>
        </p:spPr>
      </p:pic>
      <p:sp>
        <p:nvSpPr>
          <p:cNvPr id="161798" name="Oval 6"/>
          <p:cNvSpPr>
            <a:spLocks noChangeArrowheads="1"/>
          </p:cNvSpPr>
          <p:nvPr/>
        </p:nvSpPr>
        <p:spPr bwMode="auto">
          <a:xfrm>
            <a:off x="3124200" y="914400"/>
            <a:ext cx="663575" cy="509588"/>
          </a:xfrm>
          <a:prstGeom prst="ellipse">
            <a:avLst/>
          </a:prstGeom>
          <a:noFill/>
          <a:ln w="25400">
            <a:solidFill>
              <a:srgbClr val="FF6601"/>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1795" name="Picture 3"/>
          <p:cNvPicPr>
            <a:picLocks noChangeAspect="1" noChangeArrowheads="1"/>
          </p:cNvPicPr>
          <p:nvPr/>
        </p:nvPicPr>
        <p:blipFill>
          <a:blip r:embed="rId3">
            <a:extLst>
              <a:ext uri="{28A0092B-C50C-407E-A947-70E740481C1C}">
                <a14:useLocalDpi xmlns:a14="http://schemas.microsoft.com/office/drawing/2010/main" val="0"/>
              </a:ext>
            </a:extLst>
          </a:blip>
          <a:srcRect l="6433" t="24976" r="3900" b="35950"/>
          <a:stretch>
            <a:fillRect/>
          </a:stretch>
        </p:blipFill>
        <p:spPr bwMode="auto">
          <a:xfrm>
            <a:off x="1695450" y="2293938"/>
            <a:ext cx="5299075" cy="40814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9" name="Picture 7" descr="F900EX-tin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088" y="2509838"/>
            <a:ext cx="657225" cy="704850"/>
          </a:xfrm>
          <a:prstGeom prst="rect">
            <a:avLst/>
          </a:prstGeom>
          <a:solidFill>
            <a:schemeClr val="tx2">
              <a:alpha val="64999"/>
            </a:schemeClr>
          </a:solidFill>
          <a:ln w="9525">
            <a:solidFill>
              <a:schemeClr val="tx1"/>
            </a:solidFill>
            <a:miter lim="800000"/>
            <a:headEnd/>
            <a:tailEnd/>
          </a:ln>
        </p:spPr>
      </p:pic>
      <p:pic>
        <p:nvPicPr>
          <p:cNvPr id="161800" name="Picture 8" descr="F900EX-tin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213518">
            <a:off x="3673475" y="4033838"/>
            <a:ext cx="657225" cy="704850"/>
          </a:xfrm>
          <a:prstGeom prst="rect">
            <a:avLst/>
          </a:prstGeom>
          <a:solidFill>
            <a:schemeClr val="tx2">
              <a:alpha val="47000"/>
            </a:schemeClr>
          </a:solid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rpscanner@falconjet com_20130703_085449.pdf - Adobe Reader"/>
          <p:cNvPicPr>
            <a:picLocks noChangeAspect="1"/>
          </p:cNvPicPr>
          <p:nvPr/>
        </p:nvPicPr>
        <p:blipFill rotWithShape="1">
          <a:blip r:embed="rId2">
            <a:extLst>
              <a:ext uri="{28A0092B-C50C-407E-A947-70E740481C1C}">
                <a14:useLocalDpi xmlns:a14="http://schemas.microsoft.com/office/drawing/2010/main" val="0"/>
              </a:ext>
            </a:extLst>
          </a:blip>
          <a:srcRect l="37300" t="15419" r="34200" b="3348"/>
          <a:stretch/>
        </p:blipFill>
        <p:spPr>
          <a:xfrm>
            <a:off x="1752600" y="801622"/>
            <a:ext cx="3373274" cy="5894354"/>
          </a:xfrm>
          <a:prstGeom prst="rect">
            <a:avLst/>
          </a:prstGeom>
        </p:spPr>
      </p:pic>
      <p:sp>
        <p:nvSpPr>
          <p:cNvPr id="5" name="Down Arrow 4"/>
          <p:cNvSpPr/>
          <p:nvPr/>
        </p:nvSpPr>
        <p:spPr>
          <a:xfrm rot="153517">
            <a:off x="3866754" y="5916948"/>
            <a:ext cx="381000" cy="729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ent-Up Arrow 5"/>
          <p:cNvSpPr/>
          <p:nvPr/>
        </p:nvSpPr>
        <p:spPr>
          <a:xfrm rot="478896">
            <a:off x="4370284" y="5732516"/>
            <a:ext cx="1219200" cy="88627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394828">
            <a:off x="3308817" y="2906340"/>
            <a:ext cx="4648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F900EX-tin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7411">
            <a:off x="5286082" y="3158104"/>
            <a:ext cx="657225" cy="704850"/>
          </a:xfrm>
          <a:prstGeom prst="rect">
            <a:avLst/>
          </a:prstGeom>
          <a:solidFill>
            <a:schemeClr val="tx2">
              <a:alpha val="47000"/>
            </a:schemeClr>
          </a:solidFill>
          <a:ln w="9525">
            <a:solidFill>
              <a:schemeClr val="tx1"/>
            </a:solidFill>
            <a:miter lim="800000"/>
            <a:headEnd/>
            <a:tailEnd/>
          </a:ln>
        </p:spPr>
      </p:pic>
      <p:cxnSp>
        <p:nvCxnSpPr>
          <p:cNvPr id="10" name="Straight Connector 9"/>
          <p:cNvCxnSpPr/>
          <p:nvPr/>
        </p:nvCxnSpPr>
        <p:spPr>
          <a:xfrm flipV="1">
            <a:off x="4363344" y="1050336"/>
            <a:ext cx="446738" cy="1235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Bent-Up Arrow 10"/>
          <p:cNvSpPr/>
          <p:nvPr/>
        </p:nvSpPr>
        <p:spPr>
          <a:xfrm rot="11237586">
            <a:off x="4200482" y="607201"/>
            <a:ext cx="1219200" cy="88627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flipV="1">
            <a:off x="3886200" y="1050336"/>
            <a:ext cx="262959" cy="1235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77000" y="2289048"/>
            <a:ext cx="2362200" cy="2031325"/>
          </a:xfrm>
          <a:prstGeom prst="rect">
            <a:avLst/>
          </a:prstGeom>
          <a:solidFill>
            <a:srgbClr val="FFFF00"/>
          </a:solidFill>
          <a:ln>
            <a:solidFill>
              <a:schemeClr val="tx1"/>
            </a:solidFill>
          </a:ln>
        </p:spPr>
        <p:txBody>
          <a:bodyPr wrap="square" rtlCol="0">
            <a:spAutoFit/>
          </a:bodyPr>
          <a:lstStyle/>
          <a:p>
            <a:pPr algn="ctr"/>
            <a:r>
              <a:rPr lang="en-US" dirty="0" smtClean="0"/>
              <a:t>We had a complaint about a Falcon … they were complaining the ILS capture didn’t work correctly…. Full scale deflections on downwind…. ????</a:t>
            </a:r>
            <a:endParaRPr lang="en-US" dirty="0"/>
          </a:p>
        </p:txBody>
      </p:sp>
      <p:sp>
        <p:nvSpPr>
          <p:cNvPr id="2" name="TextBox 1"/>
          <p:cNvSpPr txBox="1"/>
          <p:nvPr/>
        </p:nvSpPr>
        <p:spPr>
          <a:xfrm>
            <a:off x="228600" y="152400"/>
            <a:ext cx="8686800" cy="400110"/>
          </a:xfrm>
          <a:prstGeom prst="rect">
            <a:avLst/>
          </a:prstGeom>
          <a:noFill/>
        </p:spPr>
        <p:txBody>
          <a:bodyPr wrap="square" rtlCol="0">
            <a:spAutoFit/>
          </a:bodyPr>
          <a:lstStyle/>
          <a:p>
            <a:r>
              <a:rPr lang="en-US" sz="2000" b="1" dirty="0" smtClean="0">
                <a:solidFill>
                  <a:srgbClr val="FF0000"/>
                </a:solidFill>
                <a:effectLst>
                  <a:outerShdw blurRad="38100" dist="38100" dir="2700000" algn="tl">
                    <a:srgbClr val="000000">
                      <a:alpha val="43137"/>
                    </a:srgbClr>
                  </a:outerShdw>
                </a:effectLst>
              </a:rPr>
              <a:t>The Help Desk had a Falcon that claimed his ILS didn’t work correctly at KTEB</a:t>
            </a:r>
            <a:endParaRPr lang="en-US" sz="2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7338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7432"/>
            <a:ext cx="7539352" cy="2369880"/>
          </a:xfrm>
          <a:prstGeom prst="rect">
            <a:avLst/>
          </a:prstGeom>
          <a:noFill/>
        </p:spPr>
        <p:txBody>
          <a:bodyPr wrap="square" rtlCol="0">
            <a:spAutoFit/>
          </a:bodyPr>
          <a:lstStyle/>
          <a:p>
            <a:pPr algn="ctr"/>
            <a:r>
              <a:rPr lang="en-US" sz="5400" dirty="0" smtClean="0">
                <a:solidFill>
                  <a:srgbClr val="FF0000"/>
                </a:solidFill>
                <a:effectLst>
                  <a:outerShdw blurRad="38100" dist="38100" dir="2700000" algn="tl">
                    <a:srgbClr val="000000">
                      <a:alpha val="43137"/>
                    </a:srgbClr>
                  </a:outerShdw>
                </a:effectLst>
              </a:rPr>
              <a:t>How does the ILS </a:t>
            </a:r>
            <a:r>
              <a:rPr lang="en-US" sz="4000" dirty="0" smtClean="0">
                <a:solidFill>
                  <a:srgbClr val="FF0000"/>
                </a:solidFill>
                <a:effectLst>
                  <a:outerShdw blurRad="38100" dist="38100" dir="2700000" algn="tl">
                    <a:srgbClr val="000000">
                      <a:alpha val="43137"/>
                    </a:srgbClr>
                  </a:outerShdw>
                </a:effectLst>
              </a:rPr>
              <a:t>(Instrument Landing System)  </a:t>
            </a:r>
            <a:r>
              <a:rPr lang="en-US" sz="5400" dirty="0" smtClean="0">
                <a:solidFill>
                  <a:srgbClr val="FF0000"/>
                </a:solidFill>
                <a:effectLst>
                  <a:outerShdw blurRad="38100" dist="38100" dir="2700000" algn="tl">
                    <a:srgbClr val="000000">
                      <a:alpha val="43137"/>
                    </a:srgbClr>
                  </a:outerShdw>
                </a:effectLst>
              </a:rPr>
              <a:t>work  ??</a:t>
            </a:r>
            <a:endParaRPr lang="en-US" sz="5400" dirty="0">
              <a:solidFill>
                <a:srgbClr val="FF0000"/>
              </a:solidFill>
              <a:effectLst>
                <a:outerShdw blurRad="38100" dist="38100" dir="2700000" algn="tl">
                  <a:srgbClr val="000000">
                    <a:alpha val="43137"/>
                  </a:srgbClr>
                </a:outerShdw>
              </a:effectLst>
            </a:endParaRPr>
          </a:p>
        </p:txBody>
      </p:sp>
      <p:pic>
        <p:nvPicPr>
          <p:cNvPr id="3" name="Picture 6" descr="http://4.bp.blogspot.com/_ZnF7CdDlTQk/TFrqFBWz_xI/AAAAAAAACAQ/iWxBtrfEIXI/s1600/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19992"/>
            <a:ext cx="6548752"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ight Arrow 3"/>
          <p:cNvSpPr/>
          <p:nvPr/>
        </p:nvSpPr>
        <p:spPr>
          <a:xfrm>
            <a:off x="609600" y="2743200"/>
            <a:ext cx="1143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724400"/>
            <a:ext cx="3429000" cy="369332"/>
          </a:xfrm>
          <a:prstGeom prst="rect">
            <a:avLst/>
          </a:prstGeom>
          <a:solidFill>
            <a:srgbClr val="FFFF00"/>
          </a:solidFill>
          <a:ln>
            <a:solidFill>
              <a:schemeClr val="tx1"/>
            </a:solidFill>
          </a:ln>
        </p:spPr>
        <p:txBody>
          <a:bodyPr wrap="square" rtlCol="0">
            <a:spAutoFit/>
          </a:bodyPr>
          <a:lstStyle/>
          <a:p>
            <a:pPr algn="ctr"/>
            <a:r>
              <a:rPr lang="en-US" dirty="0" smtClean="0"/>
              <a:t>Two Antennas Used</a:t>
            </a:r>
            <a:endParaRPr lang="en-US" dirty="0"/>
          </a:p>
        </p:txBody>
      </p:sp>
      <p:sp>
        <p:nvSpPr>
          <p:cNvPr id="6" name="Right Arrow 5"/>
          <p:cNvSpPr/>
          <p:nvPr/>
        </p:nvSpPr>
        <p:spPr>
          <a:xfrm>
            <a:off x="762000" y="3733800"/>
            <a:ext cx="1143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352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Grp="1" noChangeAspect="1"/>
          </p:cNvSpPr>
          <p:nvPr>
            <p:ph type="title" idx="4294967295"/>
          </p:nvPr>
        </p:nvSpPr>
        <p:spPr>
          <a:xfrm>
            <a:off x="441325" y="-127380"/>
            <a:ext cx="8229600" cy="1143000"/>
          </a:xfrm>
        </p:spPr>
        <p:txBody>
          <a:bodyPr>
            <a:normAutofit/>
          </a:bodyPr>
          <a:lstStyle/>
          <a:p>
            <a:r>
              <a:rPr lang="en-US" sz="3600" b="1" dirty="0" smtClean="0">
                <a:solidFill>
                  <a:srgbClr val="FF0000"/>
                </a:solidFill>
                <a:effectLst>
                  <a:outerShdw blurRad="38100" dist="38100" dir="2700000" algn="tl">
                    <a:srgbClr val="000000">
                      <a:alpha val="43137"/>
                    </a:srgbClr>
                  </a:outerShdw>
                </a:effectLst>
              </a:rPr>
              <a:t>Remember the old, old A-N radio range?</a:t>
            </a:r>
          </a:p>
        </p:txBody>
      </p:sp>
      <p:pic>
        <p:nvPicPr>
          <p:cNvPr id="253957" name="Picture 5" descr="Four-course radio 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1074738"/>
            <a:ext cx="4848225" cy="4857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3958" name="Picture 6" descr="Lear Radio Compass"/>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5735637" y="762000"/>
            <a:ext cx="2538413" cy="2608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3959" name="Picture 7" descr="1944sectional_ch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275" y="3522663"/>
            <a:ext cx="2751138" cy="2614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3960" name="Text Box 8"/>
          <p:cNvSpPr txBox="1">
            <a:spLocks noChangeArrowheads="1"/>
          </p:cNvSpPr>
          <p:nvPr/>
        </p:nvSpPr>
        <p:spPr bwMode="auto">
          <a:xfrm>
            <a:off x="6477000" y="6137275"/>
            <a:ext cx="1457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1944 chart</a:t>
            </a:r>
          </a:p>
        </p:txBody>
      </p:sp>
      <p:sp>
        <p:nvSpPr>
          <p:cNvPr id="253961" name="Text Box 9"/>
          <p:cNvSpPr txBox="1">
            <a:spLocks noChangeArrowheads="1"/>
          </p:cNvSpPr>
          <p:nvPr/>
        </p:nvSpPr>
        <p:spPr bwMode="auto">
          <a:xfrm>
            <a:off x="438150" y="5991225"/>
            <a:ext cx="4810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On course with equal “amounts” of A &amp; 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4"/>
          <p:cNvSpPr>
            <a:spLocks noGrp="1" noChangeAspect="1"/>
          </p:cNvSpPr>
          <p:nvPr>
            <p:ph type="title" idx="4294967295"/>
          </p:nvPr>
        </p:nvSpPr>
        <p:spPr>
          <a:xfrm>
            <a:off x="0" y="-16065"/>
            <a:ext cx="9144000" cy="873125"/>
          </a:xfrm>
        </p:spPr>
        <p:txBody>
          <a:bodyPr>
            <a:normAutofit/>
          </a:bodyPr>
          <a:lstStyle/>
          <a:p>
            <a:r>
              <a:rPr lang="en-US" sz="3200" b="1" dirty="0" smtClean="0">
                <a:solidFill>
                  <a:srgbClr val="FF0000"/>
                </a:solidFill>
                <a:effectLst>
                  <a:outerShdw blurRad="38100" dist="38100" dir="2700000" algn="tl">
                    <a:srgbClr val="000000">
                      <a:alpha val="43137"/>
                    </a:srgbClr>
                  </a:outerShdw>
                </a:effectLst>
              </a:rPr>
              <a:t>Rather than A – N, the ILS works with 90 Hz – 150 Hz</a:t>
            </a:r>
          </a:p>
        </p:txBody>
      </p:sp>
      <p:sp>
        <p:nvSpPr>
          <p:cNvPr id="172039" name="Text Box 7"/>
          <p:cNvSpPr txBox="1">
            <a:spLocks noChangeArrowheads="1"/>
          </p:cNvSpPr>
          <p:nvPr/>
        </p:nvSpPr>
        <p:spPr bwMode="auto">
          <a:xfrm>
            <a:off x="896938" y="3630613"/>
            <a:ext cx="3602037"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 </a:t>
            </a:r>
            <a:r>
              <a:rPr lang="en-US" sz="1600"/>
              <a:t>The Glide Slope turns the antenna on it’s side and bounces the beams off the ground</a:t>
            </a:r>
          </a:p>
          <a:p>
            <a:pPr algn="ctr">
              <a:spcBef>
                <a:spcPct val="50000"/>
              </a:spcBef>
            </a:pPr>
            <a:endParaRPr lang="en-US" sz="1600"/>
          </a:p>
        </p:txBody>
      </p:sp>
      <p:pic>
        <p:nvPicPr>
          <p:cNvPr id="172040" name="Picture 8" descr="img_ILS glideslope and localizer"/>
          <p:cNvPicPr>
            <a:picLocks noChangeAspect="1" noChangeArrowheads="1"/>
          </p:cNvPicPr>
          <p:nvPr/>
        </p:nvPicPr>
        <p:blipFill>
          <a:blip r:embed="rId2">
            <a:extLst>
              <a:ext uri="{28A0092B-C50C-407E-A947-70E740481C1C}">
                <a14:useLocalDpi xmlns:a14="http://schemas.microsoft.com/office/drawing/2010/main" val="0"/>
              </a:ext>
            </a:extLst>
          </a:blip>
          <a:srcRect t="59485"/>
          <a:stretch>
            <a:fillRect/>
          </a:stretch>
        </p:blipFill>
        <p:spPr bwMode="auto">
          <a:xfrm>
            <a:off x="777875" y="4637088"/>
            <a:ext cx="3922713" cy="1647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2041" name="Picture 9" descr="Intercept-Glide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3762375"/>
            <a:ext cx="3825875" cy="229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2042" name="Picture 10" descr="img_ILS glideslope and localizer"/>
          <p:cNvPicPr>
            <a:picLocks noChangeAspect="1" noChangeArrowheads="1"/>
          </p:cNvPicPr>
          <p:nvPr/>
        </p:nvPicPr>
        <p:blipFill>
          <a:blip r:embed="rId2">
            <a:extLst>
              <a:ext uri="{28A0092B-C50C-407E-A947-70E740481C1C}">
                <a14:useLocalDpi xmlns:a14="http://schemas.microsoft.com/office/drawing/2010/main" val="0"/>
              </a:ext>
            </a:extLst>
          </a:blip>
          <a:srcRect b="41452"/>
          <a:stretch>
            <a:fillRect/>
          </a:stretch>
        </p:blipFill>
        <p:spPr bwMode="auto">
          <a:xfrm>
            <a:off x="3044825" y="1008063"/>
            <a:ext cx="3922713" cy="2381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2043" name="Text Box 11"/>
          <p:cNvSpPr txBox="1">
            <a:spLocks noChangeArrowheads="1"/>
          </p:cNvSpPr>
          <p:nvPr/>
        </p:nvSpPr>
        <p:spPr bwMode="auto">
          <a:xfrm>
            <a:off x="752475" y="1162050"/>
            <a:ext cx="16668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The Localizer antenna is centered on the runway but beyond the end ….</a:t>
            </a:r>
          </a:p>
        </p:txBody>
      </p:sp>
      <p:sp>
        <p:nvSpPr>
          <p:cNvPr id="172044" name="Line 12"/>
          <p:cNvSpPr>
            <a:spLocks noChangeShapeType="1"/>
          </p:cNvSpPr>
          <p:nvPr/>
        </p:nvSpPr>
        <p:spPr bwMode="auto">
          <a:xfrm>
            <a:off x="3124200" y="2295525"/>
            <a:ext cx="866775"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045" name="Line 13"/>
          <p:cNvSpPr>
            <a:spLocks noChangeShapeType="1"/>
          </p:cNvSpPr>
          <p:nvPr/>
        </p:nvSpPr>
        <p:spPr bwMode="auto">
          <a:xfrm flipH="1">
            <a:off x="6858000" y="1828800"/>
            <a:ext cx="485775" cy="419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046" name="Text Box 14"/>
          <p:cNvSpPr txBox="1">
            <a:spLocks noChangeArrowheads="1"/>
          </p:cNvSpPr>
          <p:nvPr/>
        </p:nvSpPr>
        <p:spPr bwMode="auto">
          <a:xfrm>
            <a:off x="7400925" y="1076325"/>
            <a:ext cx="1619250" cy="10795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i="1"/>
              <a:t>If more 90 Hz than 150 Hz… fly right to center</a:t>
            </a:r>
          </a:p>
        </p:txBody>
      </p:sp>
      <p:sp>
        <p:nvSpPr>
          <p:cNvPr id="172047" name="Oval 15"/>
          <p:cNvSpPr>
            <a:spLocks noChangeArrowheads="1"/>
          </p:cNvSpPr>
          <p:nvPr/>
        </p:nvSpPr>
        <p:spPr bwMode="auto">
          <a:xfrm>
            <a:off x="5095875" y="5286375"/>
            <a:ext cx="2486025" cy="600075"/>
          </a:xfrm>
          <a:prstGeom prst="ellipse">
            <a:avLst/>
          </a:prstGeom>
          <a:noFill/>
          <a:ln w="38100">
            <a:solidFill>
              <a:srgbClr val="FF660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2048" name="Text Box 16"/>
          <p:cNvSpPr txBox="1">
            <a:spLocks noChangeArrowheads="1"/>
          </p:cNvSpPr>
          <p:nvPr/>
        </p:nvSpPr>
        <p:spPr bwMode="auto">
          <a:xfrm>
            <a:off x="7648575" y="5438775"/>
            <a:ext cx="914400" cy="3460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t>Why?</a:t>
            </a:r>
          </a:p>
        </p:txBody>
      </p:sp>
      <p:sp>
        <p:nvSpPr>
          <p:cNvPr id="172049" name="Text Box 17"/>
          <p:cNvSpPr txBox="1">
            <a:spLocks noChangeArrowheads="1"/>
          </p:cNvSpPr>
          <p:nvPr/>
        </p:nvSpPr>
        <p:spPr bwMode="auto">
          <a:xfrm>
            <a:off x="2314575" y="6381750"/>
            <a:ext cx="4238625" cy="3143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b="0" i="1"/>
              <a:t>If more 90 Hz fly down, more 150 Hz go up</a:t>
            </a:r>
          </a:p>
        </p:txBody>
      </p:sp>
      <p:sp>
        <p:nvSpPr>
          <p:cNvPr id="172051" name="Line 19"/>
          <p:cNvSpPr>
            <a:spLocks noChangeShapeType="1"/>
          </p:cNvSpPr>
          <p:nvPr/>
        </p:nvSpPr>
        <p:spPr bwMode="auto">
          <a:xfrm flipH="1">
            <a:off x="3773488" y="5514975"/>
            <a:ext cx="146050"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052" name="Line 20"/>
          <p:cNvSpPr>
            <a:spLocks noChangeShapeType="1"/>
          </p:cNvSpPr>
          <p:nvPr/>
        </p:nvSpPr>
        <p:spPr bwMode="auto">
          <a:xfrm flipH="1" flipV="1">
            <a:off x="3090863" y="5646738"/>
            <a:ext cx="668337" cy="85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352425" y="3386138"/>
            <a:ext cx="8358188"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b="0">
                <a:cs typeface="Arial" charset="0"/>
              </a:rPr>
              <a:t>False signals may be generated along the glide slope in multiples of the glide path angle, </a:t>
            </a:r>
            <a:r>
              <a:rPr lang="en-US">
                <a:cs typeface="Arial" charset="0"/>
              </a:rPr>
              <a:t>the first being approximately 6º degrees above horizontal</a:t>
            </a:r>
            <a:r>
              <a:rPr lang="en-US" b="0">
                <a:cs typeface="Arial" charset="0"/>
              </a:rPr>
              <a:t>. This false signal will be a reciprocal signal (i.e. the fly up and fly down commands will be reversed). The false signal at 9º will be oriented in the same manner as the true glide slope. </a:t>
            </a:r>
            <a:r>
              <a:rPr lang="en-US">
                <a:cs typeface="Arial" charset="0"/>
              </a:rPr>
              <a:t>There are no false signals below the actual slope</a:t>
            </a:r>
            <a:r>
              <a:rPr lang="en-US" b="0">
                <a:cs typeface="Arial" charset="0"/>
              </a:rPr>
              <a:t>. An aircraft flying according to the published approach procedure on a front course ILS should not encounter these false signals.</a:t>
            </a:r>
          </a:p>
        </p:txBody>
      </p:sp>
      <p:pic>
        <p:nvPicPr>
          <p:cNvPr id="79875" name="Picture 3" descr="Picture 1 of false glide sl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825" y="1036638"/>
            <a:ext cx="3735388" cy="234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9878" name="Line 6"/>
          <p:cNvSpPr>
            <a:spLocks noChangeShapeType="1"/>
          </p:cNvSpPr>
          <p:nvPr/>
        </p:nvSpPr>
        <p:spPr bwMode="auto">
          <a:xfrm>
            <a:off x="1828800" y="4648200"/>
            <a:ext cx="5210175" cy="0"/>
          </a:xfrm>
          <a:prstGeom prst="line">
            <a:avLst/>
          </a:prstGeom>
          <a:noFill/>
          <a:ln w="2857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79" name="Rectangle 7"/>
          <p:cNvSpPr>
            <a:spLocks noGrp="1" noChangeAspect="1"/>
          </p:cNvSpPr>
          <p:nvPr>
            <p:ph type="title" idx="4294967295"/>
          </p:nvPr>
        </p:nvSpPr>
        <p:spPr>
          <a:xfrm>
            <a:off x="481013" y="-152400"/>
            <a:ext cx="8229600" cy="1143000"/>
          </a:xfrm>
        </p:spPr>
        <p:txBody>
          <a:bodyPr/>
          <a:lstStyle/>
          <a:p>
            <a:r>
              <a:rPr lang="en-US" b="1" dirty="0" smtClean="0">
                <a:solidFill>
                  <a:srgbClr val="FF0000"/>
                </a:solidFill>
                <a:effectLst>
                  <a:outerShdw blurRad="38100" dist="38100" dir="2700000" algn="tl">
                    <a:srgbClr val="000000">
                      <a:alpha val="43137"/>
                    </a:srgbClr>
                  </a:outerShdw>
                </a:effectLst>
              </a:rPr>
              <a:t>False Glide Slopes</a:t>
            </a:r>
          </a:p>
        </p:txBody>
      </p:sp>
      <p:sp>
        <p:nvSpPr>
          <p:cNvPr id="79881" name="Line 9"/>
          <p:cNvSpPr>
            <a:spLocks noChangeShapeType="1"/>
          </p:cNvSpPr>
          <p:nvPr/>
        </p:nvSpPr>
        <p:spPr bwMode="auto">
          <a:xfrm>
            <a:off x="2528888" y="4114800"/>
            <a:ext cx="1657350" cy="0"/>
          </a:xfrm>
          <a:prstGeom prst="line">
            <a:avLst/>
          </a:prstGeom>
          <a:noFill/>
          <a:ln w="2857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2" name="Rectangle 10"/>
          <p:cNvSpPr>
            <a:spLocks noChangeArrowheads="1"/>
          </p:cNvSpPr>
          <p:nvPr/>
        </p:nvSpPr>
        <p:spPr bwMode="auto">
          <a:xfrm>
            <a:off x="396875" y="5403850"/>
            <a:ext cx="79978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This is because of a radiation pattern of the antenna and the ground reflection of some of the transmitted energy, resulting in more than one overlapping lobe.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ChangeArrowheads="1"/>
          </p:cNvSpPr>
          <p:nvPr/>
        </p:nvSpPr>
        <p:spPr bwMode="auto">
          <a:xfrm>
            <a:off x="495300" y="1066800"/>
            <a:ext cx="838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cs typeface="Arial" charset="0"/>
              </a:rPr>
              <a:t>NOTE- </a:t>
            </a:r>
            <a:r>
              <a:rPr lang="en-US" b="0" i="1" dirty="0">
                <a:cs typeface="Arial" charset="0"/>
              </a:rPr>
              <a:t>Unless otherwise coordinated through Flight Standards, ILS signals to Category I runways are not flight inspected below </a:t>
            </a:r>
            <a:r>
              <a:rPr lang="en-US" i="1" dirty="0">
                <a:cs typeface="Arial" charset="0"/>
              </a:rPr>
              <a:t>100 feet AGL</a:t>
            </a:r>
            <a:r>
              <a:rPr lang="en-US" b="0" i="1" dirty="0">
                <a:cs typeface="Arial" charset="0"/>
              </a:rPr>
              <a:t>. Guidance signal anomalies may be encountered below this altitude.</a:t>
            </a:r>
            <a:r>
              <a:rPr lang="en-US" b="0" dirty="0">
                <a:cs typeface="Arial" charset="0"/>
              </a:rPr>
              <a:t> </a:t>
            </a:r>
          </a:p>
        </p:txBody>
      </p:sp>
      <p:sp>
        <p:nvSpPr>
          <p:cNvPr id="80902" name="Rectangle 6"/>
          <p:cNvSpPr>
            <a:spLocks noGrp="1" noChangeAspect="1"/>
          </p:cNvSpPr>
          <p:nvPr>
            <p:ph type="title" idx="4294967295"/>
          </p:nvPr>
        </p:nvSpPr>
        <p:spPr>
          <a:xfrm>
            <a:off x="465138" y="82550"/>
            <a:ext cx="8229600" cy="873125"/>
          </a:xfrm>
        </p:spPr>
        <p:txBody>
          <a:bodyPr/>
          <a:lstStyle/>
          <a:p>
            <a:r>
              <a:rPr lang="en-US" b="1" dirty="0" smtClean="0">
                <a:solidFill>
                  <a:srgbClr val="FF0000"/>
                </a:solidFill>
                <a:effectLst>
                  <a:outerShdw blurRad="38100" dist="38100" dir="2700000" algn="tl">
                    <a:srgbClr val="000000">
                      <a:alpha val="43137"/>
                    </a:srgbClr>
                  </a:outerShdw>
                </a:effectLst>
              </a:rPr>
              <a:t>How low can you follow the GS ?</a:t>
            </a:r>
          </a:p>
        </p:txBody>
      </p:sp>
      <p:sp>
        <p:nvSpPr>
          <p:cNvPr id="80903" name="Rectangle 7"/>
          <p:cNvSpPr>
            <a:spLocks noChangeAspect="1"/>
          </p:cNvSpPr>
          <p:nvPr/>
        </p:nvSpPr>
        <p:spPr bwMode="auto">
          <a:xfrm>
            <a:off x="446088" y="4397375"/>
            <a:ext cx="8229600" cy="87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p>
            <a:pPr algn="ctr" eaLnBrk="0" hangingPunct="0"/>
            <a:r>
              <a:rPr lang="en-US" sz="3600" dirty="0">
                <a:solidFill>
                  <a:srgbClr val="FF0000"/>
                </a:solidFill>
                <a:effectLst>
                  <a:outerShdw blurRad="38100" dist="38100" dir="2700000" algn="tl">
                    <a:srgbClr val="000000"/>
                  </a:outerShdw>
                </a:effectLst>
              </a:rPr>
              <a:t>Caution about following the GS !</a:t>
            </a:r>
          </a:p>
        </p:txBody>
      </p:sp>
      <p:sp>
        <p:nvSpPr>
          <p:cNvPr id="80907" name="Rectangle 11"/>
          <p:cNvSpPr>
            <a:spLocks noChangeArrowheads="1"/>
          </p:cNvSpPr>
          <p:nvPr/>
        </p:nvSpPr>
        <p:spPr bwMode="auto">
          <a:xfrm>
            <a:off x="990600" y="2562225"/>
            <a:ext cx="3276600" cy="590550"/>
          </a:xfrm>
          <a:prstGeom prst="rect">
            <a:avLst/>
          </a:pr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8" name="Line 12"/>
          <p:cNvSpPr>
            <a:spLocks noChangeShapeType="1"/>
          </p:cNvSpPr>
          <p:nvPr/>
        </p:nvSpPr>
        <p:spPr bwMode="auto">
          <a:xfrm>
            <a:off x="981075" y="2857500"/>
            <a:ext cx="32861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9" name="Line 13"/>
          <p:cNvSpPr>
            <a:spLocks noChangeShapeType="1"/>
          </p:cNvSpPr>
          <p:nvPr/>
        </p:nvSpPr>
        <p:spPr bwMode="auto">
          <a:xfrm>
            <a:off x="4305300" y="2867025"/>
            <a:ext cx="3171825" cy="0"/>
          </a:xfrm>
          <a:prstGeom prst="line">
            <a:avLst/>
          </a:prstGeom>
          <a:noFill/>
          <a:ln w="3810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0" name="Rectangle 14"/>
          <p:cNvSpPr>
            <a:spLocks noChangeArrowheads="1"/>
          </p:cNvSpPr>
          <p:nvPr/>
        </p:nvSpPr>
        <p:spPr bwMode="auto">
          <a:xfrm>
            <a:off x="2295525" y="3476625"/>
            <a:ext cx="104775" cy="200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1" name="Text Box 15"/>
          <p:cNvSpPr txBox="1">
            <a:spLocks noChangeArrowheads="1"/>
          </p:cNvSpPr>
          <p:nvPr/>
        </p:nvSpPr>
        <p:spPr bwMode="auto">
          <a:xfrm>
            <a:off x="523875" y="3343275"/>
            <a:ext cx="1457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GS Antenna</a:t>
            </a:r>
          </a:p>
        </p:txBody>
      </p:sp>
      <p:sp>
        <p:nvSpPr>
          <p:cNvPr id="80913" name="Line 17"/>
          <p:cNvSpPr>
            <a:spLocks noChangeShapeType="1"/>
          </p:cNvSpPr>
          <p:nvPr/>
        </p:nvSpPr>
        <p:spPr bwMode="auto">
          <a:xfrm>
            <a:off x="2390775" y="3581400"/>
            <a:ext cx="5162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4" name="Line 18"/>
          <p:cNvSpPr>
            <a:spLocks noChangeShapeType="1"/>
          </p:cNvSpPr>
          <p:nvPr/>
        </p:nvSpPr>
        <p:spPr bwMode="auto">
          <a:xfrm flipV="1">
            <a:off x="2419350" y="3067050"/>
            <a:ext cx="4924425"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5" name="Line 19"/>
          <p:cNvSpPr>
            <a:spLocks noChangeShapeType="1"/>
          </p:cNvSpPr>
          <p:nvPr/>
        </p:nvSpPr>
        <p:spPr bwMode="auto">
          <a:xfrm>
            <a:off x="2428875" y="3581400"/>
            <a:ext cx="4991100" cy="542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6" name="AutoShape 20"/>
          <p:cNvSpPr>
            <a:spLocks/>
          </p:cNvSpPr>
          <p:nvPr/>
        </p:nvSpPr>
        <p:spPr bwMode="auto">
          <a:xfrm>
            <a:off x="2019300" y="2857500"/>
            <a:ext cx="257175" cy="752475"/>
          </a:xfrm>
          <a:prstGeom prst="leftBrace">
            <a:avLst>
              <a:gd name="adj1" fmla="val 2438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7" name="Text Box 21"/>
          <p:cNvSpPr txBox="1">
            <a:spLocks noChangeArrowheads="1"/>
          </p:cNvSpPr>
          <p:nvPr/>
        </p:nvSpPr>
        <p:spPr bwMode="auto">
          <a:xfrm>
            <a:off x="1285875" y="3114675"/>
            <a:ext cx="866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00"/>
              <a:t>250’ – 650’</a:t>
            </a:r>
          </a:p>
        </p:txBody>
      </p:sp>
      <p:pic>
        <p:nvPicPr>
          <p:cNvPr id="80918" name="Picture 22" descr="F900EX-ti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5413" y="2533650"/>
            <a:ext cx="704850" cy="657225"/>
          </a:xfrm>
          <a:prstGeom prst="rect">
            <a:avLst/>
          </a:prstGeom>
          <a:noFill/>
          <a:ln>
            <a:noFill/>
          </a:ln>
          <a:extLst>
            <a:ext uri="{909E8E84-426E-40DD-AFC4-6F175D3DCCD1}">
              <a14:hiddenFill xmlns:a14="http://schemas.microsoft.com/office/drawing/2010/main">
                <a:solidFill>
                  <a:schemeClr val="tx2">
                    <a:alpha val="47000"/>
                  </a:scheme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19" name="Text Box 23"/>
          <p:cNvSpPr txBox="1">
            <a:spLocks noChangeArrowheads="1"/>
          </p:cNvSpPr>
          <p:nvPr/>
        </p:nvSpPr>
        <p:spPr bwMode="auto">
          <a:xfrm>
            <a:off x="3857625" y="2190750"/>
            <a:ext cx="704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00"/>
              <a:t>TCH: 50’</a:t>
            </a:r>
          </a:p>
        </p:txBody>
      </p:sp>
      <p:pic>
        <p:nvPicPr>
          <p:cNvPr id="80920" name="Picture 24" descr="F900EX-ti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4288" y="2552700"/>
            <a:ext cx="704850" cy="657225"/>
          </a:xfrm>
          <a:prstGeom prst="rect">
            <a:avLst/>
          </a:prstGeom>
          <a:noFill/>
          <a:ln>
            <a:noFill/>
          </a:ln>
          <a:extLst>
            <a:ext uri="{909E8E84-426E-40DD-AFC4-6F175D3DCCD1}">
              <a14:hiddenFill xmlns:a14="http://schemas.microsoft.com/office/drawing/2010/main">
                <a:solidFill>
                  <a:schemeClr val="tx2">
                    <a:alpha val="47000"/>
                  </a:scheme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21" name="Text Box 25"/>
          <p:cNvSpPr txBox="1">
            <a:spLocks noChangeArrowheads="1"/>
          </p:cNvSpPr>
          <p:nvPr/>
        </p:nvSpPr>
        <p:spPr bwMode="auto">
          <a:xfrm>
            <a:off x="6362700" y="2238375"/>
            <a:ext cx="1257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100’ AGL</a:t>
            </a:r>
          </a:p>
        </p:txBody>
      </p:sp>
      <p:sp>
        <p:nvSpPr>
          <p:cNvPr id="80922" name="Rectangle 26"/>
          <p:cNvSpPr>
            <a:spLocks noChangeArrowheads="1"/>
          </p:cNvSpPr>
          <p:nvPr/>
        </p:nvSpPr>
        <p:spPr bwMode="auto">
          <a:xfrm>
            <a:off x="2343150" y="3162300"/>
            <a:ext cx="1924050" cy="6858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4" name="AutoShape 28"/>
          <p:cNvSpPr>
            <a:spLocks/>
          </p:cNvSpPr>
          <p:nvPr/>
        </p:nvSpPr>
        <p:spPr bwMode="auto">
          <a:xfrm>
            <a:off x="1905000" y="3600450"/>
            <a:ext cx="342900" cy="247650"/>
          </a:xfrm>
          <a:prstGeom prst="leftBrace">
            <a:avLst>
              <a:gd name="adj1" fmla="val 83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5" name="Text Box 29"/>
          <p:cNvSpPr txBox="1">
            <a:spLocks noChangeArrowheads="1"/>
          </p:cNvSpPr>
          <p:nvPr/>
        </p:nvSpPr>
        <p:spPr bwMode="auto">
          <a:xfrm>
            <a:off x="1571625" y="3600450"/>
            <a:ext cx="600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00"/>
              <a:t>200’</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t="9769" b="5292"/>
          <a:stretch>
            <a:fillRect/>
          </a:stretch>
        </p:blipFill>
        <p:spPr bwMode="auto">
          <a:xfrm>
            <a:off x="838200" y="1441450"/>
            <a:ext cx="7323138" cy="198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44" name="Oval 4"/>
          <p:cNvSpPr>
            <a:spLocks noChangeArrowheads="1"/>
          </p:cNvSpPr>
          <p:nvPr/>
        </p:nvSpPr>
        <p:spPr bwMode="auto">
          <a:xfrm>
            <a:off x="1076325" y="2536825"/>
            <a:ext cx="3962400" cy="3238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6" name="Rectangle 6"/>
          <p:cNvSpPr>
            <a:spLocks noGrp="1" noChangeAspect="1"/>
          </p:cNvSpPr>
          <p:nvPr>
            <p:ph type="title" idx="4294967295"/>
          </p:nvPr>
        </p:nvSpPr>
        <p:spPr>
          <a:xfrm>
            <a:off x="457200" y="76200"/>
            <a:ext cx="8382000" cy="1143000"/>
          </a:xfrm>
        </p:spPr>
        <p:txBody>
          <a:bodyPr>
            <a:normAutofit fontScale="90000"/>
          </a:bodyPr>
          <a:lstStyle/>
          <a:p>
            <a:r>
              <a:rPr lang="en-US" b="1" dirty="0" smtClean="0">
                <a:solidFill>
                  <a:srgbClr val="FF0000"/>
                </a:solidFill>
                <a:effectLst>
                  <a:outerShdw blurRad="38100" dist="38100" dir="2700000" algn="tl">
                    <a:srgbClr val="000000">
                      <a:alpha val="43137"/>
                    </a:srgbClr>
                  </a:outerShdw>
                </a:effectLst>
              </a:rPr>
              <a:t>Did you ever see this type of warning ? AP NA with about 400’ to go</a:t>
            </a:r>
          </a:p>
        </p:txBody>
      </p:sp>
      <p:pic>
        <p:nvPicPr>
          <p:cNvPr id="870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657600"/>
            <a:ext cx="5226050" cy="2646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48" name="Text Box 8"/>
          <p:cNvSpPr txBox="1">
            <a:spLocks noChangeArrowheads="1"/>
          </p:cNvSpPr>
          <p:nvPr/>
        </p:nvSpPr>
        <p:spPr bwMode="auto">
          <a:xfrm>
            <a:off x="152400" y="4943475"/>
            <a:ext cx="1714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960’-576’= 384’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t="4311" b="3793"/>
          <a:stretch>
            <a:fillRect/>
          </a:stretch>
        </p:blipFill>
        <p:spPr bwMode="auto">
          <a:xfrm>
            <a:off x="1011238" y="889000"/>
            <a:ext cx="7672387" cy="473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7" name="Oval 3"/>
          <p:cNvSpPr>
            <a:spLocks noChangeArrowheads="1"/>
          </p:cNvSpPr>
          <p:nvPr/>
        </p:nvSpPr>
        <p:spPr bwMode="auto">
          <a:xfrm>
            <a:off x="4067175" y="728663"/>
            <a:ext cx="2743200" cy="1066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8" name="Rectangle 4"/>
          <p:cNvSpPr>
            <a:spLocks noGrp="1" noChangeAspect="1"/>
          </p:cNvSpPr>
          <p:nvPr>
            <p:ph type="title" idx="4294967295"/>
          </p:nvPr>
        </p:nvSpPr>
        <p:spPr>
          <a:xfrm>
            <a:off x="493713" y="0"/>
            <a:ext cx="8229600" cy="873125"/>
          </a:xfrm>
        </p:spPr>
        <p:txBody>
          <a:bodyPr>
            <a:normAutofit fontScale="90000"/>
          </a:bodyPr>
          <a:lstStyle/>
          <a:p>
            <a:r>
              <a:rPr lang="en-US" b="1" dirty="0" smtClean="0">
                <a:solidFill>
                  <a:srgbClr val="FF0000"/>
                </a:solidFill>
                <a:effectLst>
                  <a:outerShdw blurRad="38100" dist="38100" dir="2700000" algn="tl">
                    <a:srgbClr val="000000">
                      <a:alpha val="43137"/>
                    </a:srgbClr>
                  </a:outerShdw>
                </a:effectLst>
              </a:rPr>
              <a:t>What’s the issue here: KMMU ILS 23</a:t>
            </a:r>
          </a:p>
        </p:txBody>
      </p:sp>
      <p:sp>
        <p:nvSpPr>
          <p:cNvPr id="88069" name="Text Box 5"/>
          <p:cNvSpPr txBox="1">
            <a:spLocks noChangeArrowheads="1"/>
          </p:cNvSpPr>
          <p:nvPr/>
        </p:nvSpPr>
        <p:spPr bwMode="auto">
          <a:xfrm>
            <a:off x="3609975" y="1962150"/>
            <a:ext cx="1962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627’ – 384’ = 243’ to go</a:t>
            </a:r>
          </a:p>
        </p:txBody>
      </p:sp>
      <p:pic>
        <p:nvPicPr>
          <p:cNvPr id="88070" name="Picture 6"/>
          <p:cNvPicPr>
            <a:picLocks noChangeAspect="1" noChangeArrowheads="1"/>
          </p:cNvPicPr>
          <p:nvPr/>
        </p:nvPicPr>
        <p:blipFill>
          <a:blip r:embed="rId3">
            <a:extLst>
              <a:ext uri="{28A0092B-C50C-407E-A947-70E740481C1C}">
                <a14:useLocalDpi xmlns:a14="http://schemas.microsoft.com/office/drawing/2010/main" val="0"/>
              </a:ext>
            </a:extLst>
          </a:blip>
          <a:srcRect l="2229" t="63693" r="43311" b="26497"/>
          <a:stretch>
            <a:fillRect/>
          </a:stretch>
        </p:blipFill>
        <p:spPr bwMode="auto">
          <a:xfrm>
            <a:off x="1595438" y="5722938"/>
            <a:ext cx="5311775" cy="717550"/>
          </a:xfrm>
          <a:prstGeom prst="rect">
            <a:avLst/>
          </a:prstGeom>
          <a:noFill/>
          <a:ln w="9525">
            <a:solidFill>
              <a:srgbClr val="FF660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1" name="Text Box 7"/>
          <p:cNvSpPr txBox="1">
            <a:spLocks noChangeArrowheads="1"/>
          </p:cNvSpPr>
          <p:nvPr/>
        </p:nvSpPr>
        <p:spPr bwMode="auto">
          <a:xfrm>
            <a:off x="542925" y="5834063"/>
            <a:ext cx="121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Notam:</a:t>
            </a:r>
          </a:p>
        </p:txBody>
      </p:sp>
      <p:sp>
        <p:nvSpPr>
          <p:cNvPr id="88072" name="Line 8"/>
          <p:cNvSpPr>
            <a:spLocks noChangeShapeType="1"/>
          </p:cNvSpPr>
          <p:nvPr/>
        </p:nvSpPr>
        <p:spPr bwMode="auto">
          <a:xfrm>
            <a:off x="2598738" y="6357938"/>
            <a:ext cx="681037" cy="0"/>
          </a:xfrm>
          <a:prstGeom prst="line">
            <a:avLst/>
          </a:prstGeom>
          <a:noFill/>
          <a:ln w="952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3" name="Line 9"/>
          <p:cNvSpPr>
            <a:spLocks noChangeShapeType="1"/>
          </p:cNvSpPr>
          <p:nvPr/>
        </p:nvSpPr>
        <p:spPr bwMode="auto">
          <a:xfrm>
            <a:off x="5732463" y="1422400"/>
            <a:ext cx="609600" cy="0"/>
          </a:xfrm>
          <a:prstGeom prst="line">
            <a:avLst/>
          </a:prstGeom>
          <a:noFill/>
          <a:ln w="952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95400"/>
            <a:ext cx="7620000" cy="1754326"/>
          </a:xfrm>
          <a:prstGeom prst="rect">
            <a:avLst/>
          </a:prstGeom>
          <a:noFill/>
        </p:spPr>
        <p:txBody>
          <a:bodyPr wrap="square" rtlCol="0">
            <a:spAutoFit/>
          </a:bodyPr>
          <a:lstStyle/>
          <a:p>
            <a:pPr algn="ctr"/>
            <a:r>
              <a:rPr lang="en-US" sz="5400" b="1" dirty="0" smtClean="0">
                <a:solidFill>
                  <a:srgbClr val="FF0000"/>
                </a:solidFill>
                <a:effectLst>
                  <a:outerShdw blurRad="38100" dist="38100" dir="2700000" algn="tl">
                    <a:srgbClr val="000000">
                      <a:alpha val="43137"/>
                    </a:srgbClr>
                  </a:outerShdw>
                </a:effectLst>
              </a:rPr>
              <a:t>Jaike 3 Arrival….. Busting altitude restrictions……</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0006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p:cNvPicPr>
            <a:picLocks noChangeAspect="1" noChangeArrowheads="1"/>
          </p:cNvPicPr>
          <p:nvPr/>
        </p:nvPicPr>
        <p:blipFill>
          <a:blip r:embed="rId2">
            <a:extLst>
              <a:ext uri="{28A0092B-C50C-407E-A947-70E740481C1C}">
                <a14:useLocalDpi xmlns:a14="http://schemas.microsoft.com/office/drawing/2010/main" val="0"/>
              </a:ext>
            </a:extLst>
          </a:blip>
          <a:srcRect l="38005" t="29715" r="24940" b="30571"/>
          <a:stretch>
            <a:fillRect/>
          </a:stretch>
        </p:blipFill>
        <p:spPr bwMode="auto">
          <a:xfrm>
            <a:off x="571500" y="457200"/>
            <a:ext cx="7667625"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9" name="Line 5"/>
          <p:cNvSpPr>
            <a:spLocks noChangeShapeType="1"/>
          </p:cNvSpPr>
          <p:nvPr/>
        </p:nvSpPr>
        <p:spPr bwMode="auto">
          <a:xfrm>
            <a:off x="7400925" y="4038600"/>
            <a:ext cx="561975" cy="0"/>
          </a:xfrm>
          <a:prstGeom prst="line">
            <a:avLst/>
          </a:prstGeom>
          <a:noFill/>
          <a:ln w="2857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0" name="Line 6"/>
          <p:cNvSpPr>
            <a:spLocks noChangeShapeType="1"/>
          </p:cNvSpPr>
          <p:nvPr/>
        </p:nvSpPr>
        <p:spPr bwMode="auto">
          <a:xfrm flipV="1">
            <a:off x="1000125" y="4286250"/>
            <a:ext cx="6953250" cy="9525"/>
          </a:xfrm>
          <a:prstGeom prst="line">
            <a:avLst/>
          </a:prstGeom>
          <a:noFill/>
          <a:ln w="2857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1" name="Line 7"/>
          <p:cNvSpPr>
            <a:spLocks noChangeShapeType="1"/>
          </p:cNvSpPr>
          <p:nvPr/>
        </p:nvSpPr>
        <p:spPr bwMode="auto">
          <a:xfrm>
            <a:off x="1000125" y="4552950"/>
            <a:ext cx="6953250" cy="9525"/>
          </a:xfrm>
          <a:prstGeom prst="line">
            <a:avLst/>
          </a:prstGeom>
          <a:noFill/>
          <a:ln w="2857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2" name="Line 8"/>
          <p:cNvSpPr>
            <a:spLocks noChangeShapeType="1"/>
          </p:cNvSpPr>
          <p:nvPr/>
        </p:nvSpPr>
        <p:spPr bwMode="auto">
          <a:xfrm>
            <a:off x="1181100" y="4791075"/>
            <a:ext cx="2066925" cy="0"/>
          </a:xfrm>
          <a:prstGeom prst="line">
            <a:avLst/>
          </a:prstGeom>
          <a:noFill/>
          <a:ln w="2857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l="24193" t="27429" r="574" b="7809"/>
          <a:stretch>
            <a:fillRect/>
          </a:stretch>
        </p:blipFill>
        <p:spPr bwMode="auto">
          <a:xfrm>
            <a:off x="401638" y="838200"/>
            <a:ext cx="8545512" cy="5191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19" name="Rectangle 3"/>
          <p:cNvSpPr>
            <a:spLocks noGrp="1" noChangeAspect="1"/>
          </p:cNvSpPr>
          <p:nvPr>
            <p:ph type="title" idx="4294967295"/>
          </p:nvPr>
        </p:nvSpPr>
        <p:spPr>
          <a:xfrm>
            <a:off x="465138" y="76200"/>
            <a:ext cx="8229600" cy="873125"/>
          </a:xfrm>
        </p:spPr>
        <p:txBody>
          <a:bodyPr/>
          <a:lstStyle/>
          <a:p>
            <a:pPr>
              <a:lnSpc>
                <a:spcPct val="85000"/>
              </a:lnSpc>
            </a:pPr>
            <a:r>
              <a:rPr lang="en-US" sz="2800" b="1" dirty="0" smtClean="0">
                <a:solidFill>
                  <a:srgbClr val="FF0000"/>
                </a:solidFill>
                <a:effectLst>
                  <a:outerShdw blurRad="38100" dist="38100" dir="2700000" algn="tl">
                    <a:srgbClr val="000000">
                      <a:alpha val="43137"/>
                    </a:srgbClr>
                  </a:outerShdw>
                </a:effectLst>
              </a:rPr>
              <a:t>KMMU Critical Area not “smooth” and is on a swamp!</a:t>
            </a:r>
          </a:p>
        </p:txBody>
      </p:sp>
      <p:sp>
        <p:nvSpPr>
          <p:cNvPr id="86020" name="Line 4"/>
          <p:cNvSpPr>
            <a:spLocks noChangeShapeType="1"/>
          </p:cNvSpPr>
          <p:nvPr/>
        </p:nvSpPr>
        <p:spPr bwMode="auto">
          <a:xfrm flipH="1">
            <a:off x="1028700" y="1943100"/>
            <a:ext cx="342900" cy="9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1" name="Text Box 5"/>
          <p:cNvSpPr txBox="1">
            <a:spLocks noChangeArrowheads="1"/>
          </p:cNvSpPr>
          <p:nvPr/>
        </p:nvSpPr>
        <p:spPr bwMode="auto">
          <a:xfrm>
            <a:off x="1304925" y="1809750"/>
            <a:ext cx="1114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GS Antenna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l="21378" t="23650" r="37767" b="52000"/>
          <a:stretch>
            <a:fillRect/>
          </a:stretch>
        </p:blipFill>
        <p:spPr bwMode="auto">
          <a:xfrm>
            <a:off x="381000" y="904875"/>
            <a:ext cx="84582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5" name="Rectangle 3"/>
          <p:cNvSpPr>
            <a:spLocks noChangeArrowheads="1"/>
          </p:cNvSpPr>
          <p:nvPr/>
        </p:nvSpPr>
        <p:spPr bwMode="auto">
          <a:xfrm>
            <a:off x="447675" y="2552700"/>
            <a:ext cx="7534275" cy="1400175"/>
          </a:xfrm>
          <a:prstGeom prst="rect">
            <a:avLst/>
          </a:prstGeom>
          <a:noFill/>
          <a:ln w="28575">
            <a:solidFill>
              <a:srgbClr val="FF660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4179888"/>
            <a:ext cx="3952875" cy="232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7" name="Oval 5"/>
          <p:cNvSpPr>
            <a:spLocks noChangeArrowheads="1"/>
          </p:cNvSpPr>
          <p:nvPr/>
        </p:nvSpPr>
        <p:spPr bwMode="auto">
          <a:xfrm>
            <a:off x="4210050" y="4591050"/>
            <a:ext cx="485775" cy="314325"/>
          </a:xfrm>
          <a:prstGeom prst="ellipse">
            <a:avLst/>
          </a:prstGeom>
          <a:noFill/>
          <a:ln w="28575">
            <a:solidFill>
              <a:srgbClr val="FF660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8" name="Oval 6"/>
          <p:cNvSpPr>
            <a:spLocks noChangeArrowheads="1"/>
          </p:cNvSpPr>
          <p:nvPr/>
        </p:nvSpPr>
        <p:spPr bwMode="auto">
          <a:xfrm>
            <a:off x="2514600" y="5067300"/>
            <a:ext cx="590550" cy="514350"/>
          </a:xfrm>
          <a:prstGeom prst="ellipse">
            <a:avLst/>
          </a:prstGeom>
          <a:noFill/>
          <a:ln w="28575">
            <a:solidFill>
              <a:srgbClr val="FF660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9" name="Rectangle 7"/>
          <p:cNvSpPr>
            <a:spLocks noGrp="1" noChangeAspect="1"/>
          </p:cNvSpPr>
          <p:nvPr>
            <p:ph type="title" idx="4294967295"/>
          </p:nvPr>
        </p:nvSpPr>
        <p:spPr>
          <a:xfrm>
            <a:off x="144462" y="120650"/>
            <a:ext cx="8694738" cy="873125"/>
          </a:xfrm>
        </p:spPr>
        <p:txBody>
          <a:bodyPr>
            <a:normAutofit/>
          </a:bodyPr>
          <a:lstStyle/>
          <a:p>
            <a:r>
              <a:rPr lang="en-US" sz="3200" b="1" dirty="0" smtClean="0">
                <a:solidFill>
                  <a:srgbClr val="FF0000"/>
                </a:solidFill>
                <a:effectLst>
                  <a:outerShdw blurRad="38100" dist="38100" dir="2700000" algn="tl">
                    <a:srgbClr val="000000">
                      <a:alpha val="43137"/>
                    </a:srgbClr>
                  </a:outerShdw>
                </a:effectLst>
              </a:rPr>
              <a:t>Check </a:t>
            </a:r>
            <a:r>
              <a:rPr lang="en-US" sz="3200" b="1" dirty="0" err="1" smtClean="0">
                <a:solidFill>
                  <a:srgbClr val="FF0000"/>
                </a:solidFill>
                <a:effectLst>
                  <a:outerShdw blurRad="38100" dist="38100" dir="2700000" algn="tl">
                    <a:srgbClr val="000000">
                      <a:alpha val="43137"/>
                    </a:srgbClr>
                  </a:outerShdw>
                </a:effectLst>
              </a:rPr>
              <a:t>Notams</a:t>
            </a:r>
            <a:r>
              <a:rPr lang="en-US" sz="3200" b="1" dirty="0" smtClean="0">
                <a:solidFill>
                  <a:srgbClr val="FF0000"/>
                </a:solidFill>
                <a:effectLst>
                  <a:outerShdw blurRad="38100" dist="38100" dir="2700000" algn="tl">
                    <a:srgbClr val="000000">
                      <a:alpha val="43137"/>
                    </a:srgbClr>
                  </a:outerShdw>
                </a:effectLst>
              </a:rPr>
              <a:t>: Snow Banks deflecting GS Beam</a:t>
            </a:r>
          </a:p>
        </p:txBody>
      </p:sp>
      <p:sp>
        <p:nvSpPr>
          <p:cNvPr id="90120" name="Line 8"/>
          <p:cNvSpPr>
            <a:spLocks noChangeShapeType="1"/>
          </p:cNvSpPr>
          <p:nvPr/>
        </p:nvSpPr>
        <p:spPr bwMode="auto">
          <a:xfrm>
            <a:off x="4943475" y="3505200"/>
            <a:ext cx="1476375" cy="0"/>
          </a:xfrm>
          <a:prstGeom prst="line">
            <a:avLst/>
          </a:prstGeom>
          <a:noFill/>
          <a:ln w="2857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1" name="Line 9"/>
          <p:cNvSpPr>
            <a:spLocks noChangeShapeType="1"/>
          </p:cNvSpPr>
          <p:nvPr/>
        </p:nvSpPr>
        <p:spPr bwMode="auto">
          <a:xfrm>
            <a:off x="1181100" y="3695700"/>
            <a:ext cx="2943225" cy="0"/>
          </a:xfrm>
          <a:prstGeom prst="line">
            <a:avLst/>
          </a:prstGeom>
          <a:noFill/>
          <a:ln w="28575">
            <a:solidFill>
              <a:srgbClr val="FF66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38950" y="6403975"/>
            <a:ext cx="2133600" cy="365125"/>
          </a:xfrm>
          <a:prstGeom prst="rect">
            <a:avLst/>
          </a:prstGeom>
        </p:spPr>
        <p:txBody>
          <a:bodyPr/>
          <a:lstStyle/>
          <a:p>
            <a:fld id="{B2A18A46-3A94-449B-8A05-985CA1275E65}" type="slidenum">
              <a:rPr lang="en-US" smtClean="0"/>
              <a:pPr/>
              <a:t>23</a:t>
            </a:fld>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8656" y="784086"/>
            <a:ext cx="5005544" cy="32545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19400" y="1371600"/>
            <a:ext cx="457200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19400" y="3810000"/>
            <a:ext cx="5619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981200" y="76200"/>
            <a:ext cx="4873450" cy="707886"/>
          </a:xfrm>
          <a:prstGeom prst="rect">
            <a:avLst/>
          </a:prstGeom>
        </p:spPr>
        <p:txBody>
          <a:bodyPr wrap="none">
            <a:spAutoFit/>
          </a:bodyPr>
          <a:lstStyle/>
          <a:p>
            <a:r>
              <a:rPr lang="en-US" sz="4000" b="1" dirty="0" smtClean="0">
                <a:solidFill>
                  <a:srgbClr val="FF0000"/>
                </a:solidFill>
                <a:effectLst>
                  <a:outerShdw blurRad="38100" dist="38100" dir="2700000" algn="tl">
                    <a:srgbClr val="000000">
                      <a:alpha val="43137"/>
                    </a:srgbClr>
                  </a:outerShdw>
                </a:effectLst>
              </a:rPr>
              <a:t>Issue with KTEB ILS 19</a:t>
            </a:r>
            <a:endParaRPr lang="en-US" sz="4000" b="1" dirty="0">
              <a:solidFill>
                <a:srgbClr val="FF0000"/>
              </a:solidFill>
              <a:effectLst>
                <a:outerShdw blurRad="38100" dist="38100" dir="2700000" algn="tl">
                  <a:srgbClr val="000000">
                    <a:alpha val="43137"/>
                  </a:srgbClr>
                </a:outerShdw>
              </a:effectLst>
            </a:endParaRPr>
          </a:p>
        </p:txBody>
      </p:sp>
      <p:cxnSp>
        <p:nvCxnSpPr>
          <p:cNvPr id="7" name="Straight Connector 6"/>
          <p:cNvCxnSpPr/>
          <p:nvPr/>
        </p:nvCxnSpPr>
        <p:spPr>
          <a:xfrm>
            <a:off x="4431428" y="32766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DGAC12DSOF218 - November DSOF events - Final.pdf - Adobe Reader"/>
          <p:cNvPicPr>
            <a:picLocks noChangeAspect="1"/>
          </p:cNvPicPr>
          <p:nvPr/>
        </p:nvPicPr>
        <p:blipFill rotWithShape="1">
          <a:blip r:embed="rId3">
            <a:extLst>
              <a:ext uri="{28A0092B-C50C-407E-A947-70E740481C1C}">
                <a14:useLocalDpi xmlns:a14="http://schemas.microsoft.com/office/drawing/2010/main" val="0"/>
              </a:ext>
            </a:extLst>
          </a:blip>
          <a:srcRect l="8900" t="12156" r="4699" b="20964"/>
          <a:stretch/>
        </p:blipFill>
        <p:spPr>
          <a:xfrm>
            <a:off x="1790382" y="4163568"/>
            <a:ext cx="5282091" cy="2506549"/>
          </a:xfrm>
          <a:prstGeom prst="rect">
            <a:avLst/>
          </a:prstGeom>
          <a:ln>
            <a:solidFill>
              <a:schemeClr val="tx1"/>
            </a:solidFill>
          </a:ln>
        </p:spPr>
      </p:pic>
      <p:sp>
        <p:nvSpPr>
          <p:cNvPr id="8" name="Rectangle 7"/>
          <p:cNvSpPr/>
          <p:nvPr/>
        </p:nvSpPr>
        <p:spPr>
          <a:xfrm>
            <a:off x="1928656" y="4495800"/>
            <a:ext cx="58594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1134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38950" y="6403975"/>
            <a:ext cx="2133600" cy="365125"/>
          </a:xfrm>
          <a:prstGeom prst="rect">
            <a:avLst/>
          </a:prstGeom>
        </p:spPr>
        <p:txBody>
          <a:bodyPr/>
          <a:lstStyle/>
          <a:p>
            <a:fld id="{B2A18A46-3A94-449B-8A05-985CA1275E65}" type="slidenum">
              <a:rPr lang="en-US" smtClean="0"/>
              <a:pPr/>
              <a:t>24</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97" y="1542472"/>
            <a:ext cx="4204777" cy="3140605"/>
          </a:xfrm>
          <a:prstGeom prst="rect">
            <a:avLst/>
          </a:prstGeom>
          <a:ln>
            <a:noFill/>
          </a:ln>
          <a:effectLst>
            <a:outerShdw blurRad="292100" dist="139700" dir="2700000" algn="tl" rotWithShape="0">
              <a:srgbClr val="333333">
                <a:alpha val="65000"/>
              </a:srgbClr>
            </a:outerShdw>
          </a:effec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2336847"/>
            <a:ext cx="4637202" cy="3149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8641137">
            <a:off x="2227689" y="3085425"/>
            <a:ext cx="464089"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GS</a:t>
            </a:r>
            <a:endParaRPr lang="en-US" sz="800" dirty="0">
              <a:solidFill>
                <a:schemeClr val="tx1"/>
              </a:solidFill>
            </a:endParaRPr>
          </a:p>
        </p:txBody>
      </p:sp>
      <p:sp>
        <p:nvSpPr>
          <p:cNvPr id="5" name="TextBox 4"/>
          <p:cNvSpPr txBox="1"/>
          <p:nvPr/>
        </p:nvSpPr>
        <p:spPr>
          <a:xfrm>
            <a:off x="1359452" y="304800"/>
            <a:ext cx="5848350" cy="984885"/>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Unexpected Consequences</a:t>
            </a:r>
          </a:p>
          <a:p>
            <a:pPr algn="ctr"/>
            <a:r>
              <a:rPr lang="en-US" b="1" dirty="0" smtClean="0"/>
              <a:t>Teterboro Airport- Taxiway Q Expansion</a:t>
            </a:r>
            <a:endParaRPr lang="en-US" b="1" dirty="0"/>
          </a:p>
        </p:txBody>
      </p:sp>
      <p:sp>
        <p:nvSpPr>
          <p:cNvPr id="6" name="Rectangle 5"/>
          <p:cNvSpPr/>
          <p:nvPr/>
        </p:nvSpPr>
        <p:spPr>
          <a:xfrm rot="568851">
            <a:off x="154249" y="2402315"/>
            <a:ext cx="4098966" cy="7091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444839">
            <a:off x="4459382" y="3067246"/>
            <a:ext cx="4429217" cy="6757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8641137">
            <a:off x="6917786" y="3843438"/>
            <a:ext cx="464089"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GS</a:t>
            </a:r>
            <a:endParaRPr lang="en-US" sz="800" dirty="0">
              <a:solidFill>
                <a:schemeClr val="tx1"/>
              </a:solidFill>
            </a:endParaRPr>
          </a:p>
        </p:txBody>
      </p:sp>
      <p:sp>
        <p:nvSpPr>
          <p:cNvPr id="7" name="Right Arrow 6"/>
          <p:cNvSpPr/>
          <p:nvPr/>
        </p:nvSpPr>
        <p:spPr>
          <a:xfrm rot="13175667">
            <a:off x="1447799" y="2843241"/>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095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6700" y="1145146"/>
            <a:ext cx="4860417" cy="4752408"/>
            <a:chOff x="1790700" y="1145146"/>
            <a:chExt cx="4860417" cy="4752408"/>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6" r="1858" b="28891"/>
            <a:stretch/>
          </p:blipFill>
          <p:spPr bwMode="auto">
            <a:xfrm>
              <a:off x="1828800" y="1145146"/>
              <a:ext cx="4822317" cy="1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4" t="7937" r="2399" b="2467"/>
            <a:stretch/>
          </p:blipFill>
          <p:spPr bwMode="auto">
            <a:xfrm>
              <a:off x="1790700" y="2359517"/>
              <a:ext cx="4717542" cy="353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190500" y="22860"/>
            <a:ext cx="8648700" cy="1200329"/>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rPr>
              <a:t>Glide Slope antenna uses ground to bounce half of the signals up</a:t>
            </a:r>
            <a:endParaRPr lang="en-US" sz="3600" b="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5562600" y="1524000"/>
            <a:ext cx="3238500" cy="830997"/>
          </a:xfrm>
          <a:prstGeom prst="rect">
            <a:avLst/>
          </a:prstGeom>
          <a:solidFill>
            <a:srgbClr val="FFFF00"/>
          </a:solidFill>
          <a:ln>
            <a:solidFill>
              <a:schemeClr val="tx1"/>
            </a:solidFill>
          </a:ln>
        </p:spPr>
        <p:txBody>
          <a:bodyPr wrap="square" rtlCol="0">
            <a:spAutoFit/>
          </a:bodyPr>
          <a:lstStyle/>
          <a:p>
            <a:pPr algn="ctr"/>
            <a:r>
              <a:rPr lang="en-US" sz="2400" dirty="0" smtClean="0"/>
              <a:t>But what if reflected portion is blocked ?</a:t>
            </a:r>
            <a:endParaRPr lang="en-US" sz="2400" dirty="0"/>
          </a:p>
        </p:txBody>
      </p:sp>
    </p:spTree>
    <p:extLst>
      <p:ext uri="{BB962C8B-B14F-4D97-AF65-F5344CB8AC3E}">
        <p14:creationId xmlns:p14="http://schemas.microsoft.com/office/powerpoint/2010/main" val="4108684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08" t="27668" b="2712"/>
          <a:stretch/>
        </p:blipFill>
        <p:spPr bwMode="auto">
          <a:xfrm>
            <a:off x="381000" y="1176749"/>
            <a:ext cx="8585718" cy="4632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2298477">
            <a:off x="5619878" y="3308563"/>
            <a:ext cx="2743200" cy="369332"/>
          </a:xfrm>
          <a:prstGeom prst="rect">
            <a:avLst/>
          </a:prstGeom>
          <a:noFill/>
        </p:spPr>
        <p:txBody>
          <a:bodyPr wrap="square" rtlCol="0">
            <a:spAutoFit/>
          </a:bodyPr>
          <a:lstStyle/>
          <a:p>
            <a:r>
              <a:rPr lang="en-US" dirty="0" smtClean="0">
                <a:solidFill>
                  <a:schemeClr val="bg1"/>
                </a:solidFill>
              </a:rPr>
              <a:t>Taxi Q</a:t>
            </a:r>
            <a:endParaRPr lang="en-US" dirty="0">
              <a:solidFill>
                <a:schemeClr val="bg1"/>
              </a:solidFill>
            </a:endParaRPr>
          </a:p>
        </p:txBody>
      </p:sp>
      <p:sp>
        <p:nvSpPr>
          <p:cNvPr id="7" name="Oval 6"/>
          <p:cNvSpPr/>
          <p:nvPr/>
        </p:nvSpPr>
        <p:spPr>
          <a:xfrm>
            <a:off x="6858000" y="3418398"/>
            <a:ext cx="609600" cy="4678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20009752">
            <a:off x="7319711" y="3227898"/>
            <a:ext cx="990599"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G/S 19</a:t>
            </a:r>
            <a:endParaRPr lang="en-US" sz="1600" dirty="0">
              <a:solidFill>
                <a:schemeClr val="tx1"/>
              </a:solidFill>
            </a:endParaRPr>
          </a:p>
        </p:txBody>
      </p:sp>
      <p:sp>
        <p:nvSpPr>
          <p:cNvPr id="8" name="TextBox 7"/>
          <p:cNvSpPr txBox="1"/>
          <p:nvPr/>
        </p:nvSpPr>
        <p:spPr>
          <a:xfrm>
            <a:off x="135974" y="123824"/>
            <a:ext cx="8703225" cy="646331"/>
          </a:xfrm>
          <a:prstGeom prst="rect">
            <a:avLst/>
          </a:prstGeom>
          <a:noFill/>
          <a:ln>
            <a:noFill/>
          </a:ln>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rPr>
              <a:t>Taxiway Q Interference for ILS 19 Glide Slope </a:t>
            </a:r>
            <a:endParaRPr lang="en-US" sz="3600" b="1" dirty="0">
              <a:solidFill>
                <a:srgbClr val="FF0000"/>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46368">
            <a:off x="7470664" y="4231644"/>
            <a:ext cx="245338" cy="26321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46368">
            <a:off x="6527688" y="3477582"/>
            <a:ext cx="245338" cy="263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987707">
            <a:off x="3574939" y="1527343"/>
            <a:ext cx="245338" cy="26321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50985">
            <a:off x="1831864" y="3670388"/>
            <a:ext cx="245338" cy="263210"/>
          </a:xfrm>
          <a:prstGeom prst="rect">
            <a:avLst/>
          </a:prstGeom>
        </p:spPr>
      </p:pic>
    </p:spTree>
    <p:extLst>
      <p:ext uri="{BB962C8B-B14F-4D97-AF65-F5344CB8AC3E}">
        <p14:creationId xmlns:p14="http://schemas.microsoft.com/office/powerpoint/2010/main" val="8020304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38950" y="6403975"/>
            <a:ext cx="2133600" cy="365125"/>
          </a:xfrm>
          <a:prstGeom prst="rect">
            <a:avLst/>
          </a:prstGeom>
        </p:spPr>
        <p:txBody>
          <a:bodyPr/>
          <a:lstStyle/>
          <a:p>
            <a:fld id="{B2A18A46-3A94-449B-8A05-985CA1275E65}" type="slidenum">
              <a:rPr lang="en-US" smtClean="0"/>
              <a:pPr/>
              <a:t>27</a:t>
            </a:fld>
            <a:endParaRPr lang="en-US" dirty="0"/>
          </a:p>
        </p:txBody>
      </p:sp>
      <p:sp>
        <p:nvSpPr>
          <p:cNvPr id="4" name="Rectangle 9"/>
          <p:cNvSpPr>
            <a:spLocks noChangeArrowheads="1"/>
          </p:cNvSpPr>
          <p:nvPr/>
        </p:nvSpPr>
        <p:spPr bwMode="auto">
          <a:xfrm>
            <a:off x="0" y="675620"/>
            <a:ext cx="9144000" cy="61182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 name="Picture 4" descr="_DSC1624"/>
          <p:cNvPicPr>
            <a:picLocks noChangeAspect="1" noChangeArrowheads="1"/>
          </p:cNvPicPr>
          <p:nvPr/>
        </p:nvPicPr>
        <p:blipFill>
          <a:blip r:embed="rId2" cstate="print">
            <a:extLst>
              <a:ext uri="{28A0092B-C50C-407E-A947-70E740481C1C}">
                <a14:useLocalDpi xmlns:a14="http://schemas.microsoft.com/office/drawing/2010/main" val="0"/>
              </a:ext>
            </a:extLst>
          </a:blip>
          <a:srcRect l="15671" t="5704" r="15186"/>
          <a:stretch>
            <a:fillRect/>
          </a:stretch>
        </p:blipFill>
        <p:spPr bwMode="auto">
          <a:xfrm>
            <a:off x="168276" y="3563938"/>
            <a:ext cx="278765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_DSC1625"/>
          <p:cNvPicPr>
            <a:picLocks noChangeAspect="1" noChangeArrowheads="1"/>
          </p:cNvPicPr>
          <p:nvPr/>
        </p:nvPicPr>
        <p:blipFill>
          <a:blip r:embed="rId3" cstate="print">
            <a:extLst>
              <a:ext uri="{28A0092B-C50C-407E-A947-70E740481C1C}">
                <a14:useLocalDpi xmlns:a14="http://schemas.microsoft.com/office/drawing/2010/main" val="0"/>
              </a:ext>
            </a:extLst>
          </a:blip>
          <a:srcRect l="12094" r="11868"/>
          <a:stretch>
            <a:fillRect/>
          </a:stretch>
        </p:blipFill>
        <p:spPr bwMode="auto">
          <a:xfrm>
            <a:off x="2992438" y="3562351"/>
            <a:ext cx="2859088" cy="2500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_DSC1626"/>
          <p:cNvPicPr>
            <a:picLocks noChangeAspect="1" noChangeArrowheads="1"/>
          </p:cNvPicPr>
          <p:nvPr/>
        </p:nvPicPr>
        <p:blipFill>
          <a:blip r:embed="rId4" cstate="print">
            <a:extLst>
              <a:ext uri="{28A0092B-C50C-407E-A947-70E740481C1C}">
                <a14:useLocalDpi xmlns:a14="http://schemas.microsoft.com/office/drawing/2010/main" val="0"/>
              </a:ext>
            </a:extLst>
          </a:blip>
          <a:srcRect l="13379" t="6033" r="10977"/>
          <a:stretch>
            <a:fillRect/>
          </a:stretch>
        </p:blipFill>
        <p:spPr bwMode="auto">
          <a:xfrm>
            <a:off x="5924551" y="3560763"/>
            <a:ext cx="2984500" cy="24653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a:spLocks noChangeArrowheads="1"/>
          </p:cNvSpPr>
          <p:nvPr/>
        </p:nvSpPr>
        <p:spPr bwMode="auto">
          <a:xfrm>
            <a:off x="938533" y="152400"/>
            <a:ext cx="79946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dirty="0" smtClean="0">
                <a:solidFill>
                  <a:srgbClr val="CC0000"/>
                </a:solidFill>
                <a:effectLst>
                  <a:outerShdw blurRad="38100" dist="38100" dir="2700000" algn="tl">
                    <a:srgbClr val="C0C0C0"/>
                  </a:outerShdw>
                </a:effectLst>
                <a:latin typeface="Arial" charset="0"/>
              </a:rPr>
              <a:t>Normal </a:t>
            </a:r>
            <a:r>
              <a:rPr lang="en-US" sz="2800" b="1" dirty="0">
                <a:solidFill>
                  <a:srgbClr val="CC0000"/>
                </a:solidFill>
                <a:effectLst>
                  <a:outerShdw blurRad="38100" dist="38100" dir="2700000" algn="tl">
                    <a:srgbClr val="C0C0C0"/>
                  </a:outerShdw>
                </a:effectLst>
                <a:latin typeface="Arial" charset="0"/>
              </a:rPr>
              <a:t>Glide </a:t>
            </a:r>
            <a:r>
              <a:rPr lang="en-US" sz="2800" b="1" dirty="0" smtClean="0">
                <a:solidFill>
                  <a:srgbClr val="CC0000"/>
                </a:solidFill>
                <a:effectLst>
                  <a:outerShdw blurRad="38100" dist="38100" dir="2700000" algn="tl">
                    <a:srgbClr val="C0C0C0"/>
                  </a:outerShdw>
                </a:effectLst>
                <a:latin typeface="Arial" charset="0"/>
              </a:rPr>
              <a:t>Slope – Intercept from below</a:t>
            </a:r>
            <a:endParaRPr lang="en-US" sz="2800" b="1" dirty="0">
              <a:solidFill>
                <a:srgbClr val="CC0000"/>
              </a:solidFill>
              <a:effectLst>
                <a:outerShdw blurRad="38100" dist="38100" dir="2700000" algn="tl">
                  <a:srgbClr val="C0C0C0"/>
                </a:outerShdw>
              </a:effectLst>
              <a:latin typeface="Arial" charset="0"/>
            </a:endParaRPr>
          </a:p>
        </p:txBody>
      </p:sp>
      <p:sp>
        <p:nvSpPr>
          <p:cNvPr id="10" name="Text Box 10"/>
          <p:cNvSpPr txBox="1">
            <a:spLocks noChangeArrowheads="1"/>
          </p:cNvSpPr>
          <p:nvPr/>
        </p:nvSpPr>
        <p:spPr bwMode="auto">
          <a:xfrm>
            <a:off x="515938" y="6116638"/>
            <a:ext cx="2119313"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dirty="0" err="1"/>
              <a:t>Loc</a:t>
            </a:r>
            <a:r>
              <a:rPr lang="en-US" sz="2000" dirty="0"/>
              <a:t> </a:t>
            </a:r>
            <a:r>
              <a:rPr lang="en-US" sz="2000" dirty="0" smtClean="0"/>
              <a:t>Captured   GS Armed  </a:t>
            </a:r>
          </a:p>
          <a:p>
            <a:pPr>
              <a:spcBef>
                <a:spcPct val="50000"/>
              </a:spcBef>
            </a:pPr>
            <a:endParaRPr lang="en-US" dirty="0"/>
          </a:p>
        </p:txBody>
      </p:sp>
      <p:sp>
        <p:nvSpPr>
          <p:cNvPr id="11" name="Text Box 11"/>
          <p:cNvSpPr txBox="1">
            <a:spLocks noChangeArrowheads="1"/>
          </p:cNvSpPr>
          <p:nvPr/>
        </p:nvSpPr>
        <p:spPr bwMode="auto">
          <a:xfrm>
            <a:off x="3073401" y="6170674"/>
            <a:ext cx="2800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dirty="0"/>
              <a:t>G/S </a:t>
            </a:r>
            <a:r>
              <a:rPr lang="en-US" sz="2000" dirty="0" smtClean="0"/>
              <a:t>Captured</a:t>
            </a:r>
            <a:endParaRPr lang="en-US" sz="2000" dirty="0"/>
          </a:p>
        </p:txBody>
      </p:sp>
      <p:sp>
        <p:nvSpPr>
          <p:cNvPr id="12" name="Text Box 12"/>
          <p:cNvSpPr txBox="1">
            <a:spLocks noChangeArrowheads="1"/>
          </p:cNvSpPr>
          <p:nvPr/>
        </p:nvSpPr>
        <p:spPr bwMode="auto">
          <a:xfrm>
            <a:off x="6365876" y="6116638"/>
            <a:ext cx="25431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a:t>On </a:t>
            </a:r>
            <a:r>
              <a:rPr lang="en-US" sz="2000" dirty="0" err="1"/>
              <a:t>Loc</a:t>
            </a:r>
            <a:r>
              <a:rPr lang="en-US" sz="2000" dirty="0"/>
              <a:t> and G/S</a:t>
            </a:r>
          </a:p>
        </p:txBody>
      </p:sp>
      <p:sp>
        <p:nvSpPr>
          <p:cNvPr id="13" name="Line 13"/>
          <p:cNvSpPr>
            <a:spLocks noChangeShapeType="1"/>
          </p:cNvSpPr>
          <p:nvPr/>
        </p:nvSpPr>
        <p:spPr bwMode="auto">
          <a:xfrm flipH="1">
            <a:off x="1751013" y="4810126"/>
            <a:ext cx="376238" cy="319087"/>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flipH="1">
            <a:off x="4652963" y="4881563"/>
            <a:ext cx="522288" cy="406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p:cNvSpPr>
            <a:spLocks noChangeShapeType="1"/>
          </p:cNvSpPr>
          <p:nvPr/>
        </p:nvSpPr>
        <p:spPr bwMode="auto">
          <a:xfrm flipH="1">
            <a:off x="7599363" y="4708526"/>
            <a:ext cx="566738" cy="333375"/>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 name="Group 2"/>
          <p:cNvGrpSpPr/>
          <p:nvPr/>
        </p:nvGrpSpPr>
        <p:grpSpPr>
          <a:xfrm>
            <a:off x="3282951" y="827087"/>
            <a:ext cx="5181600" cy="2433637"/>
            <a:chOff x="2039938" y="825501"/>
            <a:chExt cx="5181600" cy="2433637"/>
          </a:xfrm>
        </p:grpSpPr>
        <p:pic>
          <p:nvPicPr>
            <p:cNvPr id="8" name="Picture 7" descr="Jepp-GlideSl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676" y="825501"/>
              <a:ext cx="4868862" cy="2433637"/>
            </a:xfrm>
            <a:prstGeom prst="rect">
              <a:avLst/>
            </a:prstGeom>
            <a:noFill/>
            <a:extLst>
              <a:ext uri="{909E8E84-426E-40DD-AFC4-6F175D3DCCD1}">
                <a14:hiddenFill xmlns:a14="http://schemas.microsoft.com/office/drawing/2010/main">
                  <a:solidFill>
                    <a:srgbClr val="FFFFFF"/>
                  </a:solidFill>
                </a14:hiddenFill>
              </a:ext>
            </a:extLst>
          </p:spPr>
        </p:pic>
        <p:sp>
          <p:nvSpPr>
            <p:cNvPr id="16" name="Line 16"/>
            <p:cNvSpPr>
              <a:spLocks noChangeShapeType="1"/>
            </p:cNvSpPr>
            <p:nvPr/>
          </p:nvSpPr>
          <p:spPr bwMode="auto">
            <a:xfrm flipH="1" flipV="1">
              <a:off x="4683126" y="2646363"/>
              <a:ext cx="1958975" cy="522288"/>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7"/>
            <p:cNvSpPr>
              <a:spLocks noChangeShapeType="1"/>
            </p:cNvSpPr>
            <p:nvPr/>
          </p:nvSpPr>
          <p:spPr bwMode="auto">
            <a:xfrm flipH="1" flipV="1">
              <a:off x="2039938" y="1847851"/>
              <a:ext cx="2308225" cy="69691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 name="TextBox 22"/>
          <p:cNvSpPr txBox="1"/>
          <p:nvPr/>
        </p:nvSpPr>
        <p:spPr>
          <a:xfrm>
            <a:off x="168277" y="1000125"/>
            <a:ext cx="3213098" cy="1815882"/>
          </a:xfrm>
          <a:prstGeom prst="rect">
            <a:avLst/>
          </a:prstGeom>
          <a:solidFill>
            <a:srgbClr val="FFFF00"/>
          </a:solidFill>
          <a:ln>
            <a:solidFill>
              <a:schemeClr val="tx1"/>
            </a:solidFill>
          </a:ln>
        </p:spPr>
        <p:txBody>
          <a:bodyPr wrap="square" rtlCol="0">
            <a:spAutoFit/>
          </a:bodyPr>
          <a:lstStyle/>
          <a:p>
            <a:pPr marL="228600" indent="-228600">
              <a:buFont typeface="+mj-lt"/>
              <a:buAutoNum type="arabicPeriod"/>
            </a:pPr>
            <a:r>
              <a:rPr lang="en-US" sz="1600" dirty="0" smtClean="0"/>
              <a:t>Airplane blocks signal- receiver thinks its’ on GS-   ALT mode goes to GS</a:t>
            </a:r>
          </a:p>
          <a:p>
            <a:pPr marL="228600" indent="-228600">
              <a:buFont typeface="+mj-lt"/>
              <a:buAutoNum type="arabicPeriod"/>
            </a:pPr>
            <a:r>
              <a:rPr lang="en-US" sz="1600" dirty="0" smtClean="0"/>
              <a:t>Blocking airplane moves away… now in </a:t>
            </a:r>
            <a:r>
              <a:rPr lang="en-US" sz="1600" dirty="0" err="1" smtClean="0"/>
              <a:t>loc</a:t>
            </a:r>
            <a:r>
              <a:rPr lang="en-US" sz="1600" dirty="0" smtClean="0"/>
              <a:t>/</a:t>
            </a:r>
            <a:r>
              <a:rPr lang="en-US" sz="1600" dirty="0" err="1" smtClean="0"/>
              <a:t>gs</a:t>
            </a:r>
            <a:r>
              <a:rPr lang="en-US" sz="1600" dirty="0" smtClean="0"/>
              <a:t>, airplane sees glide slope above pitches up to recapture….</a:t>
            </a:r>
            <a:endParaRPr lang="en-US" sz="1600" dirty="0"/>
          </a:p>
        </p:txBody>
      </p:sp>
      <p:sp>
        <p:nvSpPr>
          <p:cNvPr id="18" name="Down Arrow 17"/>
          <p:cNvSpPr/>
          <p:nvPr/>
        </p:nvSpPr>
        <p:spPr>
          <a:xfrm rot="3834395">
            <a:off x="2251832" y="3419849"/>
            <a:ext cx="228600" cy="48736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396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rpscanner@falconjet com_20130703_085449.pdf - Adobe Reader"/>
          <p:cNvPicPr>
            <a:picLocks noChangeAspect="1"/>
          </p:cNvPicPr>
          <p:nvPr/>
        </p:nvPicPr>
        <p:blipFill rotWithShape="1">
          <a:blip r:embed="rId2">
            <a:extLst>
              <a:ext uri="{28A0092B-C50C-407E-A947-70E740481C1C}">
                <a14:useLocalDpi xmlns:a14="http://schemas.microsoft.com/office/drawing/2010/main" val="0"/>
              </a:ext>
            </a:extLst>
          </a:blip>
          <a:srcRect l="19800" t="33199" r="15200" b="3837"/>
          <a:stretch/>
        </p:blipFill>
        <p:spPr>
          <a:xfrm>
            <a:off x="104770" y="673607"/>
            <a:ext cx="9002654" cy="5346193"/>
          </a:xfrm>
          <a:prstGeom prst="rect">
            <a:avLst/>
          </a:prstGeom>
        </p:spPr>
      </p:pic>
      <p:cxnSp>
        <p:nvCxnSpPr>
          <p:cNvPr id="3" name="Straight Connector 2"/>
          <p:cNvCxnSpPr/>
          <p:nvPr/>
        </p:nvCxnSpPr>
        <p:spPr>
          <a:xfrm flipV="1">
            <a:off x="2293595" y="838200"/>
            <a:ext cx="5257800" cy="1905146"/>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638800" y="1447800"/>
            <a:ext cx="32004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1728" y="1325463"/>
            <a:ext cx="609600" cy="2446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69583">
            <a:off x="6881609" y="1325462"/>
            <a:ext cx="609600" cy="244673"/>
          </a:xfrm>
          <a:prstGeom prst="rect">
            <a:avLst/>
          </a:prstGeom>
        </p:spPr>
      </p:pic>
      <p:sp>
        <p:nvSpPr>
          <p:cNvPr id="10" name="TextBox 9"/>
          <p:cNvSpPr txBox="1"/>
          <p:nvPr/>
        </p:nvSpPr>
        <p:spPr>
          <a:xfrm>
            <a:off x="228600" y="76200"/>
            <a:ext cx="8686800"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Interference issue with the ILS 19 at Teterboro</a:t>
            </a:r>
            <a:endParaRPr lang="en-US"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75073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624995"/>
            <a:ext cx="8077200" cy="1323439"/>
          </a:xfrm>
          <a:prstGeom prst="rect">
            <a:avLst/>
          </a:prstGeom>
          <a:solidFill>
            <a:srgbClr val="FFFF00"/>
          </a:solidFill>
          <a:ln>
            <a:solidFill>
              <a:schemeClr val="tx1"/>
            </a:solidFill>
          </a:ln>
        </p:spPr>
        <p:txBody>
          <a:bodyPr wrap="square">
            <a:spAutoFit/>
          </a:bodyPr>
          <a:lstStyle/>
          <a:p>
            <a:r>
              <a:rPr lang="en-US" sz="1600" b="1" dirty="0" smtClean="0"/>
              <a:t>1-1-9k-2b</a:t>
            </a:r>
            <a:r>
              <a:rPr lang="en-US" sz="1600" b="1" dirty="0"/>
              <a:t> Weather Conditions.</a:t>
            </a:r>
            <a:r>
              <a:rPr lang="en-US" sz="1600" b="1" i="1" dirty="0"/>
              <a:t> </a:t>
            </a:r>
            <a:r>
              <a:rPr lang="en-US" sz="1600" dirty="0"/>
              <a:t>At or above ceiling 800 feet and/or visibility 2 miles. </a:t>
            </a:r>
          </a:p>
          <a:p>
            <a:r>
              <a:rPr lang="en-US" sz="1600" b="1" dirty="0" smtClean="0"/>
              <a:t>	(</a:t>
            </a:r>
            <a:r>
              <a:rPr lang="en-US" sz="1600" b="1" dirty="0"/>
              <a:t>1) </a:t>
            </a:r>
            <a:r>
              <a:rPr lang="en-US" sz="1600" dirty="0"/>
              <a:t>No critical area protective action is provided under these conditions. </a:t>
            </a:r>
          </a:p>
          <a:p>
            <a:r>
              <a:rPr lang="en-US" sz="1600" b="1" dirty="0" smtClean="0"/>
              <a:t>	(</a:t>
            </a:r>
            <a:r>
              <a:rPr lang="en-US" sz="1600" b="1" dirty="0"/>
              <a:t>2) </a:t>
            </a:r>
            <a:r>
              <a:rPr lang="en-US" sz="1600" b="1" u="sng" dirty="0"/>
              <a:t>A flight crew, under these conditions, </a:t>
            </a:r>
            <a:r>
              <a:rPr lang="en-US" sz="1600" b="1" u="sng" dirty="0">
                <a:solidFill>
                  <a:srgbClr val="FF0000"/>
                </a:solidFill>
              </a:rPr>
              <a:t>should advise the tower </a:t>
            </a:r>
            <a:r>
              <a:rPr lang="en-US" sz="1600" b="1" u="sng" dirty="0"/>
              <a:t>that it </a:t>
            </a:r>
            <a:r>
              <a:rPr lang="en-US" sz="1600" b="1" dirty="0" smtClean="0"/>
              <a:t>		</a:t>
            </a:r>
            <a:r>
              <a:rPr lang="en-US" sz="1600" b="1" u="sng" dirty="0" smtClean="0"/>
              <a:t>will </a:t>
            </a:r>
            <a:r>
              <a:rPr lang="en-US" sz="1600" b="1" u="sng" dirty="0"/>
              <a:t>conduct an AUTOLAND or COUPLED approach to ensure </a:t>
            </a:r>
            <a:r>
              <a:rPr lang="en-US" sz="1600" b="1" u="sng" dirty="0" smtClean="0"/>
              <a:t>that </a:t>
            </a:r>
            <a:r>
              <a:rPr lang="en-US" sz="1600" b="1" u="sng" dirty="0"/>
              <a:t>the ILS critical </a:t>
            </a:r>
            <a:r>
              <a:rPr lang="en-US" sz="1600" b="1" dirty="0" smtClean="0"/>
              <a:t>	</a:t>
            </a:r>
            <a:r>
              <a:rPr lang="en-US" sz="1600" b="1" u="sng" dirty="0" smtClean="0"/>
              <a:t>areas </a:t>
            </a:r>
            <a:r>
              <a:rPr lang="en-US" sz="1600" b="1" u="sng" dirty="0"/>
              <a:t>are protected when the aircraft is </a:t>
            </a:r>
            <a:r>
              <a:rPr lang="en-US" sz="1600" b="1" u="sng" dirty="0" smtClean="0"/>
              <a:t>inside </a:t>
            </a:r>
            <a:r>
              <a:rPr lang="en-US" sz="1600" b="1" u="sng" dirty="0"/>
              <a:t>the ILS MM. </a:t>
            </a:r>
          </a:p>
        </p:txBody>
      </p:sp>
      <p:sp>
        <p:nvSpPr>
          <p:cNvPr id="3" name="Rectangle 2"/>
          <p:cNvSpPr/>
          <p:nvPr/>
        </p:nvSpPr>
        <p:spPr>
          <a:xfrm>
            <a:off x="533400" y="3423255"/>
            <a:ext cx="8153400" cy="2246769"/>
          </a:xfrm>
          <a:prstGeom prst="rect">
            <a:avLst/>
          </a:prstGeom>
        </p:spPr>
        <p:txBody>
          <a:bodyPr wrap="square">
            <a:spAutoFit/>
          </a:bodyPr>
          <a:lstStyle/>
          <a:p>
            <a:r>
              <a:rPr lang="en-US" sz="2000" dirty="0"/>
              <a:t>Pilots are cautioned that vehicular traffic not subject to ATC may cause momentary deviation to ILS course or glide slope signals. Also, critical areas are not protected at uncontrolled airports or at airports with an operating control tower when weather or visibility conditions are above those requiring protective measures. </a:t>
            </a:r>
            <a:r>
              <a:rPr lang="en-US" sz="2000" b="1" u="sng" dirty="0">
                <a:solidFill>
                  <a:srgbClr val="FF0000"/>
                </a:solidFill>
              </a:rPr>
              <a:t>Aircraft conducting coupled </a:t>
            </a:r>
            <a:r>
              <a:rPr lang="en-US" sz="2000" b="1" u="sng" dirty="0"/>
              <a:t>or </a:t>
            </a:r>
            <a:r>
              <a:rPr lang="en-US" sz="2000" b="1" u="sng" dirty="0" err="1"/>
              <a:t>autoland</a:t>
            </a:r>
            <a:r>
              <a:rPr lang="en-US" sz="2000" b="1" u="sng" dirty="0"/>
              <a:t> operations should be especially alert in </a:t>
            </a:r>
            <a:r>
              <a:rPr lang="en-US" sz="2000" b="1" u="sng" dirty="0">
                <a:solidFill>
                  <a:srgbClr val="FF0000"/>
                </a:solidFill>
              </a:rPr>
              <a:t>monitoring automatic flight control systems. </a:t>
            </a:r>
          </a:p>
        </p:txBody>
      </p:sp>
      <p:sp>
        <p:nvSpPr>
          <p:cNvPr id="6" name="TextBox 5"/>
          <p:cNvSpPr txBox="1"/>
          <p:nvPr/>
        </p:nvSpPr>
        <p:spPr>
          <a:xfrm>
            <a:off x="1800225" y="533400"/>
            <a:ext cx="561975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AIM Caution on ILS in VMC </a:t>
            </a:r>
            <a:endParaRPr lang="en-US" sz="3600" b="1" dirty="0">
              <a:solidFill>
                <a:srgbClr val="FF0000"/>
              </a:solidFill>
              <a:effectLst>
                <a:outerShdw blurRad="38100" dist="38100" dir="2700000" algn="tl">
                  <a:srgbClr val="000000">
                    <a:alpha val="43137"/>
                  </a:srgbClr>
                </a:outerShdw>
              </a:effectLst>
            </a:endParaRPr>
          </a:p>
        </p:txBody>
      </p:sp>
      <p:sp>
        <p:nvSpPr>
          <p:cNvPr id="4" name="Down Arrow 3"/>
          <p:cNvSpPr/>
          <p:nvPr/>
        </p:nvSpPr>
        <p:spPr>
          <a:xfrm rot="3130892">
            <a:off x="8218653" y="1466850"/>
            <a:ext cx="247650" cy="800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029200" y="4343400"/>
            <a:ext cx="3200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464820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561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6313251" y="6289979"/>
            <a:ext cx="2225910" cy="208412"/>
          </a:xfrm>
        </p:spPr>
        <p:txBody>
          <a:bodyPr/>
          <a:lstStyle/>
          <a:p>
            <a:r>
              <a:rPr lang="fr-FR" smtClean="0"/>
              <a:t>Falcon NBAA - M&amp;O Seminar - 2012</a:t>
            </a:r>
            <a:endParaRPr lang="fr-FR" dirty="0"/>
          </a:p>
        </p:txBody>
      </p:sp>
      <p:sp>
        <p:nvSpPr>
          <p:cNvPr id="4" name="Slide Number Placeholder 3"/>
          <p:cNvSpPr>
            <a:spLocks noGrp="1"/>
          </p:cNvSpPr>
          <p:nvPr>
            <p:ph type="sldNum" sz="quarter" idx="12"/>
          </p:nvPr>
        </p:nvSpPr>
        <p:spPr/>
        <p:txBody>
          <a:bodyPr/>
          <a:lstStyle/>
          <a:p>
            <a:fld id="{4A77D8B5-C90C-B742-ACE3-06BCA4680130}" type="slidenum">
              <a:rPr lang="fr-FR" smtClean="0"/>
              <a:pPr/>
              <a:t>3</a:t>
            </a:fld>
            <a:endParaRPr lang="fr-FR" dirty="0"/>
          </a:p>
        </p:txBody>
      </p:sp>
      <p:sp>
        <p:nvSpPr>
          <p:cNvPr id="6" name="Rectangle 4"/>
          <p:cNvSpPr>
            <a:spLocks noChangeArrowheads="1"/>
          </p:cNvSpPr>
          <p:nvPr/>
        </p:nvSpPr>
        <p:spPr bwMode="auto">
          <a:xfrm>
            <a:off x="903783" y="-1726"/>
            <a:ext cx="709335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NBAA: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New York Metro Airspace Overview</a:t>
            </a:r>
            <a:endParaRPr kumimoji="0" lang="en-US" sz="36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rgbClr val="FF0000"/>
              </a:solidFill>
              <a:effectLst/>
              <a:latin typeface="Arial" pitchFamily="34" charset="0"/>
            </a:endParaRPr>
          </a:p>
        </p:txBody>
      </p:sp>
      <p:sp>
        <p:nvSpPr>
          <p:cNvPr id="7" name="Rectangle 5"/>
          <p:cNvSpPr>
            <a:spLocks noChangeArrowheads="1"/>
          </p:cNvSpPr>
          <p:nvPr/>
        </p:nvSpPr>
        <p:spPr bwMode="auto">
          <a:xfrm rot="10800000" flipV="1">
            <a:off x="228600" y="1158314"/>
            <a:ext cx="87630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JAIKE Three RNAV STAR</a:t>
            </a:r>
            <a:endParaRPr kumimoji="0" lang="en-US" sz="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July 6, 2012</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JAIKE RNAV STAR serves arrivals into </a:t>
            </a:r>
            <a:r>
              <a:rPr kumimoji="0" lang="en-U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Teterboro</a:t>
            </a: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NJ (TEB) and Morristown, NJ (MMU) airports. These RNAV STARs are specifically designed to take advantage of the lateral and vertical navigation capabilities of today’s modern RNAV-equipped aircraft.</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complexities of the Northeast US terminal airspace necessitate airplanes entering and exiting airspace boundaries at specific points and altitudes. The JAIKE Three’s vertical descent profile is design to separate inbound TEB &amp; MMU arrival traffic with other New York arrival traffic passing overhead and with Philadelphia departure traffic passing beneath. The vertical separation requirements between these flows within this area are very tight.</a:t>
            </a:r>
            <a:endParaRPr kumimoji="0" lang="en-US" sz="1400" b="0" i="0" u="none" strike="noStrike" cap="none" normalizeH="0" baseline="0" dirty="0" smtClean="0">
              <a:ln>
                <a:noFill/>
              </a:ln>
              <a:solidFill>
                <a:schemeClr val="tx1"/>
              </a:solidFill>
              <a:effectLst/>
              <a:latin typeface="Arial" pitchFamily="34" charset="0"/>
            </a:endParaRPr>
          </a:p>
        </p:txBody>
      </p:sp>
      <p:pic>
        <p:nvPicPr>
          <p:cNvPr id="8" name="Picture 7" descr="JAIKE Three STAR">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086" y="3251196"/>
            <a:ext cx="4052847" cy="2369958"/>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42900" y="5722750"/>
            <a:ext cx="8534400" cy="923330"/>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US" i="1" dirty="0"/>
              <a:t>During a recent controller shift, 4 out of 7 airplanes (57%) failed to comply with the “at” 13,000 restriction at ILENE (i.e. descended early after passing JAIKE at 13,000’. This is an unacceptably high pilot deviation rate for this procedure.</a:t>
            </a:r>
            <a:endParaRPr lang="en-US" dirty="0"/>
          </a:p>
        </p:txBody>
      </p:sp>
      <p:sp>
        <p:nvSpPr>
          <p:cNvPr id="2" name="Left Arrow 1"/>
          <p:cNvSpPr/>
          <p:nvPr/>
        </p:nvSpPr>
        <p:spPr>
          <a:xfrm>
            <a:off x="4800600" y="5105400"/>
            <a:ext cx="381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5666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38950" y="6403975"/>
            <a:ext cx="2133600" cy="365125"/>
          </a:xfrm>
          <a:prstGeom prst="rect">
            <a:avLst/>
          </a:prstGeom>
        </p:spPr>
        <p:txBody>
          <a:bodyPr/>
          <a:lstStyle/>
          <a:p>
            <a:fld id="{B2A18A46-3A94-449B-8A05-985CA1275E65}" type="slidenum">
              <a:rPr lang="en-US" smtClean="0"/>
              <a:pPr/>
              <a:t>30</a:t>
            </a:fld>
            <a:endParaRPr lang="en-US" dirty="0"/>
          </a:p>
        </p:txBody>
      </p:sp>
      <p:sp>
        <p:nvSpPr>
          <p:cNvPr id="3" name="Rectangle 2"/>
          <p:cNvSpPr/>
          <p:nvPr/>
        </p:nvSpPr>
        <p:spPr>
          <a:xfrm>
            <a:off x="708660" y="1056263"/>
            <a:ext cx="8191500" cy="1754326"/>
          </a:xfrm>
          <a:prstGeom prst="rect">
            <a:avLst/>
          </a:prstGeom>
        </p:spPr>
        <p:txBody>
          <a:bodyPr wrap="square">
            <a:spAutoFit/>
          </a:bodyPr>
          <a:lstStyle/>
          <a:p>
            <a:pPr algn="ctr"/>
            <a:r>
              <a:rPr lang="en-US" i="1" dirty="0" smtClean="0"/>
              <a:t>..Further </a:t>
            </a:r>
            <a:r>
              <a:rPr lang="en-US" i="1" dirty="0"/>
              <a:t>RADAR analysis showed that even if the WX was below 800 and 2 </a:t>
            </a:r>
            <a:r>
              <a:rPr lang="en-US" i="1" dirty="0" smtClean="0"/>
              <a:t>the critical </a:t>
            </a:r>
            <a:r>
              <a:rPr lang="en-US" i="1" dirty="0"/>
              <a:t>area at the time of anomaly would not have been protected. </a:t>
            </a:r>
            <a:br>
              <a:rPr lang="en-US" i="1" dirty="0"/>
            </a:br>
            <a:r>
              <a:rPr lang="en-US" i="1" dirty="0"/>
              <a:t> </a:t>
            </a:r>
            <a:r>
              <a:rPr lang="en-US" i="1" dirty="0" smtClean="0"/>
              <a:t>The aircraft </a:t>
            </a:r>
            <a:r>
              <a:rPr lang="en-US" i="1" dirty="0"/>
              <a:t>was well outside TUGGZ and there was no one on the approach ahead, </a:t>
            </a:r>
            <a:br>
              <a:rPr lang="en-US" i="1" dirty="0"/>
            </a:br>
            <a:r>
              <a:rPr lang="en-US" i="1" dirty="0" smtClean="0"/>
              <a:t>inside </a:t>
            </a:r>
            <a:r>
              <a:rPr lang="en-US" i="1" dirty="0"/>
              <a:t>of TUGGZ.</a:t>
            </a:r>
            <a:br>
              <a:rPr lang="en-US" i="1" dirty="0"/>
            </a:br>
            <a:r>
              <a:rPr lang="en-US" dirty="0"/>
              <a:t/>
            </a:r>
            <a:br>
              <a:rPr lang="en-US" dirty="0"/>
            </a:br>
            <a:endParaRPr lang="en-US" dirty="0"/>
          </a:p>
        </p:txBody>
      </p:sp>
      <p:sp>
        <p:nvSpPr>
          <p:cNvPr id="5" name="TextBox 4"/>
          <p:cNvSpPr txBox="1"/>
          <p:nvPr/>
        </p:nvSpPr>
        <p:spPr>
          <a:xfrm>
            <a:off x="1524000" y="187452"/>
            <a:ext cx="6391275"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Issue exists even in IMC !</a:t>
            </a:r>
            <a:endParaRPr lang="en-US" sz="4000" b="1" dirty="0">
              <a:solidFill>
                <a:srgbClr val="FF0000"/>
              </a:solidFill>
              <a:effectLst>
                <a:outerShdw blurRad="38100" dist="38100" dir="2700000" algn="tl">
                  <a:srgbClr val="000000">
                    <a:alpha val="43137"/>
                  </a:srgbClr>
                </a:outerShdw>
              </a:effectLst>
            </a:endParaRPr>
          </a:p>
        </p:txBody>
      </p:sp>
      <p:sp>
        <p:nvSpPr>
          <p:cNvPr id="7" name="Rectangle 6"/>
          <p:cNvSpPr/>
          <p:nvPr/>
        </p:nvSpPr>
        <p:spPr>
          <a:xfrm>
            <a:off x="838200" y="2348924"/>
            <a:ext cx="7620000" cy="923330"/>
          </a:xfrm>
          <a:prstGeom prst="rect">
            <a:avLst/>
          </a:prstGeom>
          <a:solidFill>
            <a:srgbClr val="FFFF00"/>
          </a:solidFill>
          <a:ln>
            <a:solidFill>
              <a:schemeClr val="tx1"/>
            </a:solidFill>
          </a:ln>
        </p:spPr>
        <p:txBody>
          <a:bodyPr wrap="square">
            <a:spAutoFit/>
          </a:bodyPr>
          <a:lstStyle/>
          <a:p>
            <a:pPr algn="ctr"/>
            <a:r>
              <a:rPr lang="en-US" b="1" i="1" dirty="0"/>
              <a:t>ATC is only required to protect the ILS Critical Area from the FAF inbound</a:t>
            </a:r>
            <a:r>
              <a:rPr lang="en-US" i="1" dirty="0"/>
              <a:t>. This issue occurs not only at KTEB but at KLGA and many other airports around the country.</a:t>
            </a:r>
          </a:p>
        </p:txBody>
      </p:sp>
      <p:pic>
        <p:nvPicPr>
          <p:cNvPr id="8" name="Picture 7" descr="sharpscanner@falconjet com_20130703_085449.pdf - Adobe Reader"/>
          <p:cNvPicPr>
            <a:picLocks noChangeAspect="1"/>
          </p:cNvPicPr>
          <p:nvPr/>
        </p:nvPicPr>
        <p:blipFill rotWithShape="1">
          <a:blip r:embed="rId2">
            <a:extLst>
              <a:ext uri="{28A0092B-C50C-407E-A947-70E740481C1C}">
                <a14:useLocalDpi xmlns:a14="http://schemas.microsoft.com/office/drawing/2010/main" val="0"/>
              </a:ext>
            </a:extLst>
          </a:blip>
          <a:srcRect l="19800" t="33198" r="15200" b="40273"/>
          <a:stretch/>
        </p:blipFill>
        <p:spPr>
          <a:xfrm>
            <a:off x="784098" y="3657600"/>
            <a:ext cx="8040624" cy="2011772"/>
          </a:xfrm>
          <a:prstGeom prst="rect">
            <a:avLst/>
          </a:prstGeom>
        </p:spPr>
      </p:pic>
    </p:spTree>
    <p:extLst>
      <p:ext uri="{BB962C8B-B14F-4D97-AF65-F5344CB8AC3E}">
        <p14:creationId xmlns:p14="http://schemas.microsoft.com/office/powerpoint/2010/main" val="17591985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6" t="16136" r="6588"/>
          <a:stretch/>
        </p:blipFill>
        <p:spPr bwMode="auto">
          <a:xfrm>
            <a:off x="1638299" y="3949678"/>
            <a:ext cx="5953125" cy="2127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739" y="1139184"/>
            <a:ext cx="6071685" cy="2661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36713" y="236220"/>
            <a:ext cx="7173121"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Jepp can put a warning on the chart</a:t>
            </a:r>
            <a:endParaRPr lang="en-US" sz="3600" b="1" dirty="0">
              <a:solidFill>
                <a:srgbClr val="FF0000"/>
              </a:solidFill>
              <a:effectLst>
                <a:outerShdw blurRad="38100" dist="38100" dir="2700000" algn="tl">
                  <a:srgbClr val="000000">
                    <a:alpha val="43137"/>
                  </a:srgbClr>
                </a:outerShdw>
              </a:effectLst>
            </a:endParaRPr>
          </a:p>
        </p:txBody>
      </p:sp>
      <p:sp>
        <p:nvSpPr>
          <p:cNvPr id="4" name="Right Arrow 3"/>
          <p:cNvSpPr/>
          <p:nvPr/>
        </p:nvSpPr>
        <p:spPr>
          <a:xfrm>
            <a:off x="561975" y="3076575"/>
            <a:ext cx="1076324"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 y="2228850"/>
            <a:ext cx="1214939" cy="461665"/>
          </a:xfrm>
          <a:prstGeom prst="rect">
            <a:avLst/>
          </a:prstGeom>
          <a:noFill/>
        </p:spPr>
        <p:txBody>
          <a:bodyPr wrap="square" rtlCol="0">
            <a:spAutoFit/>
          </a:bodyPr>
          <a:lstStyle/>
          <a:p>
            <a:r>
              <a:rPr lang="en-US" dirty="0" smtClean="0"/>
              <a:t>Jepp.</a:t>
            </a:r>
            <a:endParaRPr lang="en-US" dirty="0"/>
          </a:p>
        </p:txBody>
      </p:sp>
      <p:sp>
        <p:nvSpPr>
          <p:cNvPr id="6" name="TextBox 5"/>
          <p:cNvSpPr txBox="1"/>
          <p:nvPr/>
        </p:nvSpPr>
        <p:spPr>
          <a:xfrm>
            <a:off x="466725" y="4810125"/>
            <a:ext cx="1053014" cy="461665"/>
          </a:xfrm>
          <a:prstGeom prst="rect">
            <a:avLst/>
          </a:prstGeom>
          <a:noFill/>
        </p:spPr>
        <p:txBody>
          <a:bodyPr wrap="square" rtlCol="0">
            <a:spAutoFit/>
          </a:bodyPr>
          <a:lstStyle/>
          <a:p>
            <a:r>
              <a:rPr lang="en-US" dirty="0" smtClean="0"/>
              <a:t>Gov.</a:t>
            </a:r>
            <a:endParaRPr lang="en-US" dirty="0"/>
          </a:p>
        </p:txBody>
      </p:sp>
      <p:cxnSp>
        <p:nvCxnSpPr>
          <p:cNvPr id="8" name="Straight Connector 7"/>
          <p:cNvCxnSpPr/>
          <p:nvPr/>
        </p:nvCxnSpPr>
        <p:spPr>
          <a:xfrm>
            <a:off x="3733800" y="3209925"/>
            <a:ext cx="3467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00225" y="3314700"/>
            <a:ext cx="54006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24000" y="6248400"/>
            <a:ext cx="5553123" cy="369332"/>
          </a:xfrm>
          <a:prstGeom prst="rect">
            <a:avLst/>
          </a:prstGeom>
        </p:spPr>
        <p:txBody>
          <a:bodyPr wrap="none">
            <a:spAutoFit/>
          </a:bodyPr>
          <a:lstStyle/>
          <a:p>
            <a:r>
              <a:rPr lang="en-US" b="1" dirty="0" smtClean="0">
                <a:solidFill>
                  <a:srgbClr val="FF0000"/>
                </a:solidFill>
                <a:effectLst>
                  <a:outerShdw blurRad="38100" dist="38100" dir="2700000" algn="tl">
                    <a:srgbClr val="000000">
                      <a:alpha val="43137"/>
                    </a:srgbClr>
                  </a:outerShdw>
                </a:effectLst>
              </a:rPr>
              <a:t>Doesn’t seem like the Government charts do the same….</a:t>
            </a:r>
            <a:endParaRPr lang="en-US" dirty="0"/>
          </a:p>
        </p:txBody>
      </p:sp>
    </p:spTree>
    <p:extLst>
      <p:ext uri="{BB962C8B-B14F-4D97-AF65-F5344CB8AC3E}">
        <p14:creationId xmlns:p14="http://schemas.microsoft.com/office/powerpoint/2010/main" val="572874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304800" y="304800"/>
            <a:ext cx="8223123" cy="646331"/>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3600" b="1" dirty="0" smtClean="0">
                <a:solidFill>
                  <a:srgbClr val="FF0000"/>
                </a:solidFill>
                <a:effectLst>
                  <a:outerShdw blurRad="38100" dist="38100" dir="2700000" algn="tl">
                    <a:srgbClr val="000000">
                      <a:alpha val="43137"/>
                    </a:srgbClr>
                  </a:outerShdw>
                </a:effectLst>
                <a:latin typeface="+mj-lt"/>
              </a:rPr>
              <a:t>How to fly the ILS 19 Knowing this issue ??  </a:t>
            </a:r>
            <a:endParaRPr lang="en-US" sz="3600" b="1" dirty="0">
              <a:solidFill>
                <a:srgbClr val="FF0000"/>
              </a:solidFill>
              <a:effectLst>
                <a:outerShdw blurRad="38100" dist="38100" dir="2700000" algn="tl">
                  <a:srgbClr val="000000">
                    <a:alpha val="43137"/>
                  </a:srgbClr>
                </a:outerShdw>
              </a:effectLst>
              <a:latin typeface="+mj-lt"/>
            </a:endParaRPr>
          </a:p>
        </p:txBody>
      </p:sp>
      <p:pic>
        <p:nvPicPr>
          <p:cNvPr id="150532" name="Picture 4" descr="guidance_pnl_250_164"/>
          <p:cNvPicPr>
            <a:picLocks noChangeAspect="1" noChangeArrowheads="1"/>
          </p:cNvPicPr>
          <p:nvPr/>
        </p:nvPicPr>
        <p:blipFill>
          <a:blip r:embed="rId2">
            <a:clrChange>
              <a:clrFrom>
                <a:srgbClr val="D0D0D0"/>
              </a:clrFrom>
              <a:clrTo>
                <a:srgbClr val="D0D0D0">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a:off x="990600" y="966371"/>
            <a:ext cx="7445375" cy="2328056"/>
          </a:xfrm>
          <a:prstGeom prst="rect">
            <a:avLst/>
          </a:prstGeom>
          <a:noFill/>
          <a:extLst>
            <a:ext uri="{909E8E84-426E-40DD-AFC4-6F175D3DCCD1}">
              <a14:hiddenFill xmlns:a14="http://schemas.microsoft.com/office/drawing/2010/main">
                <a:solidFill>
                  <a:srgbClr val="FFFFFF"/>
                </a:solidFill>
              </a14:hiddenFill>
            </a:ext>
          </a:extLst>
        </p:spPr>
      </p:pic>
      <p:sp>
        <p:nvSpPr>
          <p:cNvPr id="150533" name="Oval 5"/>
          <p:cNvSpPr>
            <a:spLocks noChangeArrowheads="1"/>
          </p:cNvSpPr>
          <p:nvPr/>
        </p:nvSpPr>
        <p:spPr bwMode="auto">
          <a:xfrm>
            <a:off x="2819400" y="956339"/>
            <a:ext cx="1420812" cy="1024862"/>
          </a:xfrm>
          <a:prstGeom prst="ellipse">
            <a:avLst/>
          </a:prstGeom>
          <a:noFill/>
          <a:ln w="25400">
            <a:solidFill>
              <a:srgbClr val="FF6601"/>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 name="Picture 4" descr="sharpscanner@falconjet com_20130703_085449.pdf - Adobe Reader"/>
          <p:cNvPicPr>
            <a:picLocks noChangeAspect="1"/>
          </p:cNvPicPr>
          <p:nvPr/>
        </p:nvPicPr>
        <p:blipFill rotWithShape="1">
          <a:blip r:embed="rId3">
            <a:extLst>
              <a:ext uri="{28A0092B-C50C-407E-A947-70E740481C1C}">
                <a14:useLocalDpi xmlns:a14="http://schemas.microsoft.com/office/drawing/2010/main" val="0"/>
              </a:ext>
            </a:extLst>
          </a:blip>
          <a:srcRect l="19800" t="33198" r="15200" b="40273"/>
          <a:stretch/>
        </p:blipFill>
        <p:spPr>
          <a:xfrm>
            <a:off x="609600" y="3742944"/>
            <a:ext cx="8040624" cy="2011772"/>
          </a:xfrm>
          <a:prstGeom prst="rect">
            <a:avLst/>
          </a:prstGeom>
        </p:spPr>
      </p:pic>
      <p:sp>
        <p:nvSpPr>
          <p:cNvPr id="2" name="TextBox 1"/>
          <p:cNvSpPr txBox="1"/>
          <p:nvPr/>
        </p:nvSpPr>
        <p:spPr>
          <a:xfrm>
            <a:off x="1981200" y="3294427"/>
            <a:ext cx="5791200" cy="369332"/>
          </a:xfrm>
          <a:prstGeom prst="rect">
            <a:avLst/>
          </a:prstGeom>
          <a:solidFill>
            <a:srgbClr val="FFFF00"/>
          </a:solidFill>
          <a:ln>
            <a:solidFill>
              <a:schemeClr val="tx1"/>
            </a:solidFill>
          </a:ln>
        </p:spPr>
        <p:txBody>
          <a:bodyPr wrap="square" rtlCol="0">
            <a:spAutoFit/>
          </a:bodyPr>
          <a:lstStyle/>
          <a:p>
            <a:pPr algn="ctr"/>
            <a:r>
              <a:rPr lang="en-US" dirty="0" smtClean="0"/>
              <a:t>Maybe stay in LNAV until TUGGZ …. Then hit APP</a:t>
            </a:r>
            <a:endParaRPr lang="en-US" dirty="0"/>
          </a:p>
        </p:txBody>
      </p:sp>
      <p:sp>
        <p:nvSpPr>
          <p:cNvPr id="3" name="TextBox 2"/>
          <p:cNvSpPr txBox="1"/>
          <p:nvPr/>
        </p:nvSpPr>
        <p:spPr>
          <a:xfrm>
            <a:off x="2846387" y="6067306"/>
            <a:ext cx="3733800" cy="369332"/>
          </a:xfrm>
          <a:prstGeom prst="rect">
            <a:avLst/>
          </a:prstGeom>
          <a:solidFill>
            <a:srgbClr val="FFFF00"/>
          </a:solidFill>
          <a:ln>
            <a:solidFill>
              <a:schemeClr val="tx1"/>
            </a:solidFill>
          </a:ln>
        </p:spPr>
        <p:txBody>
          <a:bodyPr wrap="square" rtlCol="0">
            <a:spAutoFit/>
          </a:bodyPr>
          <a:lstStyle/>
          <a:p>
            <a:r>
              <a:rPr lang="en-US" dirty="0" smtClean="0"/>
              <a:t>Or…. Wait for an LPV approach to 19</a:t>
            </a:r>
            <a:endParaRPr lang="en-US" dirty="0"/>
          </a:p>
        </p:txBody>
      </p:sp>
    </p:spTree>
    <p:extLst>
      <p:ext uri="{BB962C8B-B14F-4D97-AF65-F5344CB8AC3E}">
        <p14:creationId xmlns:p14="http://schemas.microsoft.com/office/powerpoint/2010/main" val="538549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6429375" cy="32872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4953000"/>
            <a:ext cx="8610600" cy="830997"/>
          </a:xfrm>
          <a:prstGeom prst="rect">
            <a:avLst/>
          </a:prstGeom>
          <a:solidFill>
            <a:srgbClr val="FFFF00"/>
          </a:solidFill>
          <a:ln>
            <a:solidFill>
              <a:schemeClr val="tx1"/>
            </a:solidFill>
          </a:ln>
        </p:spPr>
        <p:txBody>
          <a:bodyPr wrap="square">
            <a:spAutoFit/>
          </a:bodyPr>
          <a:lstStyle/>
          <a:p>
            <a:r>
              <a:rPr lang="en-US" sz="1600" dirty="0"/>
              <a:t>TO mode is de-selected when a new vertical mode is selected, when the crew</a:t>
            </a:r>
          </a:p>
          <a:p>
            <a:r>
              <a:rPr lang="en-US" sz="1600" dirty="0"/>
              <a:t>members manually change the vertical guidance mode, or automatically if the airplane</a:t>
            </a:r>
          </a:p>
          <a:p>
            <a:pPr algn="ctr"/>
            <a:r>
              <a:rPr lang="en-US" sz="1600" dirty="0"/>
              <a:t>reaches the </a:t>
            </a:r>
            <a:r>
              <a:rPr lang="en-US" sz="1600" dirty="0" smtClean="0"/>
              <a:t>ASEL……….  OR……. When the vertical mode leaves TO for ASEL capture…..  </a:t>
            </a:r>
            <a:endParaRPr lang="en-US" sz="1600" dirty="0"/>
          </a:p>
        </p:txBody>
      </p:sp>
      <p:sp>
        <p:nvSpPr>
          <p:cNvPr id="5" name="Down Arrow 4"/>
          <p:cNvSpPr/>
          <p:nvPr/>
        </p:nvSpPr>
        <p:spPr>
          <a:xfrm rot="3484352">
            <a:off x="5110408" y="972771"/>
            <a:ext cx="381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1812" y="195072"/>
            <a:ext cx="8686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A/T Auto mode issue on departures at KTEB</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5387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5" name="Picture 7" descr="F2000EX_EASy-low_rez"/>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7400" y="5858470"/>
            <a:ext cx="3276600" cy="923330"/>
          </a:xfrm>
          <a:prstGeom prst="rect">
            <a:avLst/>
          </a:prstGeom>
          <a:noFill/>
        </p:spPr>
        <p:txBody>
          <a:bodyPr wrap="square" rtlCol="0">
            <a:spAutoFit/>
          </a:bodyPr>
          <a:lstStyle/>
          <a:p>
            <a:pPr algn="ctr"/>
            <a:r>
              <a:rPr lang="en-US" dirty="0" smtClean="0">
                <a:solidFill>
                  <a:schemeClr val="bg1"/>
                </a:solidFill>
              </a:rPr>
              <a:t>Woody Saland, PhD</a:t>
            </a:r>
          </a:p>
          <a:p>
            <a:pPr algn="ctr"/>
            <a:r>
              <a:rPr lang="en-US" dirty="0" smtClean="0">
                <a:solidFill>
                  <a:schemeClr val="bg1"/>
                </a:solidFill>
              </a:rPr>
              <a:t>Director, Avionics Programs and   Pilot Training</a:t>
            </a:r>
          </a:p>
        </p:txBody>
      </p:sp>
      <p:sp>
        <p:nvSpPr>
          <p:cNvPr id="4" name="Rectangle 3"/>
          <p:cNvSpPr/>
          <p:nvPr/>
        </p:nvSpPr>
        <p:spPr>
          <a:xfrm>
            <a:off x="494062" y="3657600"/>
            <a:ext cx="7884274" cy="1446550"/>
          </a:xfrm>
          <a:prstGeom prst="rect">
            <a:avLst/>
          </a:prstGeom>
          <a:noFill/>
        </p:spPr>
        <p:txBody>
          <a:bodyPr wrap="none" lIns="91440" tIns="45720" rIns="91440" bIns="45720">
            <a:spAutoFit/>
          </a:bodyPr>
          <a:lstStyle/>
          <a:p>
            <a:pPr algn="ctr"/>
            <a:r>
              <a:rPr lang="en-US" sz="8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Safety by Design</a:t>
            </a:r>
            <a:endParaRPr lang="en-US" sz="8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495985" y="4867870"/>
            <a:ext cx="788042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Falcon </a:t>
            </a:r>
            <a:r>
              <a:rPr lang="en-U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EASy</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Flightdeck</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 y="533400"/>
            <a:ext cx="9067800" cy="5386090"/>
          </a:xfrm>
          <a:prstGeom prst="rect">
            <a:avLst/>
          </a:prstGeom>
          <a:no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Today let’s talk about three issues in flying:</a:t>
            </a:r>
          </a:p>
          <a:p>
            <a:pPr algn="ctr"/>
            <a:endParaRPr lang="en-US" sz="3600" b="1" dirty="0" smtClean="0">
              <a:solidFill>
                <a:schemeClr val="bg1"/>
              </a:solidFill>
              <a:effectLst>
                <a:outerShdw blurRad="38100" dist="38100" dir="2700000" algn="tl">
                  <a:srgbClr val="000000">
                    <a:alpha val="43137"/>
                  </a:srgbClr>
                </a:outerShdw>
              </a:effectLst>
            </a:endParaRPr>
          </a:p>
          <a:p>
            <a:r>
              <a:rPr lang="en-US" sz="3600" b="1" dirty="0" smtClean="0">
                <a:solidFill>
                  <a:schemeClr val="bg1"/>
                </a:solidFill>
                <a:effectLst>
                  <a:outerShdw blurRad="38100" dist="38100" dir="2700000" algn="tl">
                    <a:srgbClr val="000000">
                      <a:alpha val="43137"/>
                    </a:srgbClr>
                  </a:outerShdw>
                </a:effectLst>
              </a:rPr>
              <a:t>	</a:t>
            </a:r>
            <a:r>
              <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1. Crew CRM </a:t>
            </a:r>
          </a:p>
          <a:p>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(how to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work together as a team)</a:t>
            </a:r>
          </a:p>
          <a:p>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 Flying Blind  - Seeing your trajectory </a:t>
            </a:r>
          </a:p>
          <a:p>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(path / track vs. pitch / heading)</a:t>
            </a:r>
          </a:p>
          <a:p>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 Situational Awa</a:t>
            </a:r>
            <a:r>
              <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reness </a:t>
            </a:r>
          </a:p>
          <a:p>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(where am I ?)</a:t>
            </a:r>
            <a:endPar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821726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solidFill>
                  <a:srgbClr val="FF0000"/>
                </a:solidFill>
                <a:effectLst>
                  <a:outerShdw blurRad="38100" dist="38100" dir="2700000" algn="tl">
                    <a:srgbClr val="000000">
                      <a:alpha val="43137"/>
                    </a:srgbClr>
                  </a:outerShdw>
                </a:effectLst>
              </a:rPr>
              <a:t>CRM: Cockpit Resource Management</a:t>
            </a:r>
            <a:endParaRPr lang="en-US" b="1" dirty="0">
              <a:solidFill>
                <a:srgbClr val="FF0000"/>
              </a:solidFill>
              <a:effectLst>
                <a:outerShdw blurRad="38100" dist="38100" dir="2700000" algn="tl">
                  <a:srgbClr val="000000">
                    <a:alpha val="43137"/>
                  </a:srgbClr>
                </a:outerShdw>
              </a:effectLst>
            </a:endParaRPr>
          </a:p>
        </p:txBody>
      </p:sp>
      <p:pic>
        <p:nvPicPr>
          <p:cNvPr id="3" name="Picture 2" descr="http://aviationenglishblog.com/wp-content/uploads/2010/08/copil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435600" cy="4076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6600" y="5181600"/>
            <a:ext cx="7924800" cy="646331"/>
          </a:xfrm>
          <a:prstGeom prst="rect">
            <a:avLst/>
          </a:prstGeom>
          <a:noFill/>
        </p:spPr>
        <p:txBody>
          <a:bodyPr wrap="square" rtlCol="0">
            <a:spAutoFit/>
          </a:bodyPr>
          <a:lstStyle/>
          <a:p>
            <a:pPr algn="ctr"/>
            <a:r>
              <a:rPr lang="en-US" dirty="0" smtClean="0"/>
              <a:t>Flying is hard enough, but getting rid of the left seat master Captain mentality was tougher….   CRM is about …. How do you get two pilots to work together as a team</a:t>
            </a:r>
            <a:endParaRPr lang="en-US" dirty="0"/>
          </a:p>
        </p:txBody>
      </p:sp>
      <p:sp>
        <p:nvSpPr>
          <p:cNvPr id="5" name="Rectangle 11"/>
          <p:cNvSpPr>
            <a:spLocks noChangeArrowheads="1"/>
          </p:cNvSpPr>
          <p:nvPr/>
        </p:nvSpPr>
        <p:spPr bwMode="auto">
          <a:xfrm>
            <a:off x="0" y="6172200"/>
            <a:ext cx="9144000" cy="685800"/>
          </a:xfrm>
          <a:prstGeom prst="rect">
            <a:avLst/>
          </a:prstGeom>
          <a:solidFill>
            <a:srgbClr val="6EA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aseline="30000" dirty="0"/>
          </a:p>
        </p:txBody>
      </p:sp>
      <p:pic>
        <p:nvPicPr>
          <p:cNvPr id="6" name="Picture 12" descr="Logo_DF_liner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007704" y="6285805"/>
            <a:ext cx="1649811" cy="307777"/>
          </a:xfrm>
          <a:prstGeom prst="rect">
            <a:avLst/>
          </a:prstGeom>
          <a:noFill/>
        </p:spPr>
        <p:txBody>
          <a:bodyPr wrap="none" rtlCol="0">
            <a:spAutoFit/>
          </a:bodyPr>
          <a:lstStyle/>
          <a:p>
            <a:r>
              <a:rPr lang="en-US" sz="1400" b="1" spc="-150" dirty="0">
                <a:solidFill>
                  <a:schemeClr val="bg1"/>
                </a:solidFill>
              </a:rPr>
              <a:t>August 2012  </a:t>
            </a:r>
            <a:r>
              <a:rPr lang="en-US" sz="1400" b="1" spc="-150" dirty="0">
                <a:solidFill>
                  <a:schemeClr val="tx1">
                    <a:lumMod val="65000"/>
                    <a:lumOff val="35000"/>
                  </a:schemeClr>
                </a:solidFill>
              </a:rPr>
              <a:t>NCBAA</a:t>
            </a:r>
          </a:p>
        </p:txBody>
      </p:sp>
    </p:spTree>
    <p:extLst>
      <p:ext uri="{BB962C8B-B14F-4D97-AF65-F5344CB8AC3E}">
        <p14:creationId xmlns:p14="http://schemas.microsoft.com/office/powerpoint/2010/main" val="38830448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6201" y="-28370"/>
            <a:ext cx="89153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b="1" dirty="0">
                <a:solidFill>
                  <a:srgbClr val="FF0000"/>
                </a:solidFill>
                <a:effectLst>
                  <a:outerShdw blurRad="38100" dist="38100" dir="2700000" algn="tl">
                    <a:srgbClr val="000000">
                      <a:alpha val="43137"/>
                    </a:srgbClr>
                  </a:outerShdw>
                </a:effectLst>
                <a:latin typeface="+mj-lt"/>
                <a:cs typeface="Arial" pitchFamily="34" charset="0"/>
              </a:rPr>
              <a:t>CRM and VNAV in the </a:t>
            </a:r>
            <a:r>
              <a:rPr lang="en-US" sz="4000" b="1" dirty="0" err="1">
                <a:solidFill>
                  <a:srgbClr val="FF0000"/>
                </a:solidFill>
                <a:effectLst>
                  <a:outerShdw blurRad="38100" dist="38100" dir="2700000" algn="tl">
                    <a:srgbClr val="000000">
                      <a:alpha val="43137"/>
                    </a:srgbClr>
                  </a:outerShdw>
                </a:effectLst>
                <a:latin typeface="+mj-lt"/>
                <a:cs typeface="Arial" pitchFamily="34" charset="0"/>
              </a:rPr>
              <a:t>Olde</a:t>
            </a:r>
            <a:r>
              <a:rPr lang="en-US" sz="4000" b="1" dirty="0">
                <a:solidFill>
                  <a:srgbClr val="FF0000"/>
                </a:solidFill>
                <a:effectLst>
                  <a:outerShdw blurRad="38100" dist="38100" dir="2700000" algn="tl">
                    <a:srgbClr val="000000">
                      <a:alpha val="43137"/>
                    </a:srgbClr>
                  </a:outerShdw>
                </a:effectLst>
                <a:latin typeface="+mj-lt"/>
                <a:cs typeface="Arial" pitchFamily="34" charset="0"/>
              </a:rPr>
              <a:t> Days</a:t>
            </a:r>
          </a:p>
        </p:txBody>
      </p:sp>
      <p:sp>
        <p:nvSpPr>
          <p:cNvPr id="4" name="Text Box 3"/>
          <p:cNvSpPr txBox="1">
            <a:spLocks noChangeArrowheads="1"/>
          </p:cNvSpPr>
          <p:nvPr/>
        </p:nvSpPr>
        <p:spPr bwMode="auto">
          <a:xfrm>
            <a:off x="320675" y="5623269"/>
            <a:ext cx="8686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dirty="0" smtClean="0">
                <a:latin typeface="Arial" pitchFamily="34" charset="0"/>
                <a:cs typeface="Arial" pitchFamily="34" charset="0"/>
              </a:rPr>
              <a:t>The problem is how to introduce something new without re-training</a:t>
            </a:r>
            <a:endParaRPr lang="en-US" sz="2000" dirty="0">
              <a:latin typeface="Arial" pitchFamily="34" charset="0"/>
              <a:cs typeface="Arial" pitchFamily="34" charset="0"/>
            </a:endParaRPr>
          </a:p>
        </p:txBody>
      </p:sp>
      <p:pic>
        <p:nvPicPr>
          <p:cNvPr id="8" name="TheHighTheMighty.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496522" y="273603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TheHighTheMighty.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565275" y="929640"/>
            <a:ext cx="6197600" cy="4648200"/>
          </a:xfrm>
          <a:prstGeom prst="rect">
            <a:avLst/>
          </a:prstGeom>
        </p:spPr>
      </p:pic>
    </p:spTree>
    <p:extLst>
      <p:ext uri="{BB962C8B-B14F-4D97-AF65-F5344CB8AC3E}">
        <p14:creationId xmlns:p14="http://schemas.microsoft.com/office/powerpoint/2010/main" val="3021032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100000">
                <p:cTn id="13" fill="hold" display="0">
                  <p:stCondLst>
                    <p:cond delay="indefinite"/>
                  </p:stCondLst>
                </p:cTn>
                <p:tgtEl>
                  <p:spTgt spid="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Logo_DF_liner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535737"/>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1168" y="-152400"/>
            <a:ext cx="8610600" cy="1143000"/>
          </a:xfrm>
        </p:spPr>
        <p:txBody>
          <a:bodyPr>
            <a:norm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The Issue: The cost to re-train a pilot</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52" t="11594" r="16095" b="7307"/>
          <a:stretch/>
        </p:blipFill>
        <p:spPr bwMode="auto">
          <a:xfrm>
            <a:off x="838200" y="820738"/>
            <a:ext cx="7696200" cy="54290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5715000" y="1963737"/>
            <a:ext cx="1981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81372" y="4173537"/>
            <a:ext cx="36576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2430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nal EASy Logo"/>
          <p:cNvPicPr>
            <a:picLocks noChangeAspect="1" noChangeArrowheads="1"/>
          </p:cNvPicPr>
          <p:nvPr/>
        </p:nvPicPr>
        <p:blipFill>
          <a:blip r:embed="rId3">
            <a:clrChange>
              <a:clrFrom>
                <a:srgbClr val="D0D0D0"/>
              </a:clrFrom>
              <a:clrTo>
                <a:srgbClr val="D0D0D0">
                  <a:alpha val="0"/>
                </a:srgbClr>
              </a:clrTo>
            </a:clrChange>
            <a:extLst>
              <a:ext uri="{28A0092B-C50C-407E-A947-70E740481C1C}">
                <a14:useLocalDpi xmlns:a14="http://schemas.microsoft.com/office/drawing/2010/main" val="0"/>
              </a:ext>
            </a:extLst>
          </a:blip>
          <a:srcRect l="4500" t="23587" r="4759" b="20598"/>
          <a:stretch>
            <a:fillRect/>
          </a:stretch>
        </p:blipFill>
        <p:spPr bwMode="auto">
          <a:xfrm>
            <a:off x="376238" y="1041400"/>
            <a:ext cx="8355012" cy="3854450"/>
          </a:xfrm>
          <a:prstGeom prst="rect">
            <a:avLst/>
          </a:prstGeom>
          <a:noFill/>
          <a:extLst>
            <a:ext uri="{909E8E84-426E-40DD-AFC4-6F175D3DCCD1}">
              <a14:hiddenFill xmlns:a14="http://schemas.microsoft.com/office/drawing/2010/main">
                <a:solidFill>
                  <a:srgbClr val="FFFFFF"/>
                </a:solidFill>
              </a14:hiddenFill>
            </a:ext>
          </a:extLst>
        </p:spPr>
      </p:pic>
      <p:sp>
        <p:nvSpPr>
          <p:cNvPr id="20483" name="Rectangle 3"/>
          <p:cNvSpPr>
            <a:spLocks noGrp="1" noChangeArrowheads="1"/>
          </p:cNvSpPr>
          <p:nvPr>
            <p:ph type="title"/>
          </p:nvPr>
        </p:nvSpPr>
        <p:spPr>
          <a:xfrm>
            <a:off x="1524000" y="-26988"/>
            <a:ext cx="6248400" cy="865188"/>
          </a:xfrm>
          <a:noFill/>
          <a:ln/>
        </p:spPr>
        <p:txBody>
          <a:bodyPr>
            <a:noAutofit/>
          </a:bodyPr>
          <a:lstStyle/>
          <a:p>
            <a:r>
              <a:rPr lang="en-US" sz="3600" b="1" dirty="0">
                <a:solidFill>
                  <a:srgbClr val="FF0000"/>
                </a:solidFill>
                <a:effectLst>
                  <a:outerShdw blurRad="38100" dist="38100" dir="2700000" algn="tl">
                    <a:srgbClr val="000000">
                      <a:alpha val="43137"/>
                    </a:srgbClr>
                  </a:outerShdw>
                </a:effectLst>
                <a:cs typeface="Arial" pitchFamily="34" charset="0"/>
              </a:rPr>
              <a:t>The </a:t>
            </a:r>
            <a:r>
              <a:rPr lang="en-US" sz="3600" b="1" dirty="0" err="1">
                <a:solidFill>
                  <a:srgbClr val="FF0000"/>
                </a:solidFill>
                <a:effectLst>
                  <a:outerShdw blurRad="38100" dist="38100" dir="2700000" algn="tl">
                    <a:srgbClr val="000000">
                      <a:alpha val="43137"/>
                    </a:srgbClr>
                  </a:outerShdw>
                </a:effectLst>
                <a:cs typeface="Arial" pitchFamily="34" charset="0"/>
              </a:rPr>
              <a:t>EASy</a:t>
            </a:r>
            <a:r>
              <a:rPr lang="en-US" sz="3600" b="1" dirty="0">
                <a:solidFill>
                  <a:srgbClr val="FF0000"/>
                </a:solidFill>
                <a:effectLst>
                  <a:outerShdw blurRad="38100" dist="38100" dir="2700000" algn="tl">
                    <a:srgbClr val="000000">
                      <a:alpha val="43137"/>
                    </a:srgbClr>
                  </a:outerShdw>
                </a:effectLst>
                <a:cs typeface="Arial" pitchFamily="34" charset="0"/>
              </a:rPr>
              <a:t> Philosophy  </a:t>
            </a:r>
          </a:p>
        </p:txBody>
      </p:sp>
      <p:sp>
        <p:nvSpPr>
          <p:cNvPr id="20484" name="Oval 4"/>
          <p:cNvSpPr>
            <a:spLocks noChangeArrowheads="1"/>
          </p:cNvSpPr>
          <p:nvPr/>
        </p:nvSpPr>
        <p:spPr bwMode="auto">
          <a:xfrm>
            <a:off x="1295400" y="785813"/>
            <a:ext cx="4495800" cy="4776787"/>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5" name="Oval 5"/>
          <p:cNvSpPr>
            <a:spLocks noChangeArrowheads="1"/>
          </p:cNvSpPr>
          <p:nvPr/>
        </p:nvSpPr>
        <p:spPr bwMode="auto">
          <a:xfrm>
            <a:off x="3403600" y="788988"/>
            <a:ext cx="4495800" cy="4764087"/>
          </a:xfrm>
          <a:prstGeom prst="ellipse">
            <a:avLst/>
          </a:prstGeom>
          <a:noFill/>
          <a:ln w="38100">
            <a:solidFill>
              <a:schemeClr val="tx2">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Text Box 6"/>
          <p:cNvSpPr txBox="1">
            <a:spLocks noChangeArrowheads="1"/>
          </p:cNvSpPr>
          <p:nvPr/>
        </p:nvSpPr>
        <p:spPr bwMode="auto">
          <a:xfrm>
            <a:off x="3484484" y="5275263"/>
            <a:ext cx="2281394" cy="646331"/>
          </a:xfrm>
          <a:prstGeom prst="rect">
            <a:avLst/>
          </a:prstGeom>
          <a:solidFill>
            <a:srgbClr val="FFFF00"/>
          </a:solidFill>
          <a:ln w="9525">
            <a:solidFill>
              <a:schemeClr val="tx1"/>
            </a:solidFill>
            <a:miter lim="800000"/>
            <a:headEnd/>
            <a:tailEnd/>
          </a:ln>
          <a:effectLst/>
          <a:extLst/>
        </p:spPr>
        <p:txBody>
          <a:bodyPr wrap="none">
            <a:spAutoFit/>
          </a:bodyPr>
          <a:lstStyle/>
          <a:p>
            <a:pPr algn="ctr"/>
            <a:r>
              <a:rPr lang="en-US" dirty="0">
                <a:latin typeface="Times New Roman" pitchFamily="18" charset="0"/>
              </a:rPr>
              <a:t>Shared Displays</a:t>
            </a:r>
          </a:p>
          <a:p>
            <a:pPr algn="ctr"/>
            <a:r>
              <a:rPr lang="en-US" dirty="0">
                <a:latin typeface="Times New Roman" pitchFamily="18" charset="0"/>
              </a:rPr>
              <a:t>  Strategic Information</a:t>
            </a:r>
          </a:p>
        </p:txBody>
      </p:sp>
      <p:sp>
        <p:nvSpPr>
          <p:cNvPr id="20487" name="Line 7"/>
          <p:cNvSpPr>
            <a:spLocks noChangeShapeType="1"/>
          </p:cNvSpPr>
          <p:nvPr/>
        </p:nvSpPr>
        <p:spPr bwMode="auto">
          <a:xfrm flipH="1" flipV="1">
            <a:off x="4606925" y="4567238"/>
            <a:ext cx="6350" cy="714375"/>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8" name="Text Box 8"/>
          <p:cNvSpPr txBox="1">
            <a:spLocks noChangeArrowheads="1"/>
          </p:cNvSpPr>
          <p:nvPr/>
        </p:nvSpPr>
        <p:spPr bwMode="auto">
          <a:xfrm>
            <a:off x="1159558" y="4151617"/>
            <a:ext cx="2130647" cy="369332"/>
          </a:xfrm>
          <a:prstGeom prst="rect">
            <a:avLst/>
          </a:prstGeom>
          <a:solidFill>
            <a:srgbClr val="FFFF00"/>
          </a:solidFill>
          <a:ln w="9525">
            <a:solidFill>
              <a:schemeClr val="tx1"/>
            </a:solidFill>
            <a:miter lim="800000"/>
            <a:headEnd/>
            <a:tailEnd/>
          </a:ln>
          <a:effectLst/>
          <a:extLst/>
        </p:spPr>
        <p:txBody>
          <a:bodyPr wrap="none">
            <a:spAutoFit/>
          </a:bodyPr>
          <a:lstStyle/>
          <a:p>
            <a:pPr algn="ctr"/>
            <a:r>
              <a:rPr lang="en-US" dirty="0">
                <a:latin typeface="Times New Roman" pitchFamily="18" charset="0"/>
              </a:rPr>
              <a:t>Tactical Information.</a:t>
            </a:r>
          </a:p>
        </p:txBody>
      </p:sp>
      <p:sp>
        <p:nvSpPr>
          <p:cNvPr id="20489" name="Text Box 9"/>
          <p:cNvSpPr txBox="1">
            <a:spLocks noChangeArrowheads="1"/>
          </p:cNvSpPr>
          <p:nvPr/>
        </p:nvSpPr>
        <p:spPr bwMode="auto">
          <a:xfrm>
            <a:off x="6436687" y="4141788"/>
            <a:ext cx="2072939" cy="369332"/>
          </a:xfrm>
          <a:prstGeom prst="rect">
            <a:avLst/>
          </a:prstGeom>
          <a:solidFill>
            <a:srgbClr val="FFFF00"/>
          </a:solidFill>
          <a:ln w="9525">
            <a:solidFill>
              <a:schemeClr val="tx1"/>
            </a:solidFill>
            <a:miter lim="800000"/>
            <a:headEnd/>
            <a:tailEnd/>
          </a:ln>
          <a:effectLst/>
          <a:extLst/>
        </p:spPr>
        <p:txBody>
          <a:bodyPr wrap="none">
            <a:spAutoFit/>
          </a:bodyPr>
          <a:lstStyle/>
          <a:p>
            <a:pPr algn="ctr"/>
            <a:r>
              <a:rPr lang="en-US" dirty="0">
                <a:latin typeface="Times New Roman" pitchFamily="18" charset="0"/>
              </a:rPr>
              <a:t>Tactical Information</a:t>
            </a:r>
          </a:p>
        </p:txBody>
      </p:sp>
      <p:sp>
        <p:nvSpPr>
          <p:cNvPr id="20490" name="Line 10"/>
          <p:cNvSpPr>
            <a:spLocks noChangeShapeType="1"/>
          </p:cNvSpPr>
          <p:nvPr/>
        </p:nvSpPr>
        <p:spPr bwMode="auto">
          <a:xfrm flipH="1" flipV="1">
            <a:off x="2232025" y="3111500"/>
            <a:ext cx="19050" cy="1100138"/>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1" name="Line 11"/>
          <p:cNvSpPr>
            <a:spLocks noChangeShapeType="1"/>
          </p:cNvSpPr>
          <p:nvPr/>
        </p:nvSpPr>
        <p:spPr bwMode="auto">
          <a:xfrm flipV="1">
            <a:off x="6989763" y="3144838"/>
            <a:ext cx="4762" cy="949325"/>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 name="Picture 12" descr="Logo_DF_liner_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77D8B5-C90C-B742-ACE3-06BCA4680130}" type="slidenum">
              <a:rPr lang="fr-FR" smtClean="0"/>
              <a:pPr/>
              <a:t>4</a:t>
            </a:fld>
            <a:endParaRPr lang="fr-FR"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025" t="26112" r="5000" b="21387"/>
          <a:stretch/>
        </p:blipFill>
        <p:spPr>
          <a:xfrm>
            <a:off x="914400" y="1358825"/>
            <a:ext cx="6338963" cy="4792257"/>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710184" y="152400"/>
            <a:ext cx="7391400" cy="1200329"/>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rPr>
              <a:t>In a Falcon EASy Cockpit we can “see” the restrictions and our Path…..</a:t>
            </a:r>
            <a:endParaRPr lang="en-US" sz="3600" b="1" dirty="0">
              <a:solidFill>
                <a:srgbClr val="FF0000"/>
              </a:solidFill>
              <a:effectLst>
                <a:outerShdw blurRad="38100" dist="38100" dir="2700000" algn="tl">
                  <a:srgbClr val="000000">
                    <a:alpha val="43137"/>
                  </a:srgbClr>
                </a:outerShdw>
              </a:effectLst>
            </a:endParaRPr>
          </a:p>
        </p:txBody>
      </p:sp>
      <p:sp>
        <p:nvSpPr>
          <p:cNvPr id="3" name="Left Arrow 2"/>
          <p:cNvSpPr/>
          <p:nvPr/>
        </p:nvSpPr>
        <p:spPr>
          <a:xfrm>
            <a:off x="7253363" y="3657600"/>
            <a:ext cx="747637"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772400" y="3293288"/>
            <a:ext cx="1219200" cy="923330"/>
          </a:xfrm>
          <a:prstGeom prst="rect">
            <a:avLst/>
          </a:prstGeom>
          <a:solidFill>
            <a:srgbClr val="FFFF00"/>
          </a:solidFill>
          <a:ln>
            <a:solidFill>
              <a:schemeClr val="tx1"/>
            </a:solidFill>
          </a:ln>
        </p:spPr>
        <p:txBody>
          <a:bodyPr wrap="square" rtlCol="0">
            <a:spAutoFit/>
          </a:bodyPr>
          <a:lstStyle/>
          <a:p>
            <a:pPr algn="ctr"/>
            <a:r>
              <a:rPr lang="en-US" dirty="0" smtClean="0"/>
              <a:t>Top of Descent after ILENE</a:t>
            </a:r>
            <a:endParaRPr lang="en-US" dirty="0"/>
          </a:p>
        </p:txBody>
      </p:sp>
    </p:spTree>
    <p:extLst>
      <p:ext uri="{BB962C8B-B14F-4D97-AF65-F5344CB8AC3E}">
        <p14:creationId xmlns:p14="http://schemas.microsoft.com/office/powerpoint/2010/main" val="21720213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6252" y="-152400"/>
            <a:ext cx="8229600" cy="1143000"/>
          </a:xfrm>
        </p:spPr>
        <p:txBody>
          <a:bodyPr>
            <a:norm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Deliberately Limited  Display Options</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pic>
        <p:nvPicPr>
          <p:cNvPr id="22531" name="Picture 3" descr="display_console"/>
          <p:cNvPicPr>
            <a:picLocks noChangeAspect="1" noChangeArrowheads="1"/>
          </p:cNvPicPr>
          <p:nvPr/>
        </p:nvPicPr>
        <p:blipFill>
          <a:blip r:embed="rId3">
            <a:clrChange>
              <a:clrFrom>
                <a:srgbClr val="D0D0D0"/>
              </a:clrFrom>
              <a:clrTo>
                <a:srgbClr val="D0D0D0">
                  <a:alpha val="0"/>
                </a:srgbClr>
              </a:clrTo>
            </a:clrChange>
            <a:extLst>
              <a:ext uri="{28A0092B-C50C-407E-A947-70E740481C1C}">
                <a14:useLocalDpi xmlns:a14="http://schemas.microsoft.com/office/drawing/2010/main" val="0"/>
              </a:ext>
            </a:extLst>
          </a:blip>
          <a:srcRect/>
          <a:stretch>
            <a:fillRect/>
          </a:stretch>
        </p:blipFill>
        <p:spPr bwMode="auto">
          <a:xfrm>
            <a:off x="152400" y="914400"/>
            <a:ext cx="874553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63" name="Picture 3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2660" t="3360" r="2660" b="3360"/>
          <a:stretch>
            <a:fillRect/>
          </a:stretch>
        </p:blipFill>
        <p:spPr>
          <a:xfrm>
            <a:off x="1311275" y="1787525"/>
            <a:ext cx="1695450" cy="1322388"/>
          </a:xfrm>
          <a:noFill/>
          <a:ln/>
        </p:spPr>
      </p:pic>
      <p:sp>
        <p:nvSpPr>
          <p:cNvPr id="22533" name="Rectangle 5"/>
          <p:cNvSpPr>
            <a:spLocks noChangeArrowheads="1"/>
          </p:cNvSpPr>
          <p:nvPr/>
        </p:nvSpPr>
        <p:spPr bwMode="auto">
          <a:xfrm>
            <a:off x="1304925" y="1787525"/>
            <a:ext cx="1727200" cy="6715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4" name="Rectangle 6"/>
          <p:cNvSpPr>
            <a:spLocks noChangeArrowheads="1"/>
          </p:cNvSpPr>
          <p:nvPr/>
        </p:nvSpPr>
        <p:spPr bwMode="auto">
          <a:xfrm>
            <a:off x="1304925" y="2459038"/>
            <a:ext cx="1727200" cy="6715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5" name="Rectangle 7"/>
          <p:cNvSpPr>
            <a:spLocks noChangeArrowheads="1"/>
          </p:cNvSpPr>
          <p:nvPr/>
        </p:nvSpPr>
        <p:spPr bwMode="auto">
          <a:xfrm>
            <a:off x="2386013" y="1787525"/>
            <a:ext cx="646112" cy="6715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6" name="Rectangle 8"/>
          <p:cNvSpPr>
            <a:spLocks noChangeArrowheads="1"/>
          </p:cNvSpPr>
          <p:nvPr/>
        </p:nvSpPr>
        <p:spPr bwMode="auto">
          <a:xfrm>
            <a:off x="2386013" y="2459038"/>
            <a:ext cx="646112" cy="671512"/>
          </a:xfrm>
          <a:prstGeom prst="rect">
            <a:avLst/>
          </a:prstGeom>
          <a:solidFill>
            <a:srgbClr val="00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7" name="Text Box 9"/>
          <p:cNvSpPr txBox="1">
            <a:spLocks noChangeArrowheads="1"/>
          </p:cNvSpPr>
          <p:nvPr/>
        </p:nvSpPr>
        <p:spPr bwMode="auto">
          <a:xfrm>
            <a:off x="1560513" y="1931988"/>
            <a:ext cx="622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latin typeface="Arial" charset="0"/>
              </a:rPr>
              <a:t>ADI</a:t>
            </a:r>
          </a:p>
        </p:txBody>
      </p:sp>
      <p:sp>
        <p:nvSpPr>
          <p:cNvPr id="22538" name="Text Box 10"/>
          <p:cNvSpPr txBox="1">
            <a:spLocks noChangeArrowheads="1"/>
          </p:cNvSpPr>
          <p:nvPr/>
        </p:nvSpPr>
        <p:spPr bwMode="auto">
          <a:xfrm>
            <a:off x="1568450" y="2586038"/>
            <a:ext cx="608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latin typeface="Arial" charset="0"/>
              </a:rPr>
              <a:t>HSI</a:t>
            </a:r>
          </a:p>
        </p:txBody>
      </p:sp>
      <p:sp>
        <p:nvSpPr>
          <p:cNvPr id="22539" name="Text Box 11"/>
          <p:cNvSpPr txBox="1">
            <a:spLocks noChangeArrowheads="1"/>
          </p:cNvSpPr>
          <p:nvPr/>
        </p:nvSpPr>
        <p:spPr bwMode="auto">
          <a:xfrm>
            <a:off x="2362200" y="1819275"/>
            <a:ext cx="685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latin typeface="Arial" charset="0"/>
              </a:rPr>
              <a:t>ENG</a:t>
            </a:r>
          </a:p>
          <a:p>
            <a:r>
              <a:rPr lang="en-US" sz="1600" b="1">
                <a:latin typeface="Arial" charset="0"/>
              </a:rPr>
              <a:t>CAS</a:t>
            </a:r>
          </a:p>
        </p:txBody>
      </p:sp>
      <p:sp>
        <p:nvSpPr>
          <p:cNvPr id="22540" name="Rectangle 12"/>
          <p:cNvSpPr>
            <a:spLocks noChangeArrowheads="1"/>
          </p:cNvSpPr>
          <p:nvPr/>
        </p:nvSpPr>
        <p:spPr bwMode="auto">
          <a:xfrm>
            <a:off x="6070600" y="1787525"/>
            <a:ext cx="1739900" cy="1365250"/>
          </a:xfrm>
          <a:prstGeom prst="rect">
            <a:avLst/>
          </a:prstGeom>
          <a:solidFill>
            <a:srgbClr val="969696"/>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1" name="Rectangle 13"/>
          <p:cNvSpPr>
            <a:spLocks noChangeArrowheads="1"/>
          </p:cNvSpPr>
          <p:nvPr/>
        </p:nvSpPr>
        <p:spPr bwMode="auto">
          <a:xfrm>
            <a:off x="6070600" y="1787525"/>
            <a:ext cx="1727200" cy="6715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2" name="Rectangle 14"/>
          <p:cNvSpPr>
            <a:spLocks noChangeArrowheads="1"/>
          </p:cNvSpPr>
          <p:nvPr/>
        </p:nvSpPr>
        <p:spPr bwMode="auto">
          <a:xfrm>
            <a:off x="6070600" y="2459038"/>
            <a:ext cx="1727200" cy="6715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3" name="Text Box 15"/>
          <p:cNvSpPr txBox="1">
            <a:spLocks noChangeArrowheads="1"/>
          </p:cNvSpPr>
          <p:nvPr/>
        </p:nvSpPr>
        <p:spPr bwMode="auto">
          <a:xfrm>
            <a:off x="6937375" y="1951038"/>
            <a:ext cx="622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latin typeface="Arial" charset="0"/>
              </a:rPr>
              <a:t>ADI</a:t>
            </a:r>
          </a:p>
        </p:txBody>
      </p:sp>
      <p:sp>
        <p:nvSpPr>
          <p:cNvPr id="22544" name="Text Box 16"/>
          <p:cNvSpPr txBox="1">
            <a:spLocks noChangeArrowheads="1"/>
          </p:cNvSpPr>
          <p:nvPr/>
        </p:nvSpPr>
        <p:spPr bwMode="auto">
          <a:xfrm>
            <a:off x="6945313" y="2605088"/>
            <a:ext cx="608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latin typeface="Arial" charset="0"/>
              </a:rPr>
              <a:t>HSI</a:t>
            </a:r>
          </a:p>
        </p:txBody>
      </p:sp>
      <p:sp>
        <p:nvSpPr>
          <p:cNvPr id="22545" name="Rectangle 17"/>
          <p:cNvSpPr>
            <a:spLocks noChangeArrowheads="1"/>
          </p:cNvSpPr>
          <p:nvPr/>
        </p:nvSpPr>
        <p:spPr bwMode="auto">
          <a:xfrm>
            <a:off x="6075363" y="2459038"/>
            <a:ext cx="646112" cy="671512"/>
          </a:xfrm>
          <a:prstGeom prst="rect">
            <a:avLst/>
          </a:prstGeom>
          <a:solidFill>
            <a:srgbClr val="00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546" name="Group 18"/>
          <p:cNvGrpSpPr>
            <a:grpSpLocks/>
          </p:cNvGrpSpPr>
          <p:nvPr/>
        </p:nvGrpSpPr>
        <p:grpSpPr bwMode="auto">
          <a:xfrm>
            <a:off x="6096000" y="1752600"/>
            <a:ext cx="685800" cy="706438"/>
            <a:chOff x="1570" y="2831"/>
            <a:chExt cx="442" cy="423"/>
          </a:xfrm>
        </p:grpSpPr>
        <p:sp>
          <p:nvSpPr>
            <p:cNvPr id="22547" name="Rectangle 19"/>
            <p:cNvSpPr>
              <a:spLocks noChangeArrowheads="1"/>
            </p:cNvSpPr>
            <p:nvPr/>
          </p:nvSpPr>
          <p:spPr bwMode="auto">
            <a:xfrm>
              <a:off x="1605" y="2831"/>
              <a:ext cx="407"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8" name="Text Box 20"/>
            <p:cNvSpPr txBox="1">
              <a:spLocks noChangeArrowheads="1"/>
            </p:cNvSpPr>
            <p:nvPr/>
          </p:nvSpPr>
          <p:spPr bwMode="auto">
            <a:xfrm>
              <a:off x="1570" y="2871"/>
              <a:ext cx="402"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Arial" charset="0"/>
                </a:rPr>
                <a:t>ENG</a:t>
              </a:r>
            </a:p>
            <a:p>
              <a:r>
                <a:rPr lang="en-US" sz="1600" b="1">
                  <a:latin typeface="Arial" charset="0"/>
                </a:rPr>
                <a:t>CAS</a:t>
              </a:r>
              <a:endParaRPr lang="en-US" sz="1800" b="1">
                <a:latin typeface="Arial" charset="0"/>
              </a:endParaRPr>
            </a:p>
          </p:txBody>
        </p:sp>
      </p:grpSp>
      <p:grpSp>
        <p:nvGrpSpPr>
          <p:cNvPr id="22549" name="Group 21"/>
          <p:cNvGrpSpPr>
            <a:grpSpLocks/>
          </p:cNvGrpSpPr>
          <p:nvPr/>
        </p:nvGrpSpPr>
        <p:grpSpPr bwMode="auto">
          <a:xfrm>
            <a:off x="3673475" y="1787525"/>
            <a:ext cx="1739900" cy="1365250"/>
            <a:chOff x="3870" y="3172"/>
            <a:chExt cx="1096" cy="860"/>
          </a:xfrm>
        </p:grpSpPr>
        <p:sp>
          <p:nvSpPr>
            <p:cNvPr id="22550" name="Rectangle 22"/>
            <p:cNvSpPr>
              <a:spLocks noChangeArrowheads="1"/>
            </p:cNvSpPr>
            <p:nvPr/>
          </p:nvSpPr>
          <p:spPr bwMode="auto">
            <a:xfrm>
              <a:off x="3870" y="3172"/>
              <a:ext cx="1096" cy="860"/>
            </a:xfrm>
            <a:prstGeom prst="rect">
              <a:avLst/>
            </a:prstGeom>
            <a:solidFill>
              <a:srgbClr val="00FF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1" name="Rectangle 23"/>
            <p:cNvSpPr>
              <a:spLocks noChangeArrowheads="1"/>
            </p:cNvSpPr>
            <p:nvPr/>
          </p:nvSpPr>
          <p:spPr bwMode="auto">
            <a:xfrm>
              <a:off x="3870" y="3172"/>
              <a:ext cx="1088" cy="42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2" name="Rectangle 24"/>
            <p:cNvSpPr>
              <a:spLocks noChangeArrowheads="1"/>
            </p:cNvSpPr>
            <p:nvPr/>
          </p:nvSpPr>
          <p:spPr bwMode="auto">
            <a:xfrm>
              <a:off x="3870" y="3595"/>
              <a:ext cx="1088" cy="42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3" name="Rectangle 25"/>
            <p:cNvSpPr>
              <a:spLocks noChangeArrowheads="1"/>
            </p:cNvSpPr>
            <p:nvPr/>
          </p:nvSpPr>
          <p:spPr bwMode="auto">
            <a:xfrm>
              <a:off x="4551" y="3172"/>
              <a:ext cx="407" cy="42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4" name="Rectangle 26"/>
            <p:cNvSpPr>
              <a:spLocks noChangeArrowheads="1"/>
            </p:cNvSpPr>
            <p:nvPr/>
          </p:nvSpPr>
          <p:spPr bwMode="auto">
            <a:xfrm>
              <a:off x="4551" y="3595"/>
              <a:ext cx="407" cy="423"/>
            </a:xfrm>
            <a:prstGeom prst="rect">
              <a:avLst/>
            </a:prstGeom>
            <a:solidFill>
              <a:srgbClr val="00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555" name="Group 27"/>
          <p:cNvGrpSpPr>
            <a:grpSpLocks/>
          </p:cNvGrpSpPr>
          <p:nvPr/>
        </p:nvGrpSpPr>
        <p:grpSpPr bwMode="auto">
          <a:xfrm>
            <a:off x="3673475" y="3300413"/>
            <a:ext cx="1739900" cy="1365250"/>
            <a:chOff x="3870" y="3172"/>
            <a:chExt cx="1096" cy="860"/>
          </a:xfrm>
        </p:grpSpPr>
        <p:sp>
          <p:nvSpPr>
            <p:cNvPr id="22556" name="Rectangle 28"/>
            <p:cNvSpPr>
              <a:spLocks noChangeArrowheads="1"/>
            </p:cNvSpPr>
            <p:nvPr/>
          </p:nvSpPr>
          <p:spPr bwMode="auto">
            <a:xfrm>
              <a:off x="3870" y="3172"/>
              <a:ext cx="1096" cy="860"/>
            </a:xfrm>
            <a:prstGeom prst="rect">
              <a:avLst/>
            </a:prstGeom>
            <a:solidFill>
              <a:srgbClr val="00FF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7" name="Rectangle 29"/>
            <p:cNvSpPr>
              <a:spLocks noChangeArrowheads="1"/>
            </p:cNvSpPr>
            <p:nvPr/>
          </p:nvSpPr>
          <p:spPr bwMode="auto">
            <a:xfrm>
              <a:off x="3870" y="3172"/>
              <a:ext cx="1088" cy="42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8" name="Rectangle 30"/>
            <p:cNvSpPr>
              <a:spLocks noChangeArrowheads="1"/>
            </p:cNvSpPr>
            <p:nvPr/>
          </p:nvSpPr>
          <p:spPr bwMode="auto">
            <a:xfrm>
              <a:off x="3870" y="3595"/>
              <a:ext cx="1088" cy="42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9" name="Rectangle 31"/>
            <p:cNvSpPr>
              <a:spLocks noChangeArrowheads="1"/>
            </p:cNvSpPr>
            <p:nvPr/>
          </p:nvSpPr>
          <p:spPr bwMode="auto">
            <a:xfrm>
              <a:off x="4551" y="3172"/>
              <a:ext cx="407" cy="42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0" name="Rectangle 32"/>
            <p:cNvSpPr>
              <a:spLocks noChangeArrowheads="1"/>
            </p:cNvSpPr>
            <p:nvPr/>
          </p:nvSpPr>
          <p:spPr bwMode="auto">
            <a:xfrm>
              <a:off x="4551" y="3595"/>
              <a:ext cx="407" cy="423"/>
            </a:xfrm>
            <a:prstGeom prst="rect">
              <a:avLst/>
            </a:prstGeom>
            <a:solidFill>
              <a:srgbClr val="00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561" name="Line 33"/>
          <p:cNvSpPr>
            <a:spLocks noChangeShapeType="1"/>
          </p:cNvSpPr>
          <p:nvPr/>
        </p:nvSpPr>
        <p:spPr bwMode="auto">
          <a:xfrm flipV="1">
            <a:off x="6715125" y="1762125"/>
            <a:ext cx="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66" name="Text Box 2"/>
          <p:cNvSpPr txBox="1">
            <a:spLocks noChangeArrowheads="1"/>
          </p:cNvSpPr>
          <p:nvPr/>
        </p:nvSpPr>
        <p:spPr bwMode="auto">
          <a:xfrm>
            <a:off x="4787900" y="4114800"/>
            <a:ext cx="584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t>ECL</a:t>
            </a:r>
          </a:p>
        </p:txBody>
      </p:sp>
      <p:sp>
        <p:nvSpPr>
          <p:cNvPr id="164867" name="Text Box 3"/>
          <p:cNvSpPr txBox="1">
            <a:spLocks noChangeArrowheads="1"/>
          </p:cNvSpPr>
          <p:nvPr/>
        </p:nvSpPr>
        <p:spPr bwMode="auto">
          <a:xfrm>
            <a:off x="5880100" y="41148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Electronic Checklist </a:t>
            </a:r>
          </a:p>
        </p:txBody>
      </p:sp>
      <p:sp>
        <p:nvSpPr>
          <p:cNvPr id="164868" name="Line 4"/>
          <p:cNvSpPr>
            <a:spLocks noChangeShapeType="1"/>
          </p:cNvSpPr>
          <p:nvPr/>
        </p:nvSpPr>
        <p:spPr bwMode="auto">
          <a:xfrm flipH="1" flipV="1">
            <a:off x="5308600" y="4292600"/>
            <a:ext cx="609600" cy="127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752600" y="5029200"/>
            <a:ext cx="5638800" cy="646331"/>
          </a:xfrm>
          <a:prstGeom prst="rect">
            <a:avLst/>
          </a:prstGeom>
          <a:noFill/>
        </p:spPr>
        <p:txBody>
          <a:bodyPr wrap="square" rtlCol="0">
            <a:spAutoFit/>
          </a:bodyPr>
          <a:lstStyle/>
          <a:p>
            <a:pPr algn="ctr"/>
            <a:r>
              <a:rPr lang="en-US" dirty="0" smtClean="0"/>
              <a:t>Sharing the center allows both pilots to be on the same “page” and to work together by design not by edict</a:t>
            </a:r>
            <a:endParaRPr lang="en-US" dirty="0"/>
          </a:p>
        </p:txBody>
      </p:sp>
      <p:pic>
        <p:nvPicPr>
          <p:cNvPr id="39" name="Picture 12" descr="Logo_DF_liner_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550-2-diff-MFDs"/>
          <p:cNvPicPr>
            <a:picLocks noChangeAspect="1" noChangeArrowheads="1"/>
          </p:cNvPicPr>
          <p:nvPr/>
        </p:nvPicPr>
        <p:blipFill>
          <a:blip r:embed="rId2">
            <a:lum bright="12000"/>
            <a:extLst>
              <a:ext uri="{28A0092B-C50C-407E-A947-70E740481C1C}">
                <a14:useLocalDpi xmlns:a14="http://schemas.microsoft.com/office/drawing/2010/main" val="0"/>
              </a:ext>
            </a:extLst>
          </a:blip>
          <a:srcRect t="1846" b="2638"/>
          <a:stretch>
            <a:fillRect/>
          </a:stretch>
        </p:blipFill>
        <p:spPr bwMode="auto">
          <a:xfrm>
            <a:off x="539750" y="996950"/>
            <a:ext cx="3203575" cy="4597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3" descr="F2000EX_EASy"/>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4227513" y="1239838"/>
            <a:ext cx="4221162" cy="28130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4"/>
          <p:cNvSpPr>
            <a:spLocks noChangeArrowheads="1"/>
          </p:cNvSpPr>
          <p:nvPr/>
        </p:nvSpPr>
        <p:spPr bwMode="auto">
          <a:xfrm>
            <a:off x="1231900" y="2806700"/>
            <a:ext cx="1854200" cy="13589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5"/>
          <p:cNvSpPr>
            <a:spLocks noChangeArrowheads="1"/>
          </p:cNvSpPr>
          <p:nvPr/>
        </p:nvSpPr>
        <p:spPr bwMode="auto">
          <a:xfrm>
            <a:off x="5791200" y="2044700"/>
            <a:ext cx="1041400" cy="18923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6"/>
          <p:cNvSpPr txBox="1">
            <a:spLocks noChangeArrowheads="1"/>
          </p:cNvSpPr>
          <p:nvPr/>
        </p:nvSpPr>
        <p:spPr bwMode="auto">
          <a:xfrm>
            <a:off x="4029075" y="4471988"/>
            <a:ext cx="4584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400" dirty="0">
                <a:latin typeface="Times New Roman" pitchFamily="18" charset="0"/>
              </a:rPr>
              <a:t>Common, Strategic items are handled together as a </a:t>
            </a:r>
            <a:r>
              <a:rPr lang="en-US" sz="2400" dirty="0" smtClean="0">
                <a:latin typeface="Times New Roman" pitchFamily="18" charset="0"/>
              </a:rPr>
              <a:t>team  </a:t>
            </a:r>
            <a:endParaRPr lang="en-US" sz="2400" dirty="0">
              <a:latin typeface="Times New Roman" pitchFamily="18" charset="0"/>
            </a:endParaRPr>
          </a:p>
        </p:txBody>
      </p:sp>
      <p:sp>
        <p:nvSpPr>
          <p:cNvPr id="10" name="Text Box 7"/>
          <p:cNvSpPr txBox="1">
            <a:spLocks noChangeArrowheads="1"/>
          </p:cNvSpPr>
          <p:nvPr/>
        </p:nvSpPr>
        <p:spPr bwMode="auto">
          <a:xfrm>
            <a:off x="2667000" y="165100"/>
            <a:ext cx="5207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4000" b="1" dirty="0">
                <a:solidFill>
                  <a:srgbClr val="FF0000"/>
                </a:solidFill>
                <a:effectLst>
                  <a:outerShdw blurRad="38100" dist="38100" dir="2700000" algn="tl">
                    <a:srgbClr val="000000">
                      <a:alpha val="43137"/>
                    </a:srgbClr>
                  </a:outerShdw>
                </a:effectLst>
                <a:latin typeface="+mj-lt"/>
                <a:cs typeface="Arial" pitchFamily="34" charset="0"/>
              </a:rPr>
              <a:t>CRM by </a:t>
            </a:r>
            <a:r>
              <a:rPr lang="en-US" sz="4000" b="1" dirty="0" smtClean="0">
                <a:solidFill>
                  <a:srgbClr val="FF0000"/>
                </a:solidFill>
                <a:effectLst>
                  <a:outerShdw blurRad="38100" dist="38100" dir="2700000" algn="tl">
                    <a:srgbClr val="000000">
                      <a:alpha val="43137"/>
                    </a:srgbClr>
                  </a:outerShdw>
                </a:effectLst>
                <a:latin typeface="+mj-lt"/>
                <a:cs typeface="Arial" pitchFamily="34" charset="0"/>
              </a:rPr>
              <a:t>Design</a:t>
            </a:r>
            <a:endParaRPr lang="en-US" sz="4000" b="1"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596865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lum bright="18000"/>
            <a:extLst>
              <a:ext uri="{28A0092B-C50C-407E-A947-70E740481C1C}">
                <a14:useLocalDpi xmlns:a14="http://schemas.microsoft.com/office/drawing/2010/main" val="0"/>
              </a:ext>
            </a:extLst>
          </a:blip>
          <a:srcRect l="24007" t="15712" r="17334" b="12305"/>
          <a:stretch>
            <a:fillRect/>
          </a:stretch>
        </p:blipFill>
        <p:spPr bwMode="auto">
          <a:xfrm>
            <a:off x="895112" y="1939925"/>
            <a:ext cx="4284900" cy="3943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3">
            <a:clrChange>
              <a:clrFrom>
                <a:srgbClr val="FFFFFF"/>
              </a:clrFrom>
              <a:clrTo>
                <a:srgbClr val="FFFFFF">
                  <a:alpha val="0"/>
                </a:srgbClr>
              </a:clrTo>
            </a:clrChange>
            <a:lum bright="24000"/>
            <a:extLst>
              <a:ext uri="{28A0092B-C50C-407E-A947-70E740481C1C}">
                <a14:useLocalDpi xmlns:a14="http://schemas.microsoft.com/office/drawing/2010/main" val="0"/>
              </a:ext>
            </a:extLst>
          </a:blip>
          <a:srcRect t="29176"/>
          <a:stretch>
            <a:fillRect/>
          </a:stretch>
        </p:blipFill>
        <p:spPr bwMode="auto">
          <a:xfrm>
            <a:off x="5487988" y="3127375"/>
            <a:ext cx="349250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8"/>
          <p:cNvSpPr>
            <a:spLocks noChangeArrowheads="1"/>
          </p:cNvSpPr>
          <p:nvPr/>
        </p:nvSpPr>
        <p:spPr bwMode="auto">
          <a:xfrm>
            <a:off x="5889625" y="2711450"/>
            <a:ext cx="1963738" cy="321468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9"/>
          <p:cNvSpPr>
            <a:spLocks noChangeArrowheads="1"/>
          </p:cNvSpPr>
          <p:nvPr/>
        </p:nvSpPr>
        <p:spPr bwMode="auto">
          <a:xfrm>
            <a:off x="6719888" y="2728912"/>
            <a:ext cx="1963737" cy="3214688"/>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Box 7"/>
          <p:cNvSpPr txBox="1"/>
          <p:nvPr/>
        </p:nvSpPr>
        <p:spPr>
          <a:xfrm>
            <a:off x="0" y="152400"/>
            <a:ext cx="9143999" cy="1815882"/>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latin typeface="+mj-lt"/>
                <a:cs typeface="Arial" pitchFamily="34" charset="0"/>
              </a:rPr>
              <a:t>No other </a:t>
            </a:r>
            <a:r>
              <a:rPr lang="en-US" sz="2800" b="1" dirty="0" err="1" smtClean="0">
                <a:solidFill>
                  <a:srgbClr val="FF0000"/>
                </a:solidFill>
                <a:effectLst>
                  <a:outerShdw blurRad="38100" dist="38100" dir="2700000" algn="tl">
                    <a:srgbClr val="000000">
                      <a:alpha val="43137"/>
                    </a:srgbClr>
                  </a:outerShdw>
                </a:effectLst>
                <a:latin typeface="+mj-lt"/>
                <a:cs typeface="Arial" pitchFamily="34" charset="0"/>
              </a:rPr>
              <a:t>flightdeck</a:t>
            </a:r>
            <a:r>
              <a:rPr lang="en-US" sz="2800" b="1" dirty="0" smtClean="0">
                <a:solidFill>
                  <a:srgbClr val="FF0000"/>
                </a:solidFill>
                <a:effectLst>
                  <a:outerShdw blurRad="38100" dist="38100" dir="2700000" algn="tl">
                    <a:srgbClr val="000000">
                      <a:alpha val="43137"/>
                    </a:srgbClr>
                  </a:outerShdw>
                </a:effectLst>
                <a:latin typeface="+mj-lt"/>
                <a:cs typeface="Arial" pitchFamily="34" charset="0"/>
              </a:rPr>
              <a:t> has the crew working together in the middle on shared tasks….</a:t>
            </a:r>
          </a:p>
          <a:p>
            <a:pPr algn="ctr"/>
            <a:r>
              <a:rPr lang="en-US" sz="2800" b="1" dirty="0">
                <a:solidFill>
                  <a:srgbClr val="FF0000"/>
                </a:solidFill>
                <a:effectLst>
                  <a:outerShdw blurRad="38100" dist="38100" dir="2700000" algn="tl">
                    <a:srgbClr val="000000">
                      <a:alpha val="43137"/>
                    </a:srgbClr>
                  </a:outerShdw>
                </a:effectLst>
                <a:latin typeface="+mj-lt"/>
                <a:cs typeface="Arial" pitchFamily="34" charset="0"/>
              </a:rPr>
              <a:t>	</a:t>
            </a:r>
            <a:r>
              <a:rPr lang="en-US" sz="2800" b="1" dirty="0" smtClean="0">
                <a:solidFill>
                  <a:srgbClr val="FF0000"/>
                </a:solidFill>
                <a:effectLst>
                  <a:outerShdw blurRad="38100" dist="38100" dir="2700000" algn="tl">
                    <a:srgbClr val="000000">
                      <a:alpha val="43137"/>
                    </a:srgbClr>
                  </a:outerShdw>
                </a:effectLst>
                <a:latin typeface="+mj-lt"/>
                <a:cs typeface="Arial" pitchFamily="34" charset="0"/>
              </a:rPr>
              <a:t>every other company has left / right sides to the cockpit</a:t>
            </a:r>
            <a:endParaRPr lang="en-US" sz="2800" b="1" dirty="0">
              <a:solidFill>
                <a:srgbClr val="FF0000"/>
              </a:solidFill>
              <a:effectLst>
                <a:outerShdw blurRad="38100" dist="38100" dir="2700000" algn="tl">
                  <a:srgbClr val="000000">
                    <a:alpha val="43137"/>
                  </a:srgbClr>
                </a:outerShdw>
              </a:effectLst>
              <a:latin typeface="+mj-lt"/>
              <a:cs typeface="Arial" pitchFamily="34" charset="0"/>
            </a:endParaRPr>
          </a:p>
        </p:txBody>
      </p:sp>
      <p:sp>
        <p:nvSpPr>
          <p:cNvPr id="9" name="TextBox 8"/>
          <p:cNvSpPr txBox="1"/>
          <p:nvPr/>
        </p:nvSpPr>
        <p:spPr>
          <a:xfrm>
            <a:off x="6091238" y="2057400"/>
            <a:ext cx="2286000" cy="369332"/>
          </a:xfrm>
          <a:prstGeom prst="rect">
            <a:avLst/>
          </a:prstGeom>
          <a:noFill/>
        </p:spPr>
        <p:txBody>
          <a:bodyPr wrap="square" rtlCol="0">
            <a:spAutoFit/>
          </a:bodyPr>
          <a:lstStyle/>
          <a:p>
            <a:pPr algn="ctr"/>
            <a:r>
              <a:rPr lang="en-US" dirty="0" smtClean="0"/>
              <a:t>Falcons</a:t>
            </a:r>
            <a:endParaRPr lang="en-US" dirty="0"/>
          </a:p>
        </p:txBody>
      </p:sp>
    </p:spTree>
    <p:extLst>
      <p:ext uri="{BB962C8B-B14F-4D97-AF65-F5344CB8AC3E}">
        <p14:creationId xmlns:p14="http://schemas.microsoft.com/office/powerpoint/2010/main" val="3780975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1" name="Text Box 5"/>
          <p:cNvSpPr txBox="1">
            <a:spLocks noChangeArrowheads="1"/>
          </p:cNvSpPr>
          <p:nvPr/>
        </p:nvSpPr>
        <p:spPr bwMode="auto">
          <a:xfrm>
            <a:off x="228600" y="304800"/>
            <a:ext cx="8915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smtClean="0">
                <a:solidFill>
                  <a:srgbClr val="FF0000"/>
                </a:solidFill>
                <a:effectLst>
                  <a:outerShdw blurRad="38100" dist="38100" dir="2700000" algn="tl">
                    <a:srgbClr val="000000">
                      <a:alpha val="43137"/>
                    </a:srgbClr>
                  </a:outerShdw>
                </a:effectLst>
                <a:latin typeface="+mj-lt"/>
              </a:rPr>
              <a:t>Here’s the two latest airline </a:t>
            </a:r>
            <a:r>
              <a:rPr lang="en-US" sz="2800" b="1" dirty="0" err="1" smtClean="0">
                <a:solidFill>
                  <a:srgbClr val="FF0000"/>
                </a:solidFill>
                <a:effectLst>
                  <a:outerShdw blurRad="38100" dist="38100" dir="2700000" algn="tl">
                    <a:srgbClr val="000000">
                      <a:alpha val="43137"/>
                    </a:srgbClr>
                  </a:outerShdw>
                </a:effectLst>
                <a:latin typeface="+mj-lt"/>
              </a:rPr>
              <a:t>flightdecks</a:t>
            </a:r>
            <a:r>
              <a:rPr lang="en-US" sz="2800" b="1" dirty="0" smtClean="0">
                <a:solidFill>
                  <a:srgbClr val="FF0000"/>
                </a:solidFill>
                <a:effectLst>
                  <a:outerShdw blurRad="38100" dist="38100" dir="2700000" algn="tl">
                    <a:srgbClr val="000000">
                      <a:alpha val="43137"/>
                    </a:srgbClr>
                  </a:outerShdw>
                </a:effectLst>
                <a:latin typeface="+mj-lt"/>
              </a:rPr>
              <a:t>….  Note the duplication of map / double cue flight directors</a:t>
            </a:r>
            <a:endParaRPr lang="en-US" sz="2800" b="1" dirty="0">
              <a:solidFill>
                <a:srgbClr val="FF0000"/>
              </a:solidFill>
              <a:effectLst>
                <a:outerShdw blurRad="38100" dist="38100" dir="2700000" algn="tl">
                  <a:srgbClr val="000000">
                    <a:alpha val="43137"/>
                  </a:srgbClr>
                </a:outerShdw>
              </a:effectLst>
              <a:latin typeface="+mj-lt"/>
            </a:endParaRPr>
          </a:p>
        </p:txBody>
      </p:sp>
      <p:pic>
        <p:nvPicPr>
          <p:cNvPr id="46082" name="Picture 2" descr="Airbus A380-861 aircraft pictu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476"/>
          <a:stretch/>
        </p:blipFill>
        <p:spPr bwMode="auto">
          <a:xfrm>
            <a:off x="228600" y="1367370"/>
            <a:ext cx="4503321" cy="2971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Boeing 787-8 Dreamliner aircraft pic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76"/>
          <a:stretch/>
        </p:blipFill>
        <p:spPr bwMode="auto">
          <a:xfrm>
            <a:off x="3962400" y="2667000"/>
            <a:ext cx="4648200" cy="30422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89660" y="4445532"/>
            <a:ext cx="1981200" cy="369332"/>
          </a:xfrm>
          <a:prstGeom prst="rect">
            <a:avLst/>
          </a:prstGeom>
          <a:noFill/>
        </p:spPr>
        <p:txBody>
          <a:bodyPr wrap="square" rtlCol="0">
            <a:spAutoFit/>
          </a:bodyPr>
          <a:lstStyle/>
          <a:p>
            <a:r>
              <a:rPr lang="en-US" dirty="0" smtClean="0"/>
              <a:t>Airbus A380</a:t>
            </a:r>
            <a:endParaRPr lang="en-US" dirty="0"/>
          </a:p>
        </p:txBody>
      </p:sp>
      <p:sp>
        <p:nvSpPr>
          <p:cNvPr id="3" name="TextBox 2"/>
          <p:cNvSpPr txBox="1"/>
          <p:nvPr/>
        </p:nvSpPr>
        <p:spPr>
          <a:xfrm>
            <a:off x="5334000" y="5791200"/>
            <a:ext cx="3048000" cy="369332"/>
          </a:xfrm>
          <a:prstGeom prst="rect">
            <a:avLst/>
          </a:prstGeom>
          <a:noFill/>
        </p:spPr>
        <p:txBody>
          <a:bodyPr wrap="square" rtlCol="0">
            <a:spAutoFit/>
          </a:bodyPr>
          <a:lstStyle/>
          <a:p>
            <a:r>
              <a:rPr lang="en-US" dirty="0" smtClean="0"/>
              <a:t>Boeing B787 Dreamliner</a:t>
            </a:r>
            <a:endParaRPr lang="en-US" dirty="0"/>
          </a:p>
        </p:txBody>
      </p:sp>
      <p:sp>
        <p:nvSpPr>
          <p:cNvPr id="4" name="TextBox 3"/>
          <p:cNvSpPr txBox="1"/>
          <p:nvPr/>
        </p:nvSpPr>
        <p:spPr>
          <a:xfrm>
            <a:off x="693321" y="6160532"/>
            <a:ext cx="8077200" cy="369332"/>
          </a:xfrm>
          <a:prstGeom prst="rect">
            <a:avLst/>
          </a:prstGeom>
          <a:solidFill>
            <a:srgbClr val="FFFF00"/>
          </a:solidFill>
          <a:ln>
            <a:solidFill>
              <a:schemeClr val="tx1"/>
            </a:solidFill>
          </a:ln>
        </p:spPr>
        <p:txBody>
          <a:bodyPr wrap="square" rtlCol="0">
            <a:spAutoFit/>
          </a:bodyPr>
          <a:lstStyle/>
          <a:p>
            <a:pPr algn="ctr"/>
            <a:r>
              <a:rPr lang="en-US" dirty="0" smtClean="0"/>
              <a:t>Two sides to the flight deck…. Not common ground in the middle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 r="9093"/>
          <a:stretch/>
        </p:blipFill>
        <p:spPr>
          <a:xfrm>
            <a:off x="0" y="-1"/>
            <a:ext cx="9144000" cy="6858001"/>
          </a:xfrm>
          <a:prstGeom prst="rect">
            <a:avLst/>
          </a:prstGeom>
        </p:spPr>
      </p:pic>
      <p:sp>
        <p:nvSpPr>
          <p:cNvPr id="4" name="Rectangle 3"/>
          <p:cNvSpPr/>
          <p:nvPr/>
        </p:nvSpPr>
        <p:spPr>
          <a:xfrm>
            <a:off x="1531744" y="76200"/>
            <a:ext cx="6080511" cy="1569660"/>
          </a:xfrm>
          <a:prstGeom prst="rect">
            <a:avLst/>
          </a:prstGeom>
          <a:noFill/>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Flying Blind</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a:off x="990600" y="5638800"/>
            <a:ext cx="7569637"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Pitch/</a:t>
            </a:r>
            <a:r>
              <a:rPr lang="en-U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Hdg</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vs. Path/Track</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1371600" y="1524000"/>
            <a:ext cx="6469256"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The Skill of Instrument Flying</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3396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_NzlFWTg6nO4/Sa_ym0TX7vI/AAAAAAAAAyc/7mfkm4iX7eE/s400/scan000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3230" b="3105"/>
          <a:stretch/>
        </p:blipFill>
        <p:spPr bwMode="auto">
          <a:xfrm>
            <a:off x="1524000" y="827025"/>
            <a:ext cx="6088542" cy="58044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400" y="0"/>
            <a:ext cx="6858000" cy="646331"/>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latin typeface="+mj-lt"/>
                <a:cs typeface="Arial" pitchFamily="34" charset="0"/>
              </a:rPr>
              <a:t>Interpreting your Instruments</a:t>
            </a:r>
            <a:endParaRPr lang="en-US" sz="3600" b="1" dirty="0">
              <a:solidFill>
                <a:srgbClr val="FF0000"/>
              </a:solidFill>
              <a:effectLst>
                <a:outerShdw blurRad="38100" dist="38100" dir="2700000" algn="tl">
                  <a:srgbClr val="000000">
                    <a:alpha val="43137"/>
                  </a:srgbClr>
                </a:outerShdw>
              </a:effectLst>
              <a:latin typeface="+mj-lt"/>
              <a:cs typeface="Arial" pitchFamily="34" charset="0"/>
            </a:endParaRPr>
          </a:p>
        </p:txBody>
      </p:sp>
    </p:spTree>
    <p:extLst>
      <p:ext uri="{BB962C8B-B14F-4D97-AF65-F5344CB8AC3E}">
        <p14:creationId xmlns:p14="http://schemas.microsoft.com/office/powerpoint/2010/main" val="5964137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normAutofit/>
          </a:bodyPr>
          <a:lstStyle/>
          <a:p>
            <a:r>
              <a:rPr lang="en-US" sz="3600" b="1" dirty="0" smtClean="0">
                <a:solidFill>
                  <a:schemeClr val="accent6">
                    <a:lumMod val="75000"/>
                  </a:schemeClr>
                </a:solidFill>
                <a:effectLst>
                  <a:outerShdw blurRad="38100" dist="38100" dir="2700000" algn="tl">
                    <a:srgbClr val="000000">
                      <a:alpha val="43137"/>
                    </a:srgbClr>
                  </a:outerShdw>
                </a:effectLst>
                <a:cs typeface="Arial" pitchFamily="34" charset="0"/>
              </a:rPr>
              <a:t>Up until 1929, no instrument flying</a:t>
            </a:r>
            <a:endParaRPr lang="en-US" sz="3600" b="1" dirty="0">
              <a:solidFill>
                <a:schemeClr val="accent6">
                  <a:lumMod val="75000"/>
                </a:schemeClr>
              </a:solidFill>
              <a:effectLst>
                <a:outerShdw blurRad="38100" dist="38100" dir="2700000" algn="tl">
                  <a:srgbClr val="000000">
                    <a:alpha val="43137"/>
                  </a:srgbClr>
                </a:outerShdw>
              </a:effectLst>
              <a:cs typeface="Arial" pitchFamily="34" charset="0"/>
            </a:endParaRPr>
          </a:p>
        </p:txBody>
      </p:sp>
      <p:sp>
        <p:nvSpPr>
          <p:cNvPr id="4" name="TextBox 3"/>
          <p:cNvSpPr txBox="1"/>
          <p:nvPr/>
        </p:nvSpPr>
        <p:spPr>
          <a:xfrm>
            <a:off x="1095983" y="5715000"/>
            <a:ext cx="6858000" cy="369332"/>
          </a:xfrm>
          <a:prstGeom prst="rect">
            <a:avLst/>
          </a:prstGeom>
          <a:noFill/>
        </p:spPr>
        <p:txBody>
          <a:bodyPr wrap="square" rtlCol="0">
            <a:spAutoFit/>
          </a:bodyPr>
          <a:lstStyle/>
          <a:p>
            <a:pPr algn="ctr"/>
            <a:r>
              <a:rPr lang="en-US" dirty="0" smtClean="0"/>
              <a:t> Charles Lindbergh’s flight to Paris: May </a:t>
            </a:r>
            <a:r>
              <a:rPr lang="en-US" dirty="0"/>
              <a:t>20–21, 1927</a:t>
            </a:r>
          </a:p>
        </p:txBody>
      </p:sp>
      <p:pic>
        <p:nvPicPr>
          <p:cNvPr id="33796" name="Picture 4" descr="http://www.papermodelers.com/gallery/data/571/medium/img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170" y="851408"/>
            <a:ext cx="6585626" cy="47636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11"/>
          <p:cNvSpPr>
            <a:spLocks noChangeArrowheads="1"/>
          </p:cNvSpPr>
          <p:nvPr/>
        </p:nvSpPr>
        <p:spPr bwMode="auto">
          <a:xfrm>
            <a:off x="0" y="6172200"/>
            <a:ext cx="9144000" cy="685800"/>
          </a:xfrm>
          <a:prstGeom prst="rect">
            <a:avLst/>
          </a:prstGeom>
          <a:solidFill>
            <a:srgbClr val="6EA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aseline="30000" dirty="0"/>
          </a:p>
        </p:txBody>
      </p:sp>
      <p:pic>
        <p:nvPicPr>
          <p:cNvPr id="6" name="Picture 12" descr="Logo_DF_liner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007704" y="6285805"/>
            <a:ext cx="1649811" cy="307777"/>
          </a:xfrm>
          <a:prstGeom prst="rect">
            <a:avLst/>
          </a:prstGeom>
          <a:noFill/>
        </p:spPr>
        <p:txBody>
          <a:bodyPr wrap="none" rtlCol="0">
            <a:spAutoFit/>
          </a:bodyPr>
          <a:lstStyle/>
          <a:p>
            <a:r>
              <a:rPr lang="en-US" sz="1400" b="1" spc="-150" dirty="0">
                <a:solidFill>
                  <a:schemeClr val="bg1"/>
                </a:solidFill>
              </a:rPr>
              <a:t>August 2012  </a:t>
            </a:r>
            <a:r>
              <a:rPr lang="en-US" sz="1400" b="1" spc="-150" dirty="0">
                <a:solidFill>
                  <a:schemeClr val="tx1">
                    <a:lumMod val="65000"/>
                    <a:lumOff val="35000"/>
                  </a:schemeClr>
                </a:solidFill>
              </a:rPr>
              <a:t>NCBAA</a:t>
            </a:r>
          </a:p>
        </p:txBody>
      </p:sp>
    </p:spTree>
    <p:extLst>
      <p:ext uri="{BB962C8B-B14F-4D97-AF65-F5344CB8AC3E}">
        <p14:creationId xmlns:p14="http://schemas.microsoft.com/office/powerpoint/2010/main" val="27487227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39200" cy="1143000"/>
          </a:xfrm>
        </p:spPr>
        <p:txBody>
          <a:bodyPr>
            <a:no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September 24</a:t>
            </a:r>
            <a:r>
              <a:rPr lang="en-US" sz="3600" b="1" baseline="30000" dirty="0" smtClean="0">
                <a:solidFill>
                  <a:srgbClr val="FF0000"/>
                </a:solidFill>
                <a:effectLst>
                  <a:outerShdw blurRad="38100" dist="38100" dir="2700000" algn="tl">
                    <a:srgbClr val="000000">
                      <a:alpha val="43137"/>
                    </a:srgbClr>
                  </a:outerShdw>
                </a:effectLst>
                <a:cs typeface="Arial" pitchFamily="34" charset="0"/>
              </a:rPr>
              <a:t>th</a:t>
            </a:r>
            <a:r>
              <a:rPr lang="en-US" sz="3600" b="1" dirty="0" smtClean="0">
                <a:solidFill>
                  <a:srgbClr val="FF0000"/>
                </a:solidFill>
                <a:effectLst>
                  <a:outerShdw blurRad="38100" dist="38100" dir="2700000" algn="tl">
                    <a:srgbClr val="000000">
                      <a:alpha val="43137"/>
                    </a:srgbClr>
                  </a:outerShdw>
                </a:effectLst>
                <a:cs typeface="Arial" pitchFamily="34" charset="0"/>
              </a:rPr>
              <a:t>, 1929 Jimmy Doolittle Proves you can fly “blind”</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pic>
        <p:nvPicPr>
          <p:cNvPr id="28674" name="Picture 2" descr="http://www.wired.com/images/article/full/2007/09/jimmy_doolittle_580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47800"/>
            <a:ext cx="1752600" cy="206188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1440426"/>
            <a:ext cx="4572000" cy="923330"/>
          </a:xfrm>
          <a:prstGeom prst="rect">
            <a:avLst/>
          </a:prstGeom>
        </p:spPr>
        <p:txBody>
          <a:bodyPr>
            <a:spAutoFit/>
          </a:bodyPr>
          <a:lstStyle/>
          <a:p>
            <a:pPr algn="ctr"/>
            <a:r>
              <a:rPr lang="en-US" dirty="0"/>
              <a:t>Sperry Gyroscope Company, developed what is now called an "attitude indicator</a:t>
            </a:r>
            <a:r>
              <a:rPr lang="en-US" dirty="0" smtClean="0"/>
              <a:t>.“</a:t>
            </a:r>
          </a:p>
          <a:p>
            <a:pPr algn="ctr"/>
            <a:r>
              <a:rPr lang="en-US" dirty="0" smtClean="0"/>
              <a:t>NY-2 airplane- Mitchell Field, NY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363756"/>
            <a:ext cx="6363954" cy="3233169"/>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838200" y="5791200"/>
            <a:ext cx="7734300" cy="369332"/>
          </a:xfrm>
          <a:prstGeom prst="rect">
            <a:avLst/>
          </a:prstGeom>
          <a:solidFill>
            <a:srgbClr val="FFFF00"/>
          </a:solidFill>
          <a:ln>
            <a:solidFill>
              <a:schemeClr val="tx1"/>
            </a:solidFill>
          </a:ln>
        </p:spPr>
        <p:txBody>
          <a:bodyPr wrap="square" rtlCol="0">
            <a:spAutoFit/>
          </a:bodyPr>
          <a:lstStyle/>
          <a:p>
            <a:r>
              <a:rPr lang="en-US" b="1" dirty="0" smtClean="0"/>
              <a:t>Airplane Centric:  No one instrument to show your relationship with the ground</a:t>
            </a:r>
            <a:endParaRPr lang="en-US" b="1" dirty="0"/>
          </a:p>
        </p:txBody>
      </p:sp>
      <p:pic>
        <p:nvPicPr>
          <p:cNvPr id="10" name="Picture 15" descr="File:3D Gyroscope.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838" y="3886200"/>
            <a:ext cx="1923334" cy="144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5121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americanflyers.net/aviationlibrary/instrument_flying_handbook/images/Chapters%201%20to%207_img_19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95"/>
          <a:stretch/>
        </p:blipFill>
        <p:spPr bwMode="auto">
          <a:xfrm>
            <a:off x="228600" y="1655064"/>
            <a:ext cx="4811203" cy="25523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33400" y="76200"/>
            <a:ext cx="8229600" cy="1143000"/>
          </a:xfrm>
        </p:spPr>
        <p:txBody>
          <a:bodyPr>
            <a:normAutofit/>
          </a:bodyPr>
          <a:lstStyle/>
          <a:p>
            <a:r>
              <a:rPr lang="en-US" sz="3200" b="1" dirty="0" smtClean="0">
                <a:solidFill>
                  <a:srgbClr val="FF0000"/>
                </a:solidFill>
                <a:effectLst>
                  <a:outerShdw blurRad="38100" dist="38100" dir="2700000" algn="tl">
                    <a:srgbClr val="000000">
                      <a:alpha val="43137"/>
                    </a:srgbClr>
                  </a:outerShdw>
                </a:effectLst>
                <a:cs typeface="Arial" pitchFamily="34" charset="0"/>
              </a:rPr>
              <a:t>Since 1929, most airplanes fly “instruments” using pitch and heading</a:t>
            </a:r>
            <a:endParaRPr lang="en-US" sz="3200" b="1" dirty="0">
              <a:solidFill>
                <a:srgbClr val="FF0000"/>
              </a:solidFill>
              <a:effectLst>
                <a:outerShdw blurRad="38100" dist="38100" dir="2700000" algn="tl">
                  <a:srgbClr val="000000">
                    <a:alpha val="43137"/>
                  </a:srgbClr>
                </a:outerShdw>
              </a:effectLst>
              <a:cs typeface="Arial" pitchFamily="34" charset="0"/>
            </a:endParaRPr>
          </a:p>
        </p:txBody>
      </p:sp>
      <p:sp>
        <p:nvSpPr>
          <p:cNvPr id="4" name="TextBox 3"/>
          <p:cNvSpPr txBox="1"/>
          <p:nvPr/>
        </p:nvSpPr>
        <p:spPr>
          <a:xfrm>
            <a:off x="283464" y="4306669"/>
            <a:ext cx="4325112" cy="646331"/>
          </a:xfrm>
          <a:prstGeom prst="rect">
            <a:avLst/>
          </a:prstGeom>
          <a:noFill/>
        </p:spPr>
        <p:txBody>
          <a:bodyPr wrap="square" rtlCol="0">
            <a:spAutoFit/>
          </a:bodyPr>
          <a:lstStyle/>
          <a:p>
            <a:pPr algn="ctr"/>
            <a:r>
              <a:rPr lang="en-US" dirty="0" smtClean="0"/>
              <a:t>The more or less standard </a:t>
            </a:r>
          </a:p>
          <a:p>
            <a:pPr algn="ctr"/>
            <a:r>
              <a:rPr lang="en-US" dirty="0" smtClean="0"/>
              <a:t>“6 pack”  of flight instruments</a:t>
            </a:r>
            <a:endParaRPr lang="en-US" dirty="0"/>
          </a:p>
        </p:txBody>
      </p:sp>
      <p:pic>
        <p:nvPicPr>
          <p:cNvPr id="6146" name="Picture 2" descr="http://www.komanetskyaviation.com/Education/ClassCockpit/Pictures/PF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18488"/>
            <a:ext cx="3733800" cy="2634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1600" y="4306669"/>
            <a:ext cx="3962400" cy="646331"/>
          </a:xfrm>
          <a:prstGeom prst="rect">
            <a:avLst/>
          </a:prstGeom>
          <a:noFill/>
        </p:spPr>
        <p:txBody>
          <a:bodyPr wrap="square" rtlCol="0">
            <a:spAutoFit/>
          </a:bodyPr>
          <a:lstStyle/>
          <a:p>
            <a:pPr algn="ctr"/>
            <a:r>
              <a:rPr lang="en-US" dirty="0" smtClean="0"/>
              <a:t>Most “glass” cockpits duplicate the</a:t>
            </a:r>
          </a:p>
          <a:p>
            <a:pPr algn="ctr"/>
            <a:r>
              <a:rPr lang="en-US" dirty="0" smtClean="0"/>
              <a:t>“6 pack” round dial concept</a:t>
            </a:r>
            <a:endParaRPr lang="en-US" dirty="0"/>
          </a:p>
        </p:txBody>
      </p:sp>
    </p:spTree>
    <p:extLst>
      <p:ext uri="{BB962C8B-B14F-4D97-AF65-F5344CB8AC3E}">
        <p14:creationId xmlns:p14="http://schemas.microsoft.com/office/powerpoint/2010/main" val="4147447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4.bp.blogspot.com/-yEu6IWhg5EE/TcIfVnANwhI/AAAAAAAAASs/6axKK2d7N0g/s1600/Hub-and-spoke.jpg"/>
          <p:cNvPicPr>
            <a:picLocks noChangeAspect="1" noChangeArrowheads="1"/>
          </p:cNvPicPr>
          <p:nvPr/>
        </p:nvPicPr>
        <p:blipFill rotWithShape="1">
          <a:blip r:embed="rId2">
            <a:extLst>
              <a:ext uri="{28A0092B-C50C-407E-A947-70E740481C1C}">
                <a14:useLocalDpi xmlns:a14="http://schemas.microsoft.com/office/drawing/2010/main" val="0"/>
              </a:ext>
            </a:extLst>
          </a:blip>
          <a:srcRect l="2968" t="2431" r="2839" b="2983"/>
          <a:stretch/>
        </p:blipFill>
        <p:spPr bwMode="auto">
          <a:xfrm>
            <a:off x="172851" y="2392904"/>
            <a:ext cx="3588774" cy="31561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484" name="Picture 4" descr="http://2.bp.blogspot.com/-f-wM7umeTxY/TcIgSSqMuzI/AAAAAAAAAS8/sq6setBr2cQ/s1600/Glass-scan-for-standard.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6" t="2426" r="2490" b="3164"/>
          <a:stretch/>
        </p:blipFill>
        <p:spPr bwMode="auto">
          <a:xfrm>
            <a:off x="3854246" y="2133600"/>
            <a:ext cx="5213554" cy="35232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76200" y="304800"/>
            <a:ext cx="8991600" cy="1143000"/>
          </a:xfrm>
        </p:spPr>
        <p:txBody>
          <a:bodyPr>
            <a:no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The Problem ?</a:t>
            </a:r>
            <a:br>
              <a:rPr lang="en-US" sz="3600" b="1" dirty="0" smtClean="0">
                <a:solidFill>
                  <a:srgbClr val="FF0000"/>
                </a:solidFill>
                <a:effectLst>
                  <a:outerShdw blurRad="38100" dist="38100" dir="2700000" algn="tl">
                    <a:srgbClr val="000000">
                      <a:alpha val="43137"/>
                    </a:srgbClr>
                  </a:outerShdw>
                </a:effectLst>
                <a:cs typeface="Arial" pitchFamily="34" charset="0"/>
              </a:rPr>
            </a:br>
            <a:r>
              <a:rPr lang="en-US" sz="3600" b="1" dirty="0" smtClean="0">
                <a:solidFill>
                  <a:srgbClr val="FF0000"/>
                </a:solidFill>
                <a:effectLst>
                  <a:outerShdw blurRad="38100" dist="38100" dir="2700000" algn="tl">
                    <a:srgbClr val="000000">
                      <a:alpha val="43137"/>
                    </a:srgbClr>
                  </a:outerShdw>
                </a:effectLst>
                <a:cs typeface="Arial" pitchFamily="34" charset="0"/>
              </a:rPr>
              <a:t>Not only was this not “easy”, but a good scan takes work and practice</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sp>
        <p:nvSpPr>
          <p:cNvPr id="4" name="Rectangle 3"/>
          <p:cNvSpPr/>
          <p:nvPr/>
        </p:nvSpPr>
        <p:spPr>
          <a:xfrm>
            <a:off x="152400" y="2406445"/>
            <a:ext cx="3588774" cy="315615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2" descr="Logo_DF_liner_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532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6313251" y="6289979"/>
            <a:ext cx="2225910" cy="208412"/>
          </a:xfrm>
        </p:spPr>
        <p:txBody>
          <a:bodyPr/>
          <a:lstStyle/>
          <a:p>
            <a:r>
              <a:rPr lang="fr-FR" smtClean="0"/>
              <a:t>Falcon NBAA - M&amp;O Seminar - 2012</a:t>
            </a:r>
            <a:endParaRPr lang="fr-FR" dirty="0"/>
          </a:p>
        </p:txBody>
      </p:sp>
      <p:sp>
        <p:nvSpPr>
          <p:cNvPr id="4" name="Slide Number Placeholder 3"/>
          <p:cNvSpPr>
            <a:spLocks noGrp="1"/>
          </p:cNvSpPr>
          <p:nvPr>
            <p:ph type="sldNum" sz="quarter" idx="12"/>
          </p:nvPr>
        </p:nvSpPr>
        <p:spPr/>
        <p:txBody>
          <a:bodyPr/>
          <a:lstStyle/>
          <a:p>
            <a:fld id="{4A77D8B5-C90C-B742-ACE3-06BCA4680130}" type="slidenum">
              <a:rPr lang="fr-FR" smtClean="0"/>
              <a:pPr/>
              <a:t>5</a:t>
            </a:fld>
            <a:endParaRPr lang="fr-FR"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30" t="11987" r="33937" b="6489"/>
          <a:stretch/>
        </p:blipFill>
        <p:spPr bwMode="auto">
          <a:xfrm>
            <a:off x="76200" y="297682"/>
            <a:ext cx="4447895" cy="64140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eft Arrow 5"/>
          <p:cNvSpPr/>
          <p:nvPr/>
        </p:nvSpPr>
        <p:spPr>
          <a:xfrm>
            <a:off x="4495800" y="3376471"/>
            <a:ext cx="990600" cy="187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61" t="12188" r="33670" b="9676"/>
          <a:stretch/>
        </p:blipFill>
        <p:spPr bwMode="auto">
          <a:xfrm>
            <a:off x="4648200" y="297682"/>
            <a:ext cx="4417996" cy="64079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6096000" y="3988067"/>
            <a:ext cx="26341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3552476"/>
            <a:ext cx="2667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429000" y="3458767"/>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644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ngleyflyingschool.com/Images/Flight%20Operations/IF%20PPL%20Selectvie%20Radial%20Sca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910" y="2614660"/>
            <a:ext cx="5443979" cy="345706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399" y="76200"/>
            <a:ext cx="7010400" cy="954107"/>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latin typeface="+mj-lt"/>
                <a:cs typeface="Arial" pitchFamily="34" charset="0"/>
              </a:rPr>
              <a:t>No wonder pilots need to constantly practice their “instrument scan”</a:t>
            </a:r>
            <a:endParaRPr lang="en-US" sz="2800" b="1" dirty="0">
              <a:solidFill>
                <a:srgbClr val="FF0000"/>
              </a:solidFill>
              <a:effectLst>
                <a:outerShdw blurRad="38100" dist="38100" dir="2700000" algn="tl">
                  <a:srgbClr val="000000">
                    <a:alpha val="43137"/>
                  </a:srgbClr>
                </a:outerShdw>
              </a:effectLst>
              <a:latin typeface="+mj-lt"/>
              <a:cs typeface="Arial" pitchFamily="34" charset="0"/>
            </a:endParaRPr>
          </a:p>
        </p:txBody>
      </p:sp>
      <p:sp>
        <p:nvSpPr>
          <p:cNvPr id="4" name="Rectangle 3"/>
          <p:cNvSpPr/>
          <p:nvPr/>
        </p:nvSpPr>
        <p:spPr>
          <a:xfrm>
            <a:off x="761999" y="1006733"/>
            <a:ext cx="7696201" cy="1477328"/>
          </a:xfrm>
          <a:prstGeom prst="rect">
            <a:avLst/>
          </a:prstGeom>
          <a:solidFill>
            <a:srgbClr val="FFFF00"/>
          </a:solidFill>
          <a:ln>
            <a:solidFill>
              <a:schemeClr val="tx1"/>
            </a:solidFill>
          </a:ln>
        </p:spPr>
        <p:txBody>
          <a:bodyPr wrap="square">
            <a:spAutoFit/>
          </a:bodyPr>
          <a:lstStyle/>
          <a:p>
            <a:pPr algn="ctr"/>
            <a:r>
              <a:rPr lang="en-US" dirty="0"/>
              <a:t>Using a simulator, researchers at the </a:t>
            </a:r>
            <a:r>
              <a:rPr lang="en-US" b="1" dirty="0"/>
              <a:t>University of Illinois </a:t>
            </a:r>
            <a:r>
              <a:rPr lang="en-US" dirty="0"/>
              <a:t>conducted a study with </a:t>
            </a:r>
            <a:r>
              <a:rPr lang="en-US" b="1" dirty="0"/>
              <a:t>20 pilots </a:t>
            </a:r>
            <a:r>
              <a:rPr lang="en-US" dirty="0"/>
              <a:t>who had </a:t>
            </a:r>
            <a:r>
              <a:rPr lang="en-US" b="1" dirty="0"/>
              <a:t>no instrument training </a:t>
            </a:r>
            <a:r>
              <a:rPr lang="en-US" dirty="0"/>
              <a:t>to see the survivability of an encounter with IMC conditions. </a:t>
            </a:r>
            <a:r>
              <a:rPr lang="en-US" b="1" dirty="0"/>
              <a:t>All of them lost control</a:t>
            </a:r>
            <a:r>
              <a:rPr lang="en-US" dirty="0"/>
              <a:t>, and the only variable was how long it took. The range was as short as 20 seconds to as long as 480 seconds with the average being 178 seconds.</a:t>
            </a:r>
          </a:p>
        </p:txBody>
      </p:sp>
      <p:sp>
        <p:nvSpPr>
          <p:cNvPr id="5" name="TextBox 4"/>
          <p:cNvSpPr txBox="1"/>
          <p:nvPr/>
        </p:nvSpPr>
        <p:spPr>
          <a:xfrm>
            <a:off x="761999" y="6260068"/>
            <a:ext cx="7543800" cy="369332"/>
          </a:xfrm>
          <a:prstGeom prst="rect">
            <a:avLst/>
          </a:prstGeom>
          <a:solidFill>
            <a:srgbClr val="FFFF00"/>
          </a:solidFill>
          <a:ln>
            <a:solidFill>
              <a:schemeClr val="tx1"/>
            </a:solidFill>
          </a:ln>
        </p:spPr>
        <p:txBody>
          <a:bodyPr wrap="square" rtlCol="0">
            <a:spAutoFit/>
          </a:bodyPr>
          <a:lstStyle/>
          <a:p>
            <a:pPr algn="ctr"/>
            <a:r>
              <a:rPr lang="en-US" dirty="0" smtClean="0"/>
              <a:t>There needs to be a better way to fly…. And there is:  PATH not Pitch</a:t>
            </a:r>
            <a:endParaRPr lang="en-US" dirty="0"/>
          </a:p>
        </p:txBody>
      </p:sp>
    </p:spTree>
    <p:extLst>
      <p:ext uri="{BB962C8B-B14F-4D97-AF65-F5344CB8AC3E}">
        <p14:creationId xmlns:p14="http://schemas.microsoft.com/office/powerpoint/2010/main" val="4175744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8215" b="33839"/>
          <a:stretch/>
        </p:blipFill>
        <p:spPr bwMode="auto">
          <a:xfrm>
            <a:off x="533400" y="1676400"/>
            <a:ext cx="8124825" cy="253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43012" y="4419600"/>
            <a:ext cx="6705600" cy="923330"/>
          </a:xfrm>
          <a:prstGeom prst="rect">
            <a:avLst/>
          </a:prstGeom>
          <a:solidFill>
            <a:srgbClr val="FFFF00"/>
          </a:solidFill>
          <a:ln>
            <a:solidFill>
              <a:schemeClr val="tx1"/>
            </a:solidFill>
          </a:ln>
        </p:spPr>
        <p:txBody>
          <a:bodyPr wrap="square" rtlCol="0">
            <a:spAutoFit/>
          </a:bodyPr>
          <a:lstStyle/>
          <a:p>
            <a:pPr algn="ctr"/>
            <a:r>
              <a:rPr lang="en-US" dirty="0" smtClean="0"/>
              <a:t>We don’t really care where the nose is pointed (pitch &amp; heading) we care about the trajectory (path and track) … we now have the tools to show that to a pilot…. It started with the military…..</a:t>
            </a:r>
            <a:endParaRPr lang="en-US" dirty="0"/>
          </a:p>
        </p:txBody>
      </p:sp>
      <p:sp>
        <p:nvSpPr>
          <p:cNvPr id="6" name="TextBox 5"/>
          <p:cNvSpPr txBox="1"/>
          <p:nvPr/>
        </p:nvSpPr>
        <p:spPr>
          <a:xfrm>
            <a:off x="200025" y="304800"/>
            <a:ext cx="8458200" cy="1569660"/>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Our goal in flying is to fly a certain trajectory, regardless of the wind or conditions</a:t>
            </a:r>
            <a:endPar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0595715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Rafale cockpit (in f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2850"/>
            <a:ext cx="5708650" cy="37675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7110" name="Text Box 6"/>
          <p:cNvSpPr txBox="1">
            <a:spLocks noChangeArrowheads="1"/>
          </p:cNvSpPr>
          <p:nvPr/>
        </p:nvSpPr>
        <p:spPr bwMode="auto">
          <a:xfrm>
            <a:off x="533400" y="5791200"/>
            <a:ext cx="809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t>The use of Side Stick Fly by Wire, Head’s Up Displays and Moving Maps has been well proven by years of experience in the Mirage and </a:t>
            </a:r>
            <a:r>
              <a:rPr lang="en-US" dirty="0" err="1"/>
              <a:t>Rafale</a:t>
            </a:r>
            <a:r>
              <a:rPr lang="en-US" dirty="0"/>
              <a:t> fighters..</a:t>
            </a:r>
          </a:p>
        </p:txBody>
      </p:sp>
      <p:pic>
        <p:nvPicPr>
          <p:cNvPr id="47111" name="Picture 7" descr="7X 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00" y="1973141"/>
            <a:ext cx="2238375" cy="29829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7112" name="Text Box 8"/>
          <p:cNvSpPr txBox="1">
            <a:spLocks noChangeArrowheads="1"/>
          </p:cNvSpPr>
          <p:nvPr/>
        </p:nvSpPr>
        <p:spPr bwMode="auto">
          <a:xfrm>
            <a:off x="2628900" y="5126101"/>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err="1"/>
              <a:t>Rafale</a:t>
            </a:r>
            <a:r>
              <a:rPr lang="en-US" dirty="0"/>
              <a:t>  Cockpit</a:t>
            </a:r>
          </a:p>
        </p:txBody>
      </p:sp>
      <p:sp>
        <p:nvSpPr>
          <p:cNvPr id="47113" name="Text Box 9"/>
          <p:cNvSpPr txBox="1">
            <a:spLocks noChangeArrowheads="1"/>
          </p:cNvSpPr>
          <p:nvPr/>
        </p:nvSpPr>
        <p:spPr bwMode="auto">
          <a:xfrm>
            <a:off x="7086600" y="51054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F7X </a:t>
            </a:r>
            <a:r>
              <a:rPr lang="en-US" dirty="0" err="1"/>
              <a:t>SideStick</a:t>
            </a:r>
            <a:endParaRPr lang="en-US" dirty="0"/>
          </a:p>
        </p:txBody>
      </p:sp>
      <p:sp>
        <p:nvSpPr>
          <p:cNvPr id="2" name="TextBox 1"/>
          <p:cNvSpPr txBox="1"/>
          <p:nvPr/>
        </p:nvSpPr>
        <p:spPr>
          <a:xfrm>
            <a:off x="97155" y="5458671"/>
            <a:ext cx="8763000" cy="400110"/>
          </a:xfrm>
          <a:prstGeom prst="rect">
            <a:avLst/>
          </a:prstGeom>
          <a:noFill/>
        </p:spPr>
        <p:txBody>
          <a:bodyPr wrap="square" rtlCol="0">
            <a:spAutoFit/>
          </a:bodyPr>
          <a:lstStyle/>
          <a:p>
            <a:pPr algn="ctr"/>
            <a:r>
              <a:rPr lang="en-US" sz="2000" dirty="0" err="1" smtClean="0"/>
              <a:t>Dassault</a:t>
            </a:r>
            <a:r>
              <a:rPr lang="en-US" sz="2000" dirty="0" smtClean="0"/>
              <a:t> is the only Business Jet manufacturer to build military jets side by side</a:t>
            </a:r>
            <a:endParaRPr lang="en-US" sz="2000" dirty="0"/>
          </a:p>
        </p:txBody>
      </p:sp>
      <p:sp>
        <p:nvSpPr>
          <p:cNvPr id="3" name="TextBox 2"/>
          <p:cNvSpPr txBox="1"/>
          <p:nvPr/>
        </p:nvSpPr>
        <p:spPr>
          <a:xfrm>
            <a:off x="316230" y="223736"/>
            <a:ext cx="8324850" cy="646331"/>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latin typeface="+mj-lt"/>
                <a:cs typeface="Arial" pitchFamily="34" charset="0"/>
              </a:rPr>
              <a:t>The Value of a Heads’ Up Display</a:t>
            </a:r>
            <a:endParaRPr lang="en-US" sz="3600" b="1" dirty="0">
              <a:solidFill>
                <a:srgbClr val="FF0000"/>
              </a:solidFill>
              <a:effectLst>
                <a:outerShdw blurRad="38100" dist="38100" dir="2700000" algn="tl">
                  <a:srgbClr val="000000">
                    <a:alpha val="43137"/>
                  </a:srgbClr>
                </a:outerShdw>
              </a:effectLst>
              <a:latin typeface="+mj-lt"/>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PDU"/>
          <p:cNvPicPr>
            <a:picLocks noChangeAspect="1" noChangeArrowheads="1"/>
          </p:cNvPicPr>
          <p:nvPr/>
        </p:nvPicPr>
        <p:blipFill rotWithShape="1">
          <a:blip r:embed="rId3">
            <a:extLst>
              <a:ext uri="{28A0092B-C50C-407E-A947-70E740481C1C}">
                <a14:useLocalDpi xmlns:a14="http://schemas.microsoft.com/office/drawing/2010/main" val="0"/>
              </a:ext>
            </a:extLst>
          </a:blip>
          <a:srcRect l="20742" t="13597" r="47058" b="50417"/>
          <a:stretch/>
        </p:blipFill>
        <p:spPr bwMode="auto">
          <a:xfrm>
            <a:off x="1361661" y="1053547"/>
            <a:ext cx="6624748" cy="4856715"/>
          </a:xfrm>
          <a:prstGeom prst="rect">
            <a:avLst/>
          </a:prstGeom>
          <a:noFill/>
          <a:extLst>
            <a:ext uri="{909E8E84-426E-40DD-AFC4-6F175D3DCCD1}">
              <a14:hiddenFill xmlns:a14="http://schemas.microsoft.com/office/drawing/2010/main">
                <a:solidFill>
                  <a:srgbClr val="FFFFFF"/>
                </a:solidFill>
              </a14:hiddenFill>
            </a:ext>
          </a:extLst>
        </p:spPr>
      </p:pic>
      <p:sp>
        <p:nvSpPr>
          <p:cNvPr id="74755" name="Rectangle 3"/>
          <p:cNvSpPr>
            <a:spLocks noGrp="1" noChangeArrowheads="1"/>
          </p:cNvSpPr>
          <p:nvPr>
            <p:ph type="title"/>
          </p:nvPr>
        </p:nvSpPr>
        <p:spPr>
          <a:xfrm>
            <a:off x="31363" y="228600"/>
            <a:ext cx="8817990" cy="592138"/>
          </a:xfrm>
          <a:noFill/>
          <a:ln/>
        </p:spPr>
        <p:txBody>
          <a:bodyPr>
            <a:no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Why not fly by PATH…. Like a HUD </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sp>
        <p:nvSpPr>
          <p:cNvPr id="74756" name="Text Box 4"/>
          <p:cNvSpPr txBox="1">
            <a:spLocks noChangeArrowheads="1"/>
          </p:cNvSpPr>
          <p:nvPr/>
        </p:nvSpPr>
        <p:spPr bwMode="auto">
          <a:xfrm>
            <a:off x="6993387" y="1415832"/>
            <a:ext cx="1843774" cy="646331"/>
          </a:xfrm>
          <a:prstGeom prst="rect">
            <a:avLst/>
          </a:prstGeom>
          <a:solidFill>
            <a:schemeClr val="bg1"/>
          </a:solidFill>
          <a:ln w="9525">
            <a:solidFill>
              <a:schemeClr val="tx1"/>
            </a:solidFill>
            <a:miter lim="800000"/>
            <a:headEnd/>
            <a:tailEnd/>
          </a:ln>
          <a:effectLst/>
          <a:extLst/>
        </p:spPr>
        <p:txBody>
          <a:bodyPr wrap="none">
            <a:spAutoFit/>
          </a:bodyPr>
          <a:lstStyle/>
          <a:p>
            <a:pPr algn="ctr"/>
            <a:r>
              <a:rPr lang="en-US" dirty="0">
                <a:latin typeface="Times New Roman" pitchFamily="18" charset="0"/>
              </a:rPr>
              <a:t>Aircraft Symbol</a:t>
            </a:r>
          </a:p>
          <a:p>
            <a:r>
              <a:rPr lang="en-US" dirty="0">
                <a:latin typeface="Times New Roman" pitchFamily="18" charset="0"/>
              </a:rPr>
              <a:t>   Fixed in center</a:t>
            </a:r>
          </a:p>
        </p:txBody>
      </p:sp>
      <p:sp>
        <p:nvSpPr>
          <p:cNvPr id="74757" name="Line 5"/>
          <p:cNvSpPr>
            <a:spLocks noChangeShapeType="1"/>
          </p:cNvSpPr>
          <p:nvPr/>
        </p:nvSpPr>
        <p:spPr bwMode="auto">
          <a:xfrm flipH="1">
            <a:off x="6553199" y="2062163"/>
            <a:ext cx="1143000" cy="11906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8" name="Text Box 6"/>
          <p:cNvSpPr txBox="1">
            <a:spLocks noChangeArrowheads="1"/>
          </p:cNvSpPr>
          <p:nvPr/>
        </p:nvSpPr>
        <p:spPr bwMode="auto">
          <a:xfrm>
            <a:off x="6528645" y="3766014"/>
            <a:ext cx="1980029" cy="369332"/>
          </a:xfrm>
          <a:prstGeom prst="rect">
            <a:avLst/>
          </a:prstGeom>
          <a:solidFill>
            <a:schemeClr val="bg1"/>
          </a:solidFill>
          <a:ln>
            <a:solidFill>
              <a:schemeClr val="tx1"/>
            </a:solidFill>
          </a:ln>
          <a:effectLst/>
          <a:extLst/>
        </p:spPr>
        <p:txBody>
          <a:bodyPr wrap="none">
            <a:spAutoFit/>
          </a:bodyPr>
          <a:lstStyle/>
          <a:p>
            <a:pPr algn="ctr"/>
            <a:r>
              <a:rPr lang="en-US" dirty="0">
                <a:latin typeface="Times New Roman" pitchFamily="18" charset="0"/>
              </a:rPr>
              <a:t>Flight Path Symbol</a:t>
            </a:r>
          </a:p>
        </p:txBody>
      </p:sp>
      <p:sp>
        <p:nvSpPr>
          <p:cNvPr id="74759" name="Line 7"/>
          <p:cNvSpPr>
            <a:spLocks noChangeShapeType="1"/>
          </p:cNvSpPr>
          <p:nvPr/>
        </p:nvSpPr>
        <p:spPr bwMode="auto">
          <a:xfrm flipH="1" flipV="1">
            <a:off x="5381625" y="3579813"/>
            <a:ext cx="1095375" cy="3825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0" name="Text Box 8"/>
          <p:cNvSpPr txBox="1">
            <a:spLocks noChangeArrowheads="1"/>
          </p:cNvSpPr>
          <p:nvPr/>
        </p:nvSpPr>
        <p:spPr bwMode="auto">
          <a:xfrm>
            <a:off x="405252" y="2062163"/>
            <a:ext cx="1563248" cy="369332"/>
          </a:xfrm>
          <a:prstGeom prst="rect">
            <a:avLst/>
          </a:prstGeom>
          <a:solidFill>
            <a:schemeClr val="bg1"/>
          </a:solidFill>
          <a:ln w="9525">
            <a:solidFill>
              <a:schemeClr val="tx1"/>
            </a:solidFill>
            <a:miter lim="800000"/>
            <a:headEnd/>
            <a:tailEnd/>
          </a:ln>
          <a:effectLst/>
          <a:extLst/>
        </p:spPr>
        <p:txBody>
          <a:bodyPr wrap="none">
            <a:spAutoFit/>
          </a:bodyPr>
          <a:lstStyle/>
          <a:p>
            <a:r>
              <a:rPr lang="en-US" dirty="0">
                <a:latin typeface="Times New Roman" pitchFamily="18" charset="0"/>
              </a:rPr>
              <a:t>Flight Director</a:t>
            </a:r>
          </a:p>
        </p:txBody>
      </p:sp>
      <p:sp>
        <p:nvSpPr>
          <p:cNvPr id="74761" name="Line 9"/>
          <p:cNvSpPr>
            <a:spLocks noChangeShapeType="1"/>
          </p:cNvSpPr>
          <p:nvPr/>
        </p:nvSpPr>
        <p:spPr bwMode="auto">
          <a:xfrm>
            <a:off x="1968500" y="2286000"/>
            <a:ext cx="1652588" cy="1130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4" name="Text Box 12"/>
          <p:cNvSpPr txBox="1">
            <a:spLocks noChangeArrowheads="1"/>
          </p:cNvSpPr>
          <p:nvPr/>
        </p:nvSpPr>
        <p:spPr bwMode="auto">
          <a:xfrm>
            <a:off x="434568" y="4800600"/>
            <a:ext cx="1364476" cy="646331"/>
          </a:xfrm>
          <a:prstGeom prst="rect">
            <a:avLst/>
          </a:prstGeom>
          <a:solidFill>
            <a:schemeClr val="bg1"/>
          </a:solidFill>
          <a:ln>
            <a:solidFill>
              <a:schemeClr val="tx1"/>
            </a:solidFill>
          </a:ln>
          <a:effectLst/>
          <a:extLst/>
        </p:spPr>
        <p:txBody>
          <a:bodyPr wrap="none">
            <a:spAutoFit/>
          </a:bodyPr>
          <a:lstStyle/>
          <a:p>
            <a:pPr algn="ctr"/>
            <a:r>
              <a:rPr lang="en-US" dirty="0">
                <a:latin typeface="Times New Roman" pitchFamily="18" charset="0"/>
              </a:rPr>
              <a:t>Acceleration</a:t>
            </a:r>
          </a:p>
          <a:p>
            <a:pPr algn="ctr"/>
            <a:r>
              <a:rPr lang="en-US" dirty="0">
                <a:latin typeface="Times New Roman" pitchFamily="18" charset="0"/>
              </a:rPr>
              <a:t>Chevron</a:t>
            </a:r>
          </a:p>
        </p:txBody>
      </p:sp>
      <p:sp>
        <p:nvSpPr>
          <p:cNvPr id="74765" name="Line 13"/>
          <p:cNvSpPr>
            <a:spLocks noChangeShapeType="1"/>
          </p:cNvSpPr>
          <p:nvPr/>
        </p:nvSpPr>
        <p:spPr bwMode="auto">
          <a:xfrm flipV="1">
            <a:off x="1987550" y="4673600"/>
            <a:ext cx="1560513" cy="5381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 name="Picture 12" descr="Logo_DF_liner_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http://www.langleyflyingschool.com/Images/Flight%20Operations/IF%20PPL%20Selectvie%20Radial%20Scan.gif"/>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b="55190"/>
          <a:stretch/>
        </p:blipFill>
        <p:spPr bwMode="auto">
          <a:xfrm>
            <a:off x="6248400" y="4437205"/>
            <a:ext cx="2721990" cy="154911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PICT1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457200"/>
            <a:ext cx="4640262" cy="51038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655" name="Text Box 7"/>
          <p:cNvSpPr txBox="1">
            <a:spLocks noChangeArrowheads="1"/>
          </p:cNvSpPr>
          <p:nvPr/>
        </p:nvSpPr>
        <p:spPr bwMode="auto">
          <a:xfrm>
            <a:off x="5429250" y="503237"/>
            <a:ext cx="33147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dirty="0">
                <a:solidFill>
                  <a:srgbClr val="FF0000"/>
                </a:solidFill>
                <a:effectLst>
                  <a:outerShdw blurRad="38100" dist="38100" dir="2700000" algn="tl">
                    <a:srgbClr val="000000">
                      <a:alpha val="43137"/>
                    </a:srgbClr>
                  </a:outerShdw>
                </a:effectLst>
                <a:latin typeface="+mj-lt"/>
                <a:cs typeface="Arial" pitchFamily="34" charset="0"/>
              </a:rPr>
              <a:t>The </a:t>
            </a:r>
            <a:r>
              <a:rPr lang="en-US" sz="2000" b="1" dirty="0" err="1">
                <a:solidFill>
                  <a:srgbClr val="FF0000"/>
                </a:solidFill>
                <a:effectLst>
                  <a:outerShdw blurRad="38100" dist="38100" dir="2700000" algn="tl">
                    <a:srgbClr val="000000">
                      <a:alpha val="43137"/>
                    </a:srgbClr>
                  </a:outerShdw>
                </a:effectLst>
                <a:latin typeface="+mj-lt"/>
                <a:cs typeface="Arial" pitchFamily="34" charset="0"/>
              </a:rPr>
              <a:t>EASy</a:t>
            </a:r>
            <a:r>
              <a:rPr lang="en-US" sz="2000" b="1" dirty="0">
                <a:solidFill>
                  <a:srgbClr val="FF0000"/>
                </a:solidFill>
                <a:effectLst>
                  <a:outerShdw blurRad="38100" dist="38100" dir="2700000" algn="tl">
                    <a:srgbClr val="000000">
                      <a:alpha val="43137"/>
                    </a:srgbClr>
                  </a:outerShdw>
                </a:effectLst>
                <a:latin typeface="+mj-lt"/>
                <a:cs typeface="Arial" pitchFamily="34" charset="0"/>
              </a:rPr>
              <a:t> cockpit revolutionized business Jet </a:t>
            </a:r>
            <a:r>
              <a:rPr lang="en-US" sz="2000" b="1" dirty="0" err="1">
                <a:solidFill>
                  <a:srgbClr val="FF0000"/>
                </a:solidFill>
                <a:effectLst>
                  <a:outerShdw blurRad="38100" dist="38100" dir="2700000" algn="tl">
                    <a:srgbClr val="000000">
                      <a:alpha val="43137"/>
                    </a:srgbClr>
                  </a:outerShdw>
                </a:effectLst>
                <a:latin typeface="+mj-lt"/>
                <a:cs typeface="Arial" pitchFamily="34" charset="0"/>
              </a:rPr>
              <a:t>flightdecks</a:t>
            </a:r>
            <a:r>
              <a:rPr lang="en-US" sz="2000" b="1" dirty="0">
                <a:solidFill>
                  <a:srgbClr val="FF0000"/>
                </a:solidFill>
                <a:effectLst>
                  <a:outerShdw blurRad="38100" dist="38100" dir="2700000" algn="tl">
                    <a:srgbClr val="000000">
                      <a:alpha val="43137"/>
                    </a:srgbClr>
                  </a:outerShdw>
                </a:effectLst>
                <a:latin typeface="+mj-lt"/>
                <a:cs typeface="Arial" pitchFamily="34" charset="0"/>
              </a:rPr>
              <a:t> with the integration  of Heads Up technologies with Flight Deck displays….</a:t>
            </a:r>
          </a:p>
        </p:txBody>
      </p:sp>
      <p:sp>
        <p:nvSpPr>
          <p:cNvPr id="27656" name="Text Box 8"/>
          <p:cNvSpPr txBox="1">
            <a:spLocks noChangeArrowheads="1"/>
          </p:cNvSpPr>
          <p:nvPr/>
        </p:nvSpPr>
        <p:spPr bwMode="auto">
          <a:xfrm>
            <a:off x="1676400" y="5741986"/>
            <a:ext cx="361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1</a:t>
            </a:r>
            <a:r>
              <a:rPr lang="en-US" baseline="30000" dirty="0"/>
              <a:t>st</a:t>
            </a:r>
            <a:r>
              <a:rPr lang="en-US" dirty="0"/>
              <a:t> Generation </a:t>
            </a:r>
            <a:r>
              <a:rPr lang="en-US" dirty="0" err="1"/>
              <a:t>EASy</a:t>
            </a:r>
            <a:endParaRPr lang="en-US" dirty="0"/>
          </a:p>
        </p:txBody>
      </p:sp>
      <p:sp>
        <p:nvSpPr>
          <p:cNvPr id="27657" name="Text Box 9"/>
          <p:cNvSpPr txBox="1">
            <a:spLocks noChangeArrowheads="1"/>
          </p:cNvSpPr>
          <p:nvPr/>
        </p:nvSpPr>
        <p:spPr bwMode="auto">
          <a:xfrm>
            <a:off x="5700003" y="5684837"/>
            <a:ext cx="340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err="1" smtClean="0"/>
              <a:t>EASy</a:t>
            </a:r>
            <a:r>
              <a:rPr lang="en-US" dirty="0" smtClean="0"/>
              <a:t> II with Synthetic </a:t>
            </a:r>
            <a:r>
              <a:rPr lang="en-US" dirty="0"/>
              <a:t>Vision</a:t>
            </a:r>
          </a:p>
        </p:txBody>
      </p:sp>
      <p:pic>
        <p:nvPicPr>
          <p:cNvPr id="327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0" y="2903536"/>
            <a:ext cx="3536379" cy="26574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2638" y="1219200"/>
            <a:ext cx="3717625" cy="4876800"/>
          </a:xfrm>
          <a:prstGeom prst="rect">
            <a:avLst/>
          </a:prstGeom>
          <a:effectLst>
            <a:outerShdw blurRad="50800" dist="38100" dir="2700000" algn="tl" rotWithShape="0">
              <a:prstClr val="black">
                <a:alpha val="40000"/>
              </a:prstClr>
            </a:outerShdw>
          </a:effectLst>
        </p:spPr>
      </p:pic>
      <p:sp>
        <p:nvSpPr>
          <p:cNvPr id="3" name="Title 2"/>
          <p:cNvSpPr>
            <a:spLocks noGrp="1"/>
          </p:cNvSpPr>
          <p:nvPr>
            <p:ph type="title"/>
          </p:nvPr>
        </p:nvSpPr>
        <p:spPr>
          <a:xfrm>
            <a:off x="206151" y="27562"/>
            <a:ext cx="8458200" cy="1143000"/>
          </a:xfrm>
        </p:spPr>
        <p:txBody>
          <a:bodyPr>
            <a:normAutofit/>
          </a:bodyPr>
          <a:lstStyle/>
          <a:p>
            <a:r>
              <a:rPr lang="en-US" sz="3200" b="1" dirty="0" smtClean="0">
                <a:solidFill>
                  <a:srgbClr val="FF0000"/>
                </a:solidFill>
                <a:effectLst>
                  <a:outerShdw blurRad="38100" dist="38100" dir="2700000" algn="tl">
                    <a:srgbClr val="000000">
                      <a:alpha val="43137"/>
                    </a:srgbClr>
                  </a:outerShdw>
                </a:effectLst>
                <a:cs typeface="Arial" pitchFamily="34" charset="0"/>
              </a:rPr>
              <a:t>We now have a day time HUD like view for both pilots…. No more flying “blind”</a:t>
            </a:r>
            <a:endParaRPr lang="en-US" sz="3200" b="1" dirty="0">
              <a:solidFill>
                <a:srgbClr val="FF0000"/>
              </a:solidFill>
              <a:effectLst>
                <a:outerShdw blurRad="38100" dist="38100" dir="2700000" algn="tl">
                  <a:srgbClr val="000000">
                    <a:alpha val="43137"/>
                  </a:srgbClr>
                </a:outerShdw>
              </a:effectLst>
              <a:cs typeface="Arial" pitchFamily="34" charset="0"/>
            </a:endParaRPr>
          </a:p>
        </p:txBody>
      </p:sp>
      <p:pic>
        <p:nvPicPr>
          <p:cNvPr id="5" name="Picture 12" descr="Logo_DF_liner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3991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4"/>
          <p:cNvSpPr txBox="1">
            <a:spLocks noChangeArrowheads="1"/>
          </p:cNvSpPr>
          <p:nvPr/>
        </p:nvSpPr>
        <p:spPr bwMode="auto">
          <a:xfrm>
            <a:off x="1219200" y="5402263"/>
            <a:ext cx="2209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solidFill>
                  <a:srgbClr val="FFFFFF"/>
                </a:solidFill>
              </a:rPr>
              <a:t>Small x-wind, HDG centered … like HUD</a:t>
            </a:r>
          </a:p>
        </p:txBody>
      </p: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57"/>
          <a:stretch/>
        </p:blipFill>
        <p:spPr bwMode="auto">
          <a:xfrm>
            <a:off x="228600" y="781301"/>
            <a:ext cx="4343400" cy="4685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152400"/>
            <a:ext cx="7239000"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latin typeface="+mj-lt"/>
                <a:cs typeface="Arial" pitchFamily="34" charset="0"/>
              </a:rPr>
              <a:t>With Path I can see where I’m going</a:t>
            </a:r>
            <a:endParaRPr lang="en-US" sz="3200" b="1" dirty="0">
              <a:solidFill>
                <a:srgbClr val="FF0000"/>
              </a:solidFill>
              <a:effectLst>
                <a:outerShdw blurRad="38100" dist="38100" dir="2700000" algn="tl">
                  <a:srgbClr val="000000">
                    <a:alpha val="43137"/>
                  </a:srgbClr>
                </a:outerShdw>
              </a:effectLst>
              <a:latin typeface="+mj-lt"/>
              <a:cs typeface="Arial" pitchFamily="34" charset="0"/>
            </a:endParaRPr>
          </a:p>
        </p:txBody>
      </p:sp>
      <p:pic>
        <p:nvPicPr>
          <p:cNvPr id="15" name="Picture 2" descr="SV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737175"/>
            <a:ext cx="4193152" cy="4729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2" descr="Logo_DF_liner_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smtClean="0">
                <a:solidFill>
                  <a:srgbClr val="FF0000"/>
                </a:solidFill>
                <a:effectLst>
                  <a:outerShdw blurRad="38100" dist="38100" dir="2700000" algn="tl">
                    <a:srgbClr val="000000">
                      <a:alpha val="43137"/>
                    </a:srgbClr>
                  </a:outerShdw>
                </a:effectLst>
                <a:cs typeface="Arial" pitchFamily="34" charset="0"/>
              </a:rPr>
              <a:t>Visualizing the Vertical Trajectory  </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pic>
        <p:nvPicPr>
          <p:cNvPr id="5" name="Picture 5" descr="_DSC1541"/>
          <p:cNvPicPr>
            <a:picLocks noChangeAspect="1" noChangeArrowheads="1"/>
          </p:cNvPicPr>
          <p:nvPr/>
        </p:nvPicPr>
        <p:blipFill>
          <a:blip r:embed="rId2" cstate="print">
            <a:extLst>
              <a:ext uri="{28A0092B-C50C-407E-A947-70E740481C1C}">
                <a14:useLocalDpi xmlns:a14="http://schemas.microsoft.com/office/drawing/2010/main" val="0"/>
              </a:ext>
            </a:extLst>
          </a:blip>
          <a:srcRect l="13818" t="6563" r="9818" b="5925"/>
          <a:stretch>
            <a:fillRect/>
          </a:stretch>
        </p:blipFill>
        <p:spPr bwMode="auto">
          <a:xfrm>
            <a:off x="4123944" y="1325880"/>
            <a:ext cx="4900613" cy="3733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28" y="1295400"/>
            <a:ext cx="3804139" cy="4267200"/>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1143000" y="5638800"/>
            <a:ext cx="7239000" cy="369332"/>
          </a:xfrm>
          <a:prstGeom prst="rect">
            <a:avLst/>
          </a:prstGeom>
          <a:noFill/>
        </p:spPr>
        <p:txBody>
          <a:bodyPr wrap="square" rtlCol="0">
            <a:spAutoFit/>
          </a:bodyPr>
          <a:lstStyle/>
          <a:p>
            <a:pPr algn="ctr"/>
            <a:r>
              <a:rPr lang="en-US" dirty="0" smtClean="0"/>
              <a:t>Flying an approach with Path, both pilots see the trajectory </a:t>
            </a:r>
            <a:endParaRPr lang="en-US" dirty="0"/>
          </a:p>
        </p:txBody>
      </p:sp>
      <p:pic>
        <p:nvPicPr>
          <p:cNvPr id="9" name="Picture 12" descr="Logo_DF_liner_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0431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6085070"/>
            <a:ext cx="2895600" cy="369332"/>
          </a:xfrm>
          <a:prstGeom prst="rect">
            <a:avLst/>
          </a:prstGeom>
          <a:noFill/>
        </p:spPr>
        <p:txBody>
          <a:bodyPr wrap="square" rtlCol="0">
            <a:spAutoFit/>
          </a:bodyPr>
          <a:lstStyle/>
          <a:p>
            <a:pPr algn="ctr"/>
            <a:r>
              <a:rPr lang="en-US" dirty="0" smtClean="0"/>
              <a:t>New B787 Dreamliner</a:t>
            </a:r>
            <a:endParaRPr lang="en-US" dirty="0"/>
          </a:p>
        </p:txBody>
      </p:sp>
      <p:pic>
        <p:nvPicPr>
          <p:cNvPr id="3" name="Picture 2" descr="B787-avionics.pdf - Adobe Reader"/>
          <p:cNvPicPr>
            <a:picLocks noChangeAspect="1"/>
          </p:cNvPicPr>
          <p:nvPr/>
        </p:nvPicPr>
        <p:blipFill rotWithShape="1">
          <a:blip r:embed="rId2">
            <a:extLst>
              <a:ext uri="{28A0092B-C50C-407E-A947-70E740481C1C}">
                <a14:useLocalDpi xmlns:a14="http://schemas.microsoft.com/office/drawing/2010/main" val="0"/>
              </a:ext>
            </a:extLst>
          </a:blip>
          <a:srcRect l="49788" t="29563" r="8191" b="21519"/>
          <a:stretch/>
        </p:blipFill>
        <p:spPr>
          <a:xfrm>
            <a:off x="876874" y="3655076"/>
            <a:ext cx="3311751" cy="2438400"/>
          </a:xfrm>
          <a:prstGeom prst="rect">
            <a:avLst/>
          </a:prstGeom>
          <a:effectLst>
            <a:outerShdw blurRad="50800" dist="38100" dir="2700000" algn="tl" rotWithShape="0">
              <a:prstClr val="black">
                <a:alpha val="40000"/>
              </a:prstClr>
            </a:outerShdw>
          </a:effectLst>
        </p:spPr>
      </p:pic>
      <p:pic>
        <p:nvPicPr>
          <p:cNvPr id="38920" name="Picture 8" descr="http://www.langleyflyingschool.com/Images/Handbook%20References/General%20Features%20of%20an%20Instrument%20Approach%2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645932"/>
            <a:ext cx="2724150" cy="2724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734110"/>
            <a:ext cx="2266588" cy="2542490"/>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1084950" y="3276600"/>
            <a:ext cx="2895600" cy="369332"/>
          </a:xfrm>
          <a:prstGeom prst="rect">
            <a:avLst/>
          </a:prstGeom>
          <a:noFill/>
        </p:spPr>
        <p:txBody>
          <a:bodyPr wrap="square" rtlCol="0">
            <a:spAutoFit/>
          </a:bodyPr>
          <a:lstStyle/>
          <a:p>
            <a:pPr algn="ctr"/>
            <a:r>
              <a:rPr lang="en-US" dirty="0" smtClean="0"/>
              <a:t>Falcon </a:t>
            </a:r>
            <a:r>
              <a:rPr lang="en-US" dirty="0" err="1" smtClean="0"/>
              <a:t>EASy</a:t>
            </a:r>
            <a:r>
              <a:rPr lang="en-US" dirty="0" smtClean="0"/>
              <a:t> II</a:t>
            </a:r>
            <a:endParaRPr lang="en-US" dirty="0"/>
          </a:p>
        </p:txBody>
      </p:sp>
      <p:sp>
        <p:nvSpPr>
          <p:cNvPr id="4" name="TextBox 3"/>
          <p:cNvSpPr txBox="1"/>
          <p:nvPr/>
        </p:nvSpPr>
        <p:spPr>
          <a:xfrm>
            <a:off x="0" y="184666"/>
            <a:ext cx="9144000" cy="400110"/>
          </a:xfrm>
          <a:prstGeom prst="rect">
            <a:avLst/>
          </a:prstGeom>
          <a:noFill/>
        </p:spPr>
        <p:txBody>
          <a:bodyPr wrap="square" rtlCol="0">
            <a:spAutoFit/>
          </a:bodyPr>
          <a:lstStyle/>
          <a:p>
            <a:pPr algn="ctr"/>
            <a:r>
              <a:rPr lang="en-US" sz="2000" b="1" dirty="0" smtClean="0">
                <a:solidFill>
                  <a:srgbClr val="FF0000"/>
                </a:solidFill>
                <a:effectLst>
                  <a:outerShdw blurRad="38100" dist="38100" dir="2700000" algn="tl">
                    <a:srgbClr val="000000">
                      <a:alpha val="43137"/>
                    </a:srgbClr>
                  </a:outerShdw>
                </a:effectLst>
                <a:latin typeface="+mj-lt"/>
                <a:cs typeface="Arial" pitchFamily="34" charset="0"/>
              </a:rPr>
              <a:t>Contrast </a:t>
            </a:r>
            <a:r>
              <a:rPr lang="en-US" sz="2000" b="1" dirty="0" err="1" smtClean="0">
                <a:solidFill>
                  <a:srgbClr val="FF0000"/>
                </a:solidFill>
                <a:effectLst>
                  <a:outerShdw blurRad="38100" dist="38100" dir="2700000" algn="tl">
                    <a:srgbClr val="000000">
                      <a:alpha val="43137"/>
                    </a:srgbClr>
                  </a:outerShdw>
                </a:effectLst>
                <a:latin typeface="+mj-lt"/>
                <a:cs typeface="Arial" pitchFamily="34" charset="0"/>
              </a:rPr>
              <a:t>EASy</a:t>
            </a:r>
            <a:r>
              <a:rPr lang="en-US" sz="2000" b="1" dirty="0" smtClean="0">
                <a:solidFill>
                  <a:srgbClr val="FF0000"/>
                </a:solidFill>
                <a:effectLst>
                  <a:outerShdw blurRad="38100" dist="38100" dir="2700000" algn="tl">
                    <a:srgbClr val="000000">
                      <a:alpha val="43137"/>
                    </a:srgbClr>
                  </a:outerShdw>
                </a:effectLst>
                <a:latin typeface="+mj-lt"/>
                <a:cs typeface="Arial" pitchFamily="34" charset="0"/>
              </a:rPr>
              <a:t> with a traditional flight director in the latest Boeing Dreamliner…..</a:t>
            </a:r>
            <a:endParaRPr lang="en-US" sz="2000" b="1" dirty="0">
              <a:solidFill>
                <a:srgbClr val="FF0000"/>
              </a:solidFill>
              <a:effectLst>
                <a:outerShdw blurRad="38100" dist="38100" dir="2700000" algn="tl">
                  <a:srgbClr val="000000">
                    <a:alpha val="43137"/>
                  </a:srgbClr>
                </a:outerShdw>
              </a:effectLst>
              <a:latin typeface="+mj-lt"/>
              <a:cs typeface="Arial" pitchFamily="34" charset="0"/>
            </a:endParaRPr>
          </a:p>
        </p:txBody>
      </p:sp>
      <p:pic>
        <p:nvPicPr>
          <p:cNvPr id="10" name="Picture 2" descr="PDU"/>
          <p:cNvPicPr>
            <a:picLocks noChangeAspect="1" noChangeArrowheads="1"/>
          </p:cNvPicPr>
          <p:nvPr/>
        </p:nvPicPr>
        <p:blipFill rotWithShape="1">
          <a:blip r:embed="rId5">
            <a:extLst>
              <a:ext uri="{28A0092B-C50C-407E-A947-70E740481C1C}">
                <a14:useLocalDpi xmlns:a14="http://schemas.microsoft.com/office/drawing/2010/main" val="0"/>
              </a:ext>
            </a:extLst>
          </a:blip>
          <a:srcRect l="20742" t="13597" r="47058" b="50417"/>
          <a:stretch/>
        </p:blipFill>
        <p:spPr bwMode="auto">
          <a:xfrm>
            <a:off x="5029200" y="703735"/>
            <a:ext cx="3472069" cy="2545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93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49" y="0"/>
            <a:ext cx="9144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5800" y="304800"/>
            <a:ext cx="8001000" cy="255454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Situational Awareness is giving pilots the vision to see where they are and where they are going……</a:t>
            </a:r>
          </a:p>
          <a:p>
            <a:endParaRPr lang="en-US" sz="3200" b="1" dirty="0">
              <a:effectLst>
                <a:outerShdw blurRad="38100" dist="38100" dir="2700000" algn="tl">
                  <a:srgbClr val="000000">
                    <a:alpha val="43137"/>
                  </a:srgbClr>
                </a:outerShdw>
              </a:effectLst>
            </a:endParaRPr>
          </a:p>
          <a:p>
            <a:r>
              <a:rPr lang="en-US" sz="3200" b="1" dirty="0" smtClean="0">
                <a:solidFill>
                  <a:schemeClr val="bg1"/>
                </a:solidFill>
                <a:effectLst>
                  <a:outerShdw blurRad="38100" dist="38100" dir="2700000" algn="tl">
                    <a:srgbClr val="000000">
                      <a:alpha val="43137"/>
                    </a:srgbClr>
                  </a:outerShdw>
                </a:effectLst>
              </a:rPr>
              <a:t>Let’s look at three CFIT*  accidents…..</a:t>
            </a:r>
            <a:endParaRPr lang="en-US" sz="3200" b="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533400" y="3200400"/>
            <a:ext cx="8305800" cy="830997"/>
          </a:xfrm>
          <a:prstGeom prst="rect">
            <a:avLst/>
          </a:prstGeom>
          <a:no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rPr>
              <a:t>* CFIT:  Controlled Flight Into Terrain….. That is, flying a perfectly good airplane into a mountain </a:t>
            </a:r>
            <a:endParaRPr lang="en-US" sz="2400" b="1" dirty="0">
              <a:solidFill>
                <a:schemeClr val="bg1"/>
              </a:solidFill>
              <a:effectLst>
                <a:outerShdw blurRad="38100" dist="38100" dir="2700000" algn="tl">
                  <a:srgbClr val="000000">
                    <a:alpha val="43137"/>
                  </a:srgbClr>
                </a:outerShdw>
              </a:effectLst>
            </a:endParaRPr>
          </a:p>
        </p:txBody>
      </p:sp>
      <p:pic>
        <p:nvPicPr>
          <p:cNvPr id="47106" name="Picture 2" descr="http://www.airdisaster.com/photos/aa9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419600"/>
            <a:ext cx="2676525" cy="1933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108" name="Picture 4" descr="http://i.a.cnn.net/si/2006/racing/02/07/hendricks/p1_hendri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857" y="4175801"/>
            <a:ext cx="1274885" cy="22098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62400" y="6385602"/>
            <a:ext cx="1676400" cy="369332"/>
          </a:xfrm>
          <a:prstGeom prst="rect">
            <a:avLst/>
          </a:prstGeom>
          <a:noFill/>
        </p:spPr>
        <p:txBody>
          <a:bodyPr wrap="square" rtlCol="0">
            <a:spAutoFit/>
          </a:bodyPr>
          <a:lstStyle/>
          <a:p>
            <a:r>
              <a:rPr lang="en-US" dirty="0" smtClean="0">
                <a:solidFill>
                  <a:schemeClr val="bg1"/>
                </a:solidFill>
              </a:rPr>
              <a:t>Oct. 24</a:t>
            </a:r>
            <a:r>
              <a:rPr lang="en-US" baseline="30000" dirty="0" smtClean="0">
                <a:solidFill>
                  <a:schemeClr val="bg1"/>
                </a:solidFill>
              </a:rPr>
              <a:t>th</a:t>
            </a:r>
            <a:r>
              <a:rPr lang="en-US" dirty="0" smtClean="0">
                <a:solidFill>
                  <a:schemeClr val="bg1"/>
                </a:solidFill>
              </a:rPr>
              <a:t>, 2004</a:t>
            </a:r>
            <a:endParaRPr lang="en-US" dirty="0">
              <a:solidFill>
                <a:schemeClr val="bg1"/>
              </a:solidFill>
            </a:endParaRPr>
          </a:p>
        </p:txBody>
      </p:sp>
      <p:sp>
        <p:nvSpPr>
          <p:cNvPr id="8" name="TextBox 7"/>
          <p:cNvSpPr txBox="1"/>
          <p:nvPr/>
        </p:nvSpPr>
        <p:spPr>
          <a:xfrm>
            <a:off x="1338262" y="6386617"/>
            <a:ext cx="1676400" cy="369332"/>
          </a:xfrm>
          <a:prstGeom prst="rect">
            <a:avLst/>
          </a:prstGeom>
          <a:noFill/>
        </p:spPr>
        <p:txBody>
          <a:bodyPr wrap="square" rtlCol="0">
            <a:spAutoFit/>
          </a:bodyPr>
          <a:lstStyle/>
          <a:p>
            <a:r>
              <a:rPr lang="en-US" dirty="0" smtClean="0">
                <a:solidFill>
                  <a:schemeClr val="bg1"/>
                </a:solidFill>
              </a:rPr>
              <a:t>Dec. 20</a:t>
            </a:r>
            <a:r>
              <a:rPr lang="en-US" baseline="30000" dirty="0" smtClean="0">
                <a:solidFill>
                  <a:schemeClr val="bg1"/>
                </a:solidFill>
              </a:rPr>
              <a:t>th</a:t>
            </a:r>
            <a:r>
              <a:rPr lang="en-US" dirty="0" smtClean="0">
                <a:solidFill>
                  <a:schemeClr val="bg1"/>
                </a:solidFill>
              </a:rPr>
              <a:t>, 1995</a:t>
            </a:r>
            <a:endParaRPr lang="en-US" dirty="0">
              <a:solidFill>
                <a:schemeClr val="bg1"/>
              </a:solidFill>
            </a:endParaRPr>
          </a:p>
        </p:txBody>
      </p:sp>
      <p:pic>
        <p:nvPicPr>
          <p:cNvPr id="47110" name="Picture 6" descr="http://www.novinite.com/media/images/2012-05/photo_verybig_139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0629" y="4139117"/>
            <a:ext cx="2928299" cy="21962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05600" y="6385602"/>
            <a:ext cx="1676400" cy="369332"/>
          </a:xfrm>
          <a:prstGeom prst="rect">
            <a:avLst/>
          </a:prstGeom>
          <a:noFill/>
        </p:spPr>
        <p:txBody>
          <a:bodyPr wrap="square" rtlCol="0">
            <a:spAutoFit/>
          </a:bodyPr>
          <a:lstStyle/>
          <a:p>
            <a:r>
              <a:rPr lang="en-US" dirty="0" smtClean="0">
                <a:solidFill>
                  <a:schemeClr val="bg1"/>
                </a:solidFill>
              </a:rPr>
              <a:t>May  9</a:t>
            </a:r>
            <a:r>
              <a:rPr lang="en-US" baseline="30000" dirty="0" smtClean="0">
                <a:solidFill>
                  <a:schemeClr val="bg1"/>
                </a:solidFill>
              </a:rPr>
              <a:t>th</a:t>
            </a:r>
            <a:r>
              <a:rPr lang="en-US" dirty="0" smtClean="0">
                <a:solidFill>
                  <a:schemeClr val="bg1"/>
                </a:solidFill>
              </a:rPr>
              <a:t> , 2012</a:t>
            </a:r>
            <a:endParaRPr lang="en-US" dirty="0">
              <a:solidFill>
                <a:schemeClr val="bg1"/>
              </a:solidFill>
            </a:endParaRPr>
          </a:p>
        </p:txBody>
      </p:sp>
      <p:sp>
        <p:nvSpPr>
          <p:cNvPr id="6" name="TextBox 5"/>
          <p:cNvSpPr txBox="1"/>
          <p:nvPr/>
        </p:nvSpPr>
        <p:spPr>
          <a:xfrm>
            <a:off x="914400" y="4572000"/>
            <a:ext cx="990600" cy="369332"/>
          </a:xfrm>
          <a:prstGeom prst="rect">
            <a:avLst/>
          </a:prstGeom>
          <a:noFill/>
        </p:spPr>
        <p:txBody>
          <a:bodyPr wrap="square" rtlCol="0">
            <a:spAutoFit/>
          </a:bodyPr>
          <a:lstStyle/>
          <a:p>
            <a:r>
              <a:rPr lang="en-US" dirty="0" smtClean="0"/>
              <a:t>Cali</a:t>
            </a:r>
            <a:endParaRPr lang="en-US" dirty="0"/>
          </a:p>
        </p:txBody>
      </p:sp>
      <p:sp>
        <p:nvSpPr>
          <p:cNvPr id="7" name="TextBox 6"/>
          <p:cNvSpPr txBox="1"/>
          <p:nvPr/>
        </p:nvSpPr>
        <p:spPr>
          <a:xfrm>
            <a:off x="4048857" y="4267200"/>
            <a:ext cx="1132743" cy="381000"/>
          </a:xfrm>
          <a:prstGeom prst="rect">
            <a:avLst/>
          </a:prstGeom>
          <a:noFill/>
        </p:spPr>
        <p:txBody>
          <a:bodyPr wrap="square" rtlCol="0">
            <a:spAutoFit/>
          </a:bodyPr>
          <a:lstStyle/>
          <a:p>
            <a:r>
              <a:rPr lang="en-US" dirty="0" err="1" smtClean="0">
                <a:solidFill>
                  <a:srgbClr val="FFFF00"/>
                </a:solidFill>
              </a:rPr>
              <a:t>Hendrick</a:t>
            </a:r>
            <a:endParaRPr lang="en-US" dirty="0">
              <a:solidFill>
                <a:srgbClr val="FFFF00"/>
              </a:solidFill>
            </a:endParaRPr>
          </a:p>
        </p:txBody>
      </p:sp>
      <p:sp>
        <p:nvSpPr>
          <p:cNvPr id="9" name="TextBox 8"/>
          <p:cNvSpPr txBox="1"/>
          <p:nvPr/>
        </p:nvSpPr>
        <p:spPr>
          <a:xfrm>
            <a:off x="6096000" y="4343400"/>
            <a:ext cx="2286000" cy="369332"/>
          </a:xfrm>
          <a:prstGeom prst="rect">
            <a:avLst/>
          </a:prstGeom>
          <a:noFill/>
        </p:spPr>
        <p:txBody>
          <a:bodyPr wrap="square" rtlCol="0">
            <a:spAutoFit/>
          </a:bodyPr>
          <a:lstStyle/>
          <a:p>
            <a:r>
              <a:rPr lang="en-US" dirty="0" err="1" smtClean="0">
                <a:solidFill>
                  <a:srgbClr val="FFFF00"/>
                </a:solidFill>
              </a:rPr>
              <a:t>Sukhoi</a:t>
            </a:r>
            <a:r>
              <a:rPr lang="en-US" dirty="0" smtClean="0">
                <a:solidFill>
                  <a:srgbClr val="FFFF00"/>
                </a:solidFill>
              </a:rPr>
              <a:t> </a:t>
            </a:r>
            <a:r>
              <a:rPr lang="en-US" dirty="0" err="1" smtClean="0">
                <a:solidFill>
                  <a:srgbClr val="FFFF00"/>
                </a:solidFill>
              </a:rPr>
              <a:t>Superjet</a:t>
            </a:r>
            <a:endParaRPr lang="en-US" dirty="0">
              <a:solidFill>
                <a:srgbClr val="FFFF00"/>
              </a:solidFill>
            </a:endParaRPr>
          </a:p>
        </p:txBody>
      </p:sp>
    </p:spTree>
    <p:extLst>
      <p:ext uri="{BB962C8B-B14F-4D97-AF65-F5344CB8AC3E}">
        <p14:creationId xmlns:p14="http://schemas.microsoft.com/office/powerpoint/2010/main" val="1035630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99868" y="6293796"/>
            <a:ext cx="604837" cy="210945"/>
          </a:xfrm>
        </p:spPr>
        <p:txBody>
          <a:bodyPr/>
          <a:lstStyle/>
          <a:p>
            <a:fld id="{4A77D8B5-C90C-B742-ACE3-06BCA4680130}" type="slidenum">
              <a:rPr lang="fr-FR" smtClean="0"/>
              <a:pPr/>
              <a:t>6</a:t>
            </a:fld>
            <a:endParaRPr lang="fr-FR"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978" r="52083" b="3733"/>
          <a:stretch/>
        </p:blipFill>
        <p:spPr bwMode="auto">
          <a:xfrm>
            <a:off x="2667000" y="1432466"/>
            <a:ext cx="3845260" cy="4327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a:off x="6782300" y="5275682"/>
            <a:ext cx="6858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76600" y="5161382"/>
            <a:ext cx="1981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33400" y="0"/>
            <a:ext cx="8382000" cy="1200329"/>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rPr>
              <a:t>Check on the Honeywell Portal for these types of issues</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73472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43600"/>
            <a:ext cx="9144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950" y="279400"/>
            <a:ext cx="4638675" cy="56324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499" name="Text Box 3"/>
          <p:cNvSpPr txBox="1">
            <a:spLocks noChangeArrowheads="1"/>
          </p:cNvSpPr>
          <p:nvPr/>
        </p:nvSpPr>
        <p:spPr bwMode="auto">
          <a:xfrm>
            <a:off x="0" y="3521075"/>
            <a:ext cx="1182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chemeClr val="accent2"/>
                </a:solidFill>
                <a:latin typeface="Times New Roman" pitchFamily="18" charset="0"/>
              </a:rPr>
              <a:t>Cali</a:t>
            </a:r>
          </a:p>
          <a:p>
            <a:pPr algn="ctr" eaLnBrk="0" hangingPunct="0"/>
            <a:r>
              <a:rPr lang="en-US" sz="2400" b="1">
                <a:solidFill>
                  <a:schemeClr val="accent2"/>
                </a:solidFill>
                <a:latin typeface="Times New Roman" pitchFamily="18" charset="0"/>
              </a:rPr>
              <a:t>Airport</a:t>
            </a:r>
          </a:p>
        </p:txBody>
      </p:sp>
      <p:sp>
        <p:nvSpPr>
          <p:cNvPr id="106500" name="Line 4"/>
          <p:cNvSpPr>
            <a:spLocks noChangeShapeType="1"/>
          </p:cNvSpPr>
          <p:nvPr/>
        </p:nvSpPr>
        <p:spPr bwMode="auto">
          <a:xfrm>
            <a:off x="962025" y="3929063"/>
            <a:ext cx="1690688" cy="8175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1" name="Text Box 5"/>
          <p:cNvSpPr txBox="1">
            <a:spLocks noChangeArrowheads="1"/>
          </p:cNvSpPr>
          <p:nvPr/>
        </p:nvSpPr>
        <p:spPr bwMode="auto">
          <a:xfrm>
            <a:off x="5930987" y="1498600"/>
            <a:ext cx="29827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u="sng" dirty="0">
                <a:latin typeface="Times New Roman" pitchFamily="18" charset="0"/>
              </a:rPr>
              <a:t>Crash site</a:t>
            </a:r>
          </a:p>
          <a:p>
            <a:pPr algn="ctr" eaLnBrk="0" hangingPunct="0"/>
            <a:endParaRPr lang="en-US" sz="2400" b="1" u="sng" dirty="0">
              <a:latin typeface="Times New Roman" pitchFamily="18" charset="0"/>
            </a:endParaRPr>
          </a:p>
          <a:p>
            <a:pPr algn="ctr" eaLnBrk="0" hangingPunct="0"/>
            <a:r>
              <a:rPr lang="en-US" sz="2400" b="1" dirty="0">
                <a:latin typeface="Times New Roman" pitchFamily="18" charset="0"/>
              </a:rPr>
              <a:t>Crew was unaware</a:t>
            </a:r>
          </a:p>
          <a:p>
            <a:pPr algn="ctr" eaLnBrk="0" hangingPunct="0"/>
            <a:r>
              <a:rPr lang="en-US" sz="2400" b="1" dirty="0">
                <a:latin typeface="Times New Roman" pitchFamily="18" charset="0"/>
              </a:rPr>
              <a:t>they were descending</a:t>
            </a:r>
          </a:p>
          <a:p>
            <a:pPr algn="ctr" eaLnBrk="0" hangingPunct="0"/>
            <a:r>
              <a:rPr lang="en-US" sz="2400" b="1" dirty="0">
                <a:latin typeface="Times New Roman" pitchFamily="18" charset="0"/>
              </a:rPr>
              <a:t>into the mountains</a:t>
            </a:r>
          </a:p>
          <a:p>
            <a:pPr algn="ctr" eaLnBrk="0" hangingPunct="0"/>
            <a:r>
              <a:rPr lang="en-US" sz="2400" b="1" dirty="0">
                <a:latin typeface="Times New Roman" pitchFamily="18" charset="0"/>
              </a:rPr>
              <a:t>with their </a:t>
            </a:r>
          </a:p>
          <a:p>
            <a:pPr algn="ctr" eaLnBrk="0" hangingPunct="0"/>
            <a:r>
              <a:rPr lang="en-US" sz="2400" b="1" dirty="0">
                <a:latin typeface="Times New Roman" pitchFamily="18" charset="0"/>
              </a:rPr>
              <a:t>airbrakes on !</a:t>
            </a:r>
          </a:p>
        </p:txBody>
      </p:sp>
      <p:sp>
        <p:nvSpPr>
          <p:cNvPr id="106502" name="Line 6"/>
          <p:cNvSpPr>
            <a:spLocks noChangeShapeType="1"/>
          </p:cNvSpPr>
          <p:nvPr/>
        </p:nvSpPr>
        <p:spPr bwMode="auto">
          <a:xfrm flipH="1">
            <a:off x="5105400" y="1790700"/>
            <a:ext cx="1612900" cy="7540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3" name="AutoShape 7"/>
          <p:cNvSpPr>
            <a:spLocks noChangeArrowheads="1"/>
          </p:cNvSpPr>
          <p:nvPr/>
        </p:nvSpPr>
        <p:spPr bwMode="auto">
          <a:xfrm>
            <a:off x="3540125" y="527050"/>
            <a:ext cx="609600" cy="609600"/>
          </a:xfrm>
          <a:prstGeom prst="sun">
            <a:avLst>
              <a:gd name="adj" fmla="val 25000"/>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4" name="AutoShape 8"/>
          <p:cNvSpPr>
            <a:spLocks noChangeArrowheads="1"/>
          </p:cNvSpPr>
          <p:nvPr/>
        </p:nvSpPr>
        <p:spPr bwMode="auto">
          <a:xfrm>
            <a:off x="4357688" y="2205038"/>
            <a:ext cx="990600" cy="762000"/>
          </a:xfrm>
          <a:prstGeom prst="sun">
            <a:avLst>
              <a:gd name="adj" fmla="val 25000"/>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5" name="Line 9"/>
          <p:cNvSpPr>
            <a:spLocks noChangeShapeType="1"/>
          </p:cNvSpPr>
          <p:nvPr/>
        </p:nvSpPr>
        <p:spPr bwMode="auto">
          <a:xfrm flipH="1">
            <a:off x="3006725" y="1020763"/>
            <a:ext cx="728663" cy="2286000"/>
          </a:xfrm>
          <a:prstGeom prst="line">
            <a:avLst/>
          </a:prstGeom>
          <a:noFill/>
          <a:ln w="57150">
            <a:solidFill>
              <a:srgbClr val="FF08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6" name="Line 10"/>
          <p:cNvSpPr>
            <a:spLocks noChangeShapeType="1"/>
          </p:cNvSpPr>
          <p:nvPr/>
        </p:nvSpPr>
        <p:spPr bwMode="auto">
          <a:xfrm flipH="1">
            <a:off x="2763838" y="3333750"/>
            <a:ext cx="228600" cy="1371600"/>
          </a:xfrm>
          <a:prstGeom prst="line">
            <a:avLst/>
          </a:prstGeom>
          <a:noFill/>
          <a:ln w="57150">
            <a:solidFill>
              <a:srgbClr val="FF08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7" name="Line 11"/>
          <p:cNvSpPr>
            <a:spLocks noChangeShapeType="1"/>
          </p:cNvSpPr>
          <p:nvPr/>
        </p:nvSpPr>
        <p:spPr bwMode="auto">
          <a:xfrm flipH="1">
            <a:off x="2665413" y="4852988"/>
            <a:ext cx="76200" cy="838200"/>
          </a:xfrm>
          <a:prstGeom prst="line">
            <a:avLst/>
          </a:prstGeom>
          <a:noFill/>
          <a:ln w="38100">
            <a:solidFill>
              <a:srgbClr val="FF08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6508" name="Group 12"/>
          <p:cNvGrpSpPr>
            <a:grpSpLocks/>
          </p:cNvGrpSpPr>
          <p:nvPr/>
        </p:nvGrpSpPr>
        <p:grpSpPr bwMode="auto">
          <a:xfrm>
            <a:off x="246063" y="5475288"/>
            <a:ext cx="8686800" cy="1306512"/>
            <a:chOff x="240" y="2976"/>
            <a:chExt cx="5328" cy="823"/>
          </a:xfrm>
        </p:grpSpPr>
        <p:pic>
          <p:nvPicPr>
            <p:cNvPr id="106509" name="Picture 13"/>
            <p:cNvPicPr>
              <a:picLocks noChangeAspect="1" noChangeArrowheads="1"/>
            </p:cNvPicPr>
            <p:nvPr/>
          </p:nvPicPr>
          <p:blipFill>
            <a:blip r:embed="rId4">
              <a:lum contrast="16000"/>
              <a:extLst>
                <a:ext uri="{28A0092B-C50C-407E-A947-70E740481C1C}">
                  <a14:useLocalDpi xmlns:a14="http://schemas.microsoft.com/office/drawing/2010/main" val="0"/>
                </a:ext>
              </a:extLst>
            </a:blip>
            <a:srcRect/>
            <a:stretch>
              <a:fillRect/>
            </a:stretch>
          </p:blipFill>
          <p:spPr bwMode="auto">
            <a:xfrm>
              <a:off x="240" y="2976"/>
              <a:ext cx="5328" cy="82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510" name="AutoShape 14"/>
            <p:cNvSpPr>
              <a:spLocks noChangeArrowheads="1"/>
            </p:cNvSpPr>
            <p:nvPr/>
          </p:nvSpPr>
          <p:spPr bwMode="auto">
            <a:xfrm>
              <a:off x="1488" y="3504"/>
              <a:ext cx="576" cy="240"/>
            </a:xfrm>
            <a:prstGeom prst="leftArrow">
              <a:avLst>
                <a:gd name="adj1" fmla="val 50000"/>
                <a:gd name="adj2" fmla="val 60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1">
                <a:solidFill>
                  <a:srgbClr val="181516"/>
                </a:solidFill>
                <a:latin typeface="Times New Roman" pitchFamily="18" charset="0"/>
              </a:endParaRPr>
            </a:p>
          </p:txBody>
        </p:sp>
        <p:sp>
          <p:nvSpPr>
            <p:cNvPr id="106511" name="Line 15"/>
            <p:cNvSpPr>
              <a:spLocks noChangeShapeType="1"/>
            </p:cNvSpPr>
            <p:nvPr/>
          </p:nvSpPr>
          <p:spPr bwMode="auto">
            <a:xfrm>
              <a:off x="2544" y="3312"/>
              <a:ext cx="2832"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2" name="Line 16"/>
            <p:cNvSpPr>
              <a:spLocks noChangeShapeType="1"/>
            </p:cNvSpPr>
            <p:nvPr/>
          </p:nvSpPr>
          <p:spPr bwMode="auto">
            <a:xfrm>
              <a:off x="288" y="3408"/>
              <a:ext cx="33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 name="TextBox 3"/>
          <p:cNvSpPr txBox="1"/>
          <p:nvPr/>
        </p:nvSpPr>
        <p:spPr>
          <a:xfrm>
            <a:off x="6096953" y="231683"/>
            <a:ext cx="2820987" cy="1200329"/>
          </a:xfrm>
          <a:prstGeom prst="rect">
            <a:avLst/>
          </a:prstGeom>
          <a:noFill/>
          <a:ln>
            <a:noFill/>
          </a:ln>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latin typeface="+mj-lt"/>
                <a:cs typeface="Arial" pitchFamily="34" charset="0"/>
              </a:rPr>
              <a:t>American Airlines  B757</a:t>
            </a:r>
          </a:p>
          <a:p>
            <a:pPr algn="ctr"/>
            <a:r>
              <a:rPr lang="en-US" sz="2400" b="1" dirty="0">
                <a:solidFill>
                  <a:srgbClr val="FF0000"/>
                </a:solidFill>
                <a:effectLst>
                  <a:outerShdw blurRad="38100" dist="38100" dir="2700000" algn="tl">
                    <a:srgbClr val="000000">
                      <a:alpha val="43137"/>
                    </a:srgbClr>
                  </a:outerShdw>
                </a:effectLst>
                <a:latin typeface="+mj-lt"/>
                <a:cs typeface="Arial" pitchFamily="34" charset="0"/>
              </a:rPr>
              <a:t> </a:t>
            </a:r>
            <a:r>
              <a:rPr lang="en-US" sz="2400" b="1" dirty="0" smtClean="0">
                <a:solidFill>
                  <a:srgbClr val="FF0000"/>
                </a:solidFill>
                <a:effectLst>
                  <a:outerShdw blurRad="38100" dist="38100" dir="2700000" algn="tl">
                    <a:srgbClr val="000000">
                      <a:alpha val="43137"/>
                    </a:srgbClr>
                  </a:outerShdw>
                </a:effectLst>
                <a:latin typeface="+mj-lt"/>
                <a:cs typeface="Arial" pitchFamily="34" charset="0"/>
              </a:rPr>
              <a:t>Cali, Columbia</a:t>
            </a:r>
            <a:endParaRPr lang="en-US" sz="2400" b="1" dirty="0">
              <a:solidFill>
                <a:srgbClr val="FF0000"/>
              </a:solidFill>
              <a:effectLst>
                <a:outerShdw blurRad="38100" dist="38100" dir="2700000" algn="tl">
                  <a:srgbClr val="000000">
                    <a:alpha val="43137"/>
                  </a:srgbClr>
                </a:outerShdw>
              </a:effectLst>
              <a:latin typeface="+mj-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752600" y="152400"/>
            <a:ext cx="548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sz="2400" b="1">
              <a:latin typeface="Times New Roman" pitchFamily="18" charset="0"/>
            </a:endParaRPr>
          </a:p>
        </p:txBody>
      </p:sp>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098550"/>
            <a:ext cx="4648200" cy="3097213"/>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8548" name="Picture 4" descr="Falcon900EX-EASy-#5"/>
          <p:cNvPicPr>
            <a:picLocks noChangeAspect="1" noChangeArrowheads="1"/>
          </p:cNvPicPr>
          <p:nvPr/>
        </p:nvPicPr>
        <p:blipFill>
          <a:blip r:embed="rId4">
            <a:extLst>
              <a:ext uri="{28A0092B-C50C-407E-A947-70E740481C1C}">
                <a14:useLocalDpi xmlns:a14="http://schemas.microsoft.com/office/drawing/2010/main" val="0"/>
              </a:ext>
            </a:extLst>
          </a:blip>
          <a:srcRect t="6158" r="19307" b="33716"/>
          <a:stretch>
            <a:fillRect/>
          </a:stretch>
        </p:blipFill>
        <p:spPr bwMode="auto">
          <a:xfrm>
            <a:off x="4572000" y="3368675"/>
            <a:ext cx="4370388" cy="2573673"/>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8549" name="Text Box 5"/>
          <p:cNvSpPr txBox="1">
            <a:spLocks noChangeArrowheads="1"/>
          </p:cNvSpPr>
          <p:nvPr/>
        </p:nvSpPr>
        <p:spPr bwMode="auto">
          <a:xfrm>
            <a:off x="457200" y="175591"/>
            <a:ext cx="8394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3600" b="1" dirty="0" err="1" smtClean="0">
                <a:solidFill>
                  <a:srgbClr val="FF0000"/>
                </a:solidFill>
                <a:effectLst>
                  <a:outerShdw blurRad="38100" dist="38100" dir="2700000" algn="tl">
                    <a:srgbClr val="000000">
                      <a:alpha val="43137"/>
                    </a:srgbClr>
                  </a:outerShdw>
                </a:effectLst>
                <a:latin typeface="+mj-lt"/>
                <a:cs typeface="Arial" pitchFamily="34" charset="0"/>
              </a:rPr>
              <a:t>EASy</a:t>
            </a:r>
            <a:r>
              <a:rPr lang="en-US" sz="3600" b="1" dirty="0" smtClean="0">
                <a:solidFill>
                  <a:srgbClr val="FF0000"/>
                </a:solidFill>
                <a:effectLst>
                  <a:outerShdw blurRad="38100" dist="38100" dir="2700000" algn="tl">
                    <a:srgbClr val="000000">
                      <a:alpha val="43137"/>
                    </a:srgbClr>
                  </a:outerShdw>
                </a:effectLst>
                <a:latin typeface="+mj-lt"/>
                <a:cs typeface="Arial" pitchFamily="34" charset="0"/>
              </a:rPr>
              <a:t>:  better visualization tools</a:t>
            </a:r>
            <a:endParaRPr lang="en-US" sz="3600" b="1" dirty="0">
              <a:solidFill>
                <a:srgbClr val="FF0000"/>
              </a:solidFill>
              <a:effectLst>
                <a:outerShdw blurRad="38100" dist="38100" dir="2700000" algn="tl">
                  <a:srgbClr val="000000">
                    <a:alpha val="43137"/>
                  </a:srgbClr>
                </a:outerShdw>
              </a:effectLst>
              <a:latin typeface="+mj-lt"/>
              <a:cs typeface="Arial" pitchFamily="34" charset="0"/>
            </a:endParaRPr>
          </a:p>
        </p:txBody>
      </p:sp>
      <p:sp>
        <p:nvSpPr>
          <p:cNvPr id="108550" name="Text Box 6"/>
          <p:cNvSpPr txBox="1">
            <a:spLocks noChangeArrowheads="1"/>
          </p:cNvSpPr>
          <p:nvPr/>
        </p:nvSpPr>
        <p:spPr bwMode="auto">
          <a:xfrm>
            <a:off x="2039938" y="4191000"/>
            <a:ext cx="92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a:effectLst>
                  <a:outerShdw blurRad="38100" dist="38100" dir="2700000" algn="tl">
                    <a:srgbClr val="C0C0C0"/>
                  </a:outerShdw>
                </a:effectLst>
                <a:latin typeface="Times New Roman" pitchFamily="18" charset="0"/>
              </a:rPr>
              <a:t>B757</a:t>
            </a:r>
            <a:r>
              <a:rPr lang="en-US" sz="2400" b="1" dirty="0">
                <a:latin typeface="Times New Roman" pitchFamily="18" charset="0"/>
              </a:rPr>
              <a:t> </a:t>
            </a:r>
          </a:p>
        </p:txBody>
      </p:sp>
      <p:sp>
        <p:nvSpPr>
          <p:cNvPr id="108551" name="Text Box 7"/>
          <p:cNvSpPr txBox="1">
            <a:spLocks noChangeArrowheads="1"/>
          </p:cNvSpPr>
          <p:nvPr/>
        </p:nvSpPr>
        <p:spPr bwMode="auto">
          <a:xfrm>
            <a:off x="6567487" y="5942348"/>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err="1">
                <a:effectLst>
                  <a:outerShdw blurRad="38100" dist="38100" dir="2700000" algn="tl">
                    <a:srgbClr val="C0C0C0"/>
                  </a:outerShdw>
                </a:effectLst>
                <a:latin typeface="Times New Roman" pitchFamily="18" charset="0"/>
              </a:rPr>
              <a:t>EASy</a:t>
            </a:r>
            <a:endParaRPr lang="en-US" sz="2400" b="1" dirty="0">
              <a:latin typeface="Times New Roman" pitchFamily="18" charset="0"/>
            </a:endParaRPr>
          </a:p>
        </p:txBody>
      </p:sp>
      <p:pic>
        <p:nvPicPr>
          <p:cNvPr id="1085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600" y="1177925"/>
            <a:ext cx="1978025"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3" name="Picture 9"/>
          <p:cNvPicPr>
            <a:picLocks noChangeAspect="1" noChangeArrowheads="1"/>
          </p:cNvPicPr>
          <p:nvPr/>
        </p:nvPicPr>
        <p:blipFill>
          <a:blip r:embed="rId6">
            <a:extLst>
              <a:ext uri="{28A0092B-C50C-407E-A947-70E740481C1C}">
                <a14:useLocalDpi xmlns:a14="http://schemas.microsoft.com/office/drawing/2010/main" val="0"/>
              </a:ext>
            </a:extLst>
          </a:blip>
          <a:srcRect l="25085" t="46049" r="28314" b="12158"/>
          <a:stretch>
            <a:fillRect/>
          </a:stretch>
        </p:blipFill>
        <p:spPr bwMode="auto">
          <a:xfrm>
            <a:off x="7104063" y="1347788"/>
            <a:ext cx="1838325" cy="98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4" name="Oval 10"/>
          <p:cNvSpPr>
            <a:spLocks noChangeArrowheads="1"/>
          </p:cNvSpPr>
          <p:nvPr/>
        </p:nvSpPr>
        <p:spPr bwMode="auto">
          <a:xfrm>
            <a:off x="7456488" y="1571625"/>
            <a:ext cx="1114425" cy="696913"/>
          </a:xfrm>
          <a:prstGeom prst="ellipse">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924" y="761999"/>
            <a:ext cx="3597276" cy="6097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5" name="Rectangle 3"/>
          <p:cNvSpPr>
            <a:spLocks noGrp="1" noChangeArrowheads="1"/>
          </p:cNvSpPr>
          <p:nvPr>
            <p:ph type="title"/>
          </p:nvPr>
        </p:nvSpPr>
        <p:spPr>
          <a:xfrm>
            <a:off x="601663" y="97748"/>
            <a:ext cx="8229600" cy="631825"/>
          </a:xfrm>
          <a:noFill/>
          <a:ln>
            <a:noFill/>
          </a:ln>
        </p:spPr>
        <p:txBody>
          <a:bodyPr>
            <a:noAutofit/>
          </a:bodyPr>
          <a:lstStyle/>
          <a:p>
            <a:r>
              <a:rPr lang="en-US" sz="36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Hendrick</a:t>
            </a:r>
            <a:r>
              <a:rPr lang="en-US" sz="3600" b="1" dirty="0">
                <a:solidFill>
                  <a:srgbClr val="FF0000"/>
                </a:solidFill>
                <a:effectLst>
                  <a:outerShdw blurRad="38100" dist="38100" dir="2700000" algn="tl">
                    <a:srgbClr val="000000">
                      <a:alpha val="43137"/>
                    </a:srgbClr>
                  </a:outerShdw>
                </a:effectLst>
                <a:latin typeface="Arial" pitchFamily="34" charset="0"/>
                <a:cs typeface="Arial" pitchFamily="34" charset="0"/>
              </a:rPr>
              <a:t> Racing Crash  (10-24-04)</a:t>
            </a:r>
          </a:p>
        </p:txBody>
      </p:sp>
      <p:pic>
        <p:nvPicPr>
          <p:cNvPr id="110596" name="Picture 4" descr="KMTV-top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1044575"/>
            <a:ext cx="4203700" cy="27590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0597" name="Text Box 5"/>
          <p:cNvSpPr txBox="1">
            <a:spLocks noChangeArrowheads="1"/>
          </p:cNvSpPr>
          <p:nvPr/>
        </p:nvSpPr>
        <p:spPr bwMode="auto">
          <a:xfrm>
            <a:off x="1046804" y="3929856"/>
            <a:ext cx="3352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dirty="0">
                <a:latin typeface="Times New Roman" pitchFamily="18" charset="0"/>
              </a:rPr>
              <a:t>1981 Beech 200 King Air</a:t>
            </a:r>
          </a:p>
          <a:p>
            <a:pPr eaLnBrk="0" hangingPunct="0">
              <a:spcBef>
                <a:spcPct val="50000"/>
              </a:spcBef>
            </a:pPr>
            <a:r>
              <a:rPr lang="en-US" sz="2400" dirty="0">
                <a:latin typeface="Times New Roman" pitchFamily="18" charset="0"/>
              </a:rPr>
              <a:t>10 Fatalities</a:t>
            </a:r>
          </a:p>
        </p:txBody>
      </p:sp>
      <p:sp>
        <p:nvSpPr>
          <p:cNvPr id="110598" name="Oval 6"/>
          <p:cNvSpPr>
            <a:spLocks noChangeArrowheads="1"/>
          </p:cNvSpPr>
          <p:nvPr/>
        </p:nvSpPr>
        <p:spPr bwMode="auto">
          <a:xfrm>
            <a:off x="3175000" y="2273300"/>
            <a:ext cx="558800" cy="5588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ectangle 1"/>
          <p:cNvSpPr/>
          <p:nvPr/>
        </p:nvSpPr>
        <p:spPr>
          <a:xfrm>
            <a:off x="417513" y="5105400"/>
            <a:ext cx="4572000" cy="1384995"/>
          </a:xfrm>
          <a:prstGeom prst="rect">
            <a:avLst/>
          </a:prstGeom>
          <a:solidFill>
            <a:srgbClr val="FFFF00"/>
          </a:solidFill>
          <a:ln>
            <a:solidFill>
              <a:schemeClr val="tx1"/>
            </a:solidFill>
          </a:ln>
        </p:spPr>
        <p:txBody>
          <a:bodyPr>
            <a:spAutoFit/>
          </a:bodyPr>
          <a:lstStyle/>
          <a:p>
            <a:pPr algn="ctr"/>
            <a:r>
              <a:rPr lang="en-US" sz="1400" dirty="0">
                <a:latin typeface="Arial" pitchFamily="34" charset="0"/>
                <a:cs typeface="Arial" pitchFamily="34" charset="0"/>
              </a:rPr>
              <a:t>The crew improperly read instruments and missed a landing approach to Blue Ridge Airport in Martinsville, Va., the NTSB said in a report synopsis e-mailed to The Associated Press. The Beech King Air 200 crashed into fog-shrouded Bull Mountain in the foothills of the Appalachians on Oct. 24, 2004.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t="-2257"/>
          <a:stretch>
            <a:fillRect/>
          </a:stretch>
        </p:blipFill>
        <p:spPr bwMode="auto">
          <a:xfrm>
            <a:off x="381000" y="533400"/>
            <a:ext cx="4800600" cy="57562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19" name="Picture 3" descr="KMTV-top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750" y="736600"/>
            <a:ext cx="3275013" cy="21494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1620" name="Text Box 4"/>
          <p:cNvSpPr txBox="1">
            <a:spLocks noChangeArrowheads="1"/>
          </p:cNvSpPr>
          <p:nvPr/>
        </p:nvSpPr>
        <p:spPr bwMode="auto">
          <a:xfrm>
            <a:off x="5384800" y="3048000"/>
            <a:ext cx="3251200" cy="31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spcBef>
                <a:spcPct val="50000"/>
              </a:spcBef>
            </a:pPr>
            <a:r>
              <a:rPr lang="en-US"/>
              <a:t>With Terrain Alert:</a:t>
            </a:r>
          </a:p>
          <a:p>
            <a:pPr>
              <a:spcBef>
                <a:spcPct val="50000"/>
              </a:spcBef>
              <a:buFontTx/>
              <a:buAutoNum type="arabicPeriod"/>
            </a:pPr>
            <a:r>
              <a:rPr lang="en-US"/>
              <a:t>ADI: Pull Up</a:t>
            </a:r>
          </a:p>
          <a:p>
            <a:pPr>
              <a:spcBef>
                <a:spcPct val="50000"/>
              </a:spcBef>
              <a:buFontTx/>
              <a:buAutoNum type="arabicPeriod"/>
            </a:pPr>
            <a:r>
              <a:rPr lang="en-US"/>
              <a:t>Audible “Pull Up Terrain”</a:t>
            </a:r>
          </a:p>
          <a:p>
            <a:pPr>
              <a:spcBef>
                <a:spcPct val="50000"/>
              </a:spcBef>
              <a:buFontTx/>
              <a:buAutoNum type="arabicPeriod"/>
            </a:pPr>
            <a:r>
              <a:rPr lang="en-US"/>
              <a:t>Pop Up of 1/6 Terrain Window on Pilot Flying</a:t>
            </a:r>
          </a:p>
          <a:p>
            <a:pPr>
              <a:spcBef>
                <a:spcPct val="50000"/>
              </a:spcBef>
              <a:buFontTx/>
              <a:buAutoNum type="arabicPeriod"/>
            </a:pPr>
            <a:r>
              <a:rPr lang="en-US"/>
              <a:t>Main I-Nav map converts to HDG Up and shows Interactive Terrain “flashing”</a:t>
            </a:r>
          </a:p>
        </p:txBody>
      </p:sp>
      <p:sp>
        <p:nvSpPr>
          <p:cNvPr id="111621" name="Oval 5"/>
          <p:cNvSpPr>
            <a:spLocks noChangeArrowheads="1"/>
          </p:cNvSpPr>
          <p:nvPr/>
        </p:nvSpPr>
        <p:spPr bwMode="auto">
          <a:xfrm>
            <a:off x="292100" y="1943100"/>
            <a:ext cx="1041400" cy="4445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2" name="Text Box 6"/>
          <p:cNvSpPr txBox="1">
            <a:spLocks noChangeArrowheads="1"/>
          </p:cNvSpPr>
          <p:nvPr/>
        </p:nvSpPr>
        <p:spPr bwMode="auto">
          <a:xfrm>
            <a:off x="1676400" y="45581"/>
            <a:ext cx="63245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err="1" smtClean="0">
                <a:solidFill>
                  <a:srgbClr val="FF0000"/>
                </a:solidFill>
                <a:effectLst>
                  <a:outerShdw blurRad="38100" dist="38100" dir="2700000" algn="tl">
                    <a:srgbClr val="000000">
                      <a:alpha val="43137"/>
                    </a:srgbClr>
                  </a:outerShdw>
                </a:effectLst>
                <a:latin typeface="+mj-lt"/>
                <a:cs typeface="Arial" pitchFamily="34" charset="0"/>
              </a:rPr>
              <a:t>EASy</a:t>
            </a:r>
            <a:r>
              <a:rPr lang="en-US" sz="3600" b="1" dirty="0" smtClean="0">
                <a:solidFill>
                  <a:srgbClr val="FF0000"/>
                </a:solidFill>
                <a:effectLst>
                  <a:outerShdw blurRad="38100" dist="38100" dir="2700000" algn="tl">
                    <a:srgbClr val="000000">
                      <a:alpha val="43137"/>
                    </a:srgbClr>
                  </a:outerShdw>
                </a:effectLst>
                <a:latin typeface="+mj-lt"/>
                <a:cs typeface="Arial" pitchFamily="34" charset="0"/>
              </a:rPr>
              <a:t> CFIT </a:t>
            </a:r>
            <a:r>
              <a:rPr lang="en-US" sz="3600" b="1" dirty="0">
                <a:solidFill>
                  <a:srgbClr val="FF0000"/>
                </a:solidFill>
                <a:effectLst>
                  <a:outerShdw blurRad="38100" dist="38100" dir="2700000" algn="tl">
                    <a:srgbClr val="000000">
                      <a:alpha val="43137"/>
                    </a:srgbClr>
                  </a:outerShdw>
                </a:effectLst>
                <a:latin typeface="+mj-lt"/>
                <a:cs typeface="Arial" pitchFamily="34" charset="0"/>
              </a:rPr>
              <a:t>Avoidance</a:t>
            </a:r>
          </a:p>
        </p:txBody>
      </p:sp>
      <p:sp>
        <p:nvSpPr>
          <p:cNvPr id="111623" name="Oval 7"/>
          <p:cNvSpPr>
            <a:spLocks noChangeArrowheads="1"/>
          </p:cNvSpPr>
          <p:nvPr/>
        </p:nvSpPr>
        <p:spPr bwMode="auto">
          <a:xfrm>
            <a:off x="7340600" y="1638300"/>
            <a:ext cx="609600" cy="4953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4" name="Line 8"/>
          <p:cNvSpPr>
            <a:spLocks noChangeShapeType="1"/>
          </p:cNvSpPr>
          <p:nvPr/>
        </p:nvSpPr>
        <p:spPr bwMode="auto">
          <a:xfrm flipH="1" flipV="1">
            <a:off x="7200900" y="1663700"/>
            <a:ext cx="381000" cy="1651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1143000"/>
          </a:xfrm>
        </p:spPr>
        <p:txBody>
          <a:bodyPr>
            <a:noAutofit/>
          </a:bodyPr>
          <a:lstStyle/>
          <a:p>
            <a:r>
              <a:rPr lang="en-US" sz="3600" b="1" dirty="0">
                <a:solidFill>
                  <a:srgbClr val="FF0000"/>
                </a:solidFill>
                <a:effectLst>
                  <a:outerShdw blurRad="38100" dist="38100" dir="2700000" algn="tl">
                    <a:srgbClr val="000000">
                      <a:alpha val="43137"/>
                    </a:srgbClr>
                  </a:outerShdw>
                </a:effectLst>
                <a:cs typeface="Arial" pitchFamily="34" charset="0"/>
              </a:rPr>
              <a:t>May 9</a:t>
            </a:r>
            <a:r>
              <a:rPr lang="en-US" sz="3600" b="1" baseline="30000" dirty="0">
                <a:solidFill>
                  <a:srgbClr val="FF0000"/>
                </a:solidFill>
                <a:effectLst>
                  <a:outerShdw blurRad="38100" dist="38100" dir="2700000" algn="tl">
                    <a:srgbClr val="000000">
                      <a:alpha val="43137"/>
                    </a:srgbClr>
                  </a:outerShdw>
                </a:effectLst>
                <a:cs typeface="Arial" pitchFamily="34" charset="0"/>
              </a:rPr>
              <a:t>th</a:t>
            </a:r>
            <a:r>
              <a:rPr lang="en-US" sz="3600" b="1" dirty="0">
                <a:solidFill>
                  <a:srgbClr val="FF0000"/>
                </a:solidFill>
                <a:effectLst>
                  <a:outerShdw blurRad="38100" dist="38100" dir="2700000" algn="tl">
                    <a:srgbClr val="000000">
                      <a:alpha val="43137"/>
                    </a:srgbClr>
                  </a:outerShdw>
                </a:effectLst>
                <a:cs typeface="Arial" pitchFamily="34" charset="0"/>
              </a:rPr>
              <a:t>, </a:t>
            </a:r>
            <a:r>
              <a:rPr lang="en-US" sz="3600" b="1" dirty="0" smtClean="0">
                <a:solidFill>
                  <a:srgbClr val="FF0000"/>
                </a:solidFill>
                <a:effectLst>
                  <a:outerShdw blurRad="38100" dist="38100" dir="2700000" algn="tl">
                    <a:srgbClr val="000000">
                      <a:alpha val="43137"/>
                    </a:srgbClr>
                  </a:outerShdw>
                </a:effectLst>
                <a:cs typeface="Arial" pitchFamily="34" charset="0"/>
              </a:rPr>
              <a:t>2012 </a:t>
            </a:r>
            <a:r>
              <a:rPr lang="en-US" sz="3600" b="1" dirty="0" err="1" smtClean="0">
                <a:solidFill>
                  <a:srgbClr val="FF0000"/>
                </a:solidFill>
                <a:effectLst>
                  <a:outerShdw blurRad="38100" dist="38100" dir="2700000" algn="tl">
                    <a:srgbClr val="000000">
                      <a:alpha val="43137"/>
                    </a:srgbClr>
                  </a:outerShdw>
                </a:effectLst>
                <a:cs typeface="Arial" pitchFamily="34" charset="0"/>
              </a:rPr>
              <a:t>Sukhoi</a:t>
            </a:r>
            <a:r>
              <a:rPr lang="en-US" sz="3600" b="1" dirty="0" smtClean="0">
                <a:solidFill>
                  <a:srgbClr val="FF0000"/>
                </a:solidFill>
                <a:effectLst>
                  <a:outerShdw blurRad="38100" dist="38100" dir="2700000" algn="tl">
                    <a:srgbClr val="000000">
                      <a:alpha val="43137"/>
                    </a:srgbClr>
                  </a:outerShdw>
                </a:effectLst>
                <a:cs typeface="Arial" pitchFamily="34" charset="0"/>
              </a:rPr>
              <a:t> </a:t>
            </a:r>
            <a:r>
              <a:rPr lang="en-US" sz="3600" b="1" dirty="0" err="1" smtClean="0">
                <a:solidFill>
                  <a:srgbClr val="FF0000"/>
                </a:solidFill>
                <a:effectLst>
                  <a:outerShdw blurRad="38100" dist="38100" dir="2700000" algn="tl">
                    <a:srgbClr val="000000">
                      <a:alpha val="43137"/>
                    </a:srgbClr>
                  </a:outerShdw>
                </a:effectLst>
                <a:cs typeface="Arial" pitchFamily="34" charset="0"/>
              </a:rPr>
              <a:t>Superjet</a:t>
            </a:r>
            <a:r>
              <a:rPr lang="en-US" sz="3600" b="1" dirty="0" smtClean="0">
                <a:solidFill>
                  <a:srgbClr val="FF0000"/>
                </a:solidFill>
                <a:effectLst>
                  <a:outerShdw blurRad="38100" dist="38100" dir="2700000" algn="tl">
                    <a:srgbClr val="000000">
                      <a:alpha val="43137"/>
                    </a:srgbClr>
                  </a:outerShdw>
                </a:effectLst>
                <a:cs typeface="Arial" pitchFamily="34" charset="0"/>
              </a:rPr>
              <a:t> 100 Crash</a:t>
            </a:r>
            <a:br>
              <a:rPr lang="en-US" sz="3600" b="1" dirty="0" smtClean="0">
                <a:solidFill>
                  <a:srgbClr val="FF0000"/>
                </a:solidFill>
                <a:effectLst>
                  <a:outerShdw blurRad="38100" dist="38100" dir="2700000" algn="tl">
                    <a:srgbClr val="000000">
                      <a:alpha val="43137"/>
                    </a:srgbClr>
                  </a:outerShdw>
                </a:effectLst>
                <a:cs typeface="Arial" pitchFamily="34" charset="0"/>
              </a:rPr>
            </a:br>
            <a:r>
              <a:rPr lang="en-US" sz="3600" b="1" dirty="0" smtClean="0">
                <a:solidFill>
                  <a:srgbClr val="FF0000"/>
                </a:solidFill>
                <a:effectLst>
                  <a:outerShdw blurRad="38100" dist="38100" dir="2700000" algn="tl">
                    <a:srgbClr val="000000">
                      <a:alpha val="43137"/>
                    </a:srgbClr>
                  </a:outerShdw>
                </a:effectLst>
                <a:cs typeface="Arial" pitchFamily="34" charset="0"/>
              </a:rPr>
              <a:t>Jakarta, Indonesia </a:t>
            </a:r>
            <a:endParaRPr lang="en-US" sz="3600" b="1" dirty="0">
              <a:solidFill>
                <a:srgbClr val="FF0000"/>
              </a:solidFill>
              <a:effectLst>
                <a:outerShdw blurRad="38100" dist="38100" dir="2700000" algn="tl">
                  <a:srgbClr val="000000">
                    <a:alpha val="43137"/>
                  </a:srgbClr>
                </a:outerShdw>
              </a:effectLst>
              <a:cs typeface="Arial" pitchFamily="34" charset="0"/>
            </a:endParaRPr>
          </a:p>
        </p:txBody>
      </p:sp>
      <p:pic>
        <p:nvPicPr>
          <p:cNvPr id="48130" name="Picture 2" descr="http://resources1.news.com.au/images/2012/05/10/1226352/308333-sukhoi-superjet-100-cra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12900"/>
            <a:ext cx="6324600" cy="35612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132" name="Picture 4" descr="http://www.sage.unsw.edu.au/system/files/3d_model_of_the_salem_mountain_ridge_including_the_crash_area_red.jpg"/>
          <p:cNvPicPr>
            <a:picLocks noChangeAspect="1" noChangeArrowheads="1"/>
          </p:cNvPicPr>
          <p:nvPr/>
        </p:nvPicPr>
        <p:blipFill rotWithShape="1">
          <a:blip r:embed="rId3">
            <a:extLst>
              <a:ext uri="{28A0092B-C50C-407E-A947-70E740481C1C}">
                <a14:useLocalDpi xmlns:a14="http://schemas.microsoft.com/office/drawing/2010/main" val="0"/>
              </a:ext>
            </a:extLst>
          </a:blip>
          <a:srcRect b="8103"/>
          <a:stretch/>
        </p:blipFill>
        <p:spPr bwMode="auto">
          <a:xfrm>
            <a:off x="6046184" y="4419600"/>
            <a:ext cx="2716816" cy="1625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5105400" y="41910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613904" y="4274590"/>
            <a:ext cx="241792" cy="3741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868797" y="3962400"/>
            <a:ext cx="1867819" cy="369332"/>
          </a:xfrm>
          <a:prstGeom prst="rect">
            <a:avLst/>
          </a:prstGeom>
        </p:spPr>
        <p:txBody>
          <a:bodyPr wrap="none">
            <a:spAutoFit/>
          </a:bodyPr>
          <a:lstStyle/>
          <a:p>
            <a:r>
              <a:rPr lang="en-US" dirty="0" smtClean="0"/>
              <a:t>2,211 m (7,254 </a:t>
            </a:r>
            <a:r>
              <a:rPr lang="en-US" dirty="0" err="1" smtClean="0"/>
              <a:t>ft</a:t>
            </a:r>
            <a:r>
              <a:rPr lang="en-US" dirty="0" smtClean="0"/>
              <a:t>)</a:t>
            </a:r>
            <a:endParaRPr lang="en-US" dirty="0"/>
          </a:p>
        </p:txBody>
      </p:sp>
      <p:sp>
        <p:nvSpPr>
          <p:cNvPr id="10" name="TextBox 9"/>
          <p:cNvSpPr txBox="1"/>
          <p:nvPr/>
        </p:nvSpPr>
        <p:spPr>
          <a:xfrm>
            <a:off x="6655784" y="5638800"/>
            <a:ext cx="1752600" cy="369332"/>
          </a:xfrm>
          <a:prstGeom prst="rect">
            <a:avLst/>
          </a:prstGeom>
          <a:noFill/>
        </p:spPr>
        <p:txBody>
          <a:bodyPr wrap="square" rtlCol="0">
            <a:spAutoFit/>
          </a:bodyPr>
          <a:lstStyle/>
          <a:p>
            <a:r>
              <a:rPr lang="en-US" dirty="0" err="1" smtClean="0"/>
              <a:t>Salak</a:t>
            </a:r>
            <a:r>
              <a:rPr lang="en-US" dirty="0" smtClean="0"/>
              <a:t> Volcano</a:t>
            </a:r>
            <a:endParaRPr lang="en-US" dirty="0"/>
          </a:p>
        </p:txBody>
      </p:sp>
      <p:pic>
        <p:nvPicPr>
          <p:cNvPr id="12" name="Picture 12" descr="Logo_DF_liner_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324600"/>
            <a:ext cx="38862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2498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en.rian.ru/images/17334/29/173342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228600"/>
            <a:ext cx="8875056"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5334000"/>
            <a:ext cx="7162800" cy="646331"/>
          </a:xfrm>
          <a:prstGeom prst="rect">
            <a:avLst/>
          </a:prstGeom>
          <a:noFill/>
        </p:spPr>
        <p:txBody>
          <a:bodyPr wrap="square" rtlCol="0">
            <a:spAutoFit/>
          </a:bodyPr>
          <a:lstStyle/>
          <a:p>
            <a:pPr algn="ctr"/>
            <a:r>
              <a:rPr lang="en-US" dirty="0" smtClean="0"/>
              <a:t>This is the captain and </a:t>
            </a:r>
            <a:r>
              <a:rPr lang="en-US" dirty="0" err="1" smtClean="0"/>
              <a:t>flightdeck</a:t>
            </a:r>
            <a:r>
              <a:rPr lang="en-US" dirty="0" smtClean="0"/>
              <a:t> of the airplane that crashed…. Where’s the big picture map showing the terrain or trajectory ?</a:t>
            </a:r>
            <a:endParaRPr lang="en-US" dirty="0"/>
          </a:p>
        </p:txBody>
      </p:sp>
    </p:spTree>
    <p:extLst>
      <p:ext uri="{BB962C8B-B14F-4D97-AF65-F5344CB8AC3E}">
        <p14:creationId xmlns:p14="http://schemas.microsoft.com/office/powerpoint/2010/main" val="16078942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descr="EASystep3-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068749"/>
            <a:ext cx="3291082" cy="2442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557" y="2057400"/>
            <a:ext cx="3230043" cy="2415701"/>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06464" y="4800600"/>
            <a:ext cx="8885136" cy="1200329"/>
          </a:xfrm>
          <a:prstGeom prst="rect">
            <a:avLst/>
          </a:prstGeom>
          <a:noFill/>
        </p:spPr>
        <p:txBody>
          <a:bodyPr wrap="square" rtlCol="0">
            <a:spAutoFit/>
          </a:bodyPr>
          <a:lstStyle/>
          <a:p>
            <a:pPr algn="ct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EASy</a:t>
            </a:r>
            <a:r>
              <a:rPr lang="en-US" sz="2400" dirty="0" smtClean="0">
                <a:latin typeface="Arial" pitchFamily="34" charset="0"/>
                <a:cs typeface="Arial" pitchFamily="34" charset="0"/>
              </a:rPr>
              <a:t> gives a complete picture of the outside world– Heading Up, either along the </a:t>
            </a:r>
            <a:r>
              <a:rPr lang="en-US" sz="2400" dirty="0" err="1" smtClean="0">
                <a:latin typeface="Arial" pitchFamily="34" charset="0"/>
                <a:cs typeface="Arial" pitchFamily="34" charset="0"/>
              </a:rPr>
              <a:t>flightplan</a:t>
            </a:r>
            <a:r>
              <a:rPr lang="en-US" sz="2400" dirty="0" smtClean="0">
                <a:latin typeface="Arial" pitchFamily="34" charset="0"/>
                <a:cs typeface="Arial" pitchFamily="34" charset="0"/>
              </a:rPr>
              <a:t> route or straight ahead of the plane -  Automatically</a:t>
            </a:r>
            <a:endParaRPr lang="en-US" sz="2400" dirty="0">
              <a:latin typeface="Arial" pitchFamily="34" charset="0"/>
              <a:cs typeface="Arial" pitchFamily="34" charset="0"/>
            </a:endParaRPr>
          </a:p>
        </p:txBody>
      </p:sp>
      <p:sp>
        <p:nvSpPr>
          <p:cNvPr id="3" name="TextBox 2"/>
          <p:cNvSpPr txBox="1"/>
          <p:nvPr/>
        </p:nvSpPr>
        <p:spPr>
          <a:xfrm>
            <a:off x="533400" y="152400"/>
            <a:ext cx="8077200" cy="1815882"/>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latin typeface="+mj-lt"/>
                <a:cs typeface="Arial" pitchFamily="34" charset="0"/>
              </a:rPr>
              <a:t>The </a:t>
            </a:r>
            <a:r>
              <a:rPr lang="en-US" sz="2800" b="1" dirty="0" err="1" smtClean="0">
                <a:solidFill>
                  <a:srgbClr val="FF0000"/>
                </a:solidFill>
                <a:effectLst>
                  <a:outerShdw blurRad="38100" dist="38100" dir="2700000" algn="tl">
                    <a:srgbClr val="000000">
                      <a:alpha val="43137"/>
                    </a:srgbClr>
                  </a:outerShdw>
                </a:effectLst>
                <a:latin typeface="+mj-lt"/>
                <a:cs typeface="Arial" pitchFamily="34" charset="0"/>
              </a:rPr>
              <a:t>Sukhoi</a:t>
            </a:r>
            <a:r>
              <a:rPr lang="en-US" sz="2800" b="1" dirty="0" smtClean="0">
                <a:solidFill>
                  <a:srgbClr val="FF0000"/>
                </a:solidFill>
                <a:effectLst>
                  <a:outerShdw blurRad="38100" dist="38100" dir="2700000" algn="tl">
                    <a:srgbClr val="000000">
                      <a:alpha val="43137"/>
                    </a:srgbClr>
                  </a:outerShdw>
                </a:effectLst>
                <a:latin typeface="+mj-lt"/>
                <a:cs typeface="Arial" pitchFamily="34" charset="0"/>
              </a:rPr>
              <a:t> accident was similar to the Cali crash…..  Only 17 years later… with a brand new design that was / is to be the future of Russian Commercial Jets…</a:t>
            </a:r>
          </a:p>
          <a:p>
            <a:pPr algn="ctr"/>
            <a:r>
              <a:rPr lang="en-US" sz="2800" b="1" dirty="0" smtClean="0">
                <a:solidFill>
                  <a:srgbClr val="FF0000"/>
                </a:solidFill>
                <a:effectLst>
                  <a:outerShdw blurRad="38100" dist="38100" dir="2700000" algn="tl">
                    <a:srgbClr val="000000">
                      <a:alpha val="43137"/>
                    </a:srgbClr>
                  </a:outerShdw>
                </a:effectLst>
                <a:latin typeface="+mj-lt"/>
                <a:cs typeface="Arial" pitchFamily="34" charset="0"/>
              </a:rPr>
              <a:t>It’s hard to believe you could have a CFIT in a Falcon </a:t>
            </a:r>
            <a:r>
              <a:rPr lang="en-US" sz="2400" b="1" dirty="0" smtClean="0">
                <a:solidFill>
                  <a:schemeClr val="accent6"/>
                </a:solidFill>
                <a:effectLst>
                  <a:outerShdw blurRad="38100" dist="38100" dir="2700000" algn="tl">
                    <a:srgbClr val="000000">
                      <a:alpha val="43137"/>
                    </a:srgbClr>
                  </a:outerShdw>
                </a:effectLst>
                <a:latin typeface="Arial" pitchFamily="34" charset="0"/>
                <a:cs typeface="Arial" pitchFamily="34" charset="0"/>
              </a:rPr>
              <a:t>!</a:t>
            </a:r>
            <a:endParaRPr lang="en-US" sz="2400" b="1" dirty="0">
              <a:solidFill>
                <a:schemeClr val="accent6"/>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070370"/>
            <a:ext cx="2009539" cy="192001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5800" y="984504"/>
            <a:ext cx="8077200" cy="3539430"/>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And finally some illustrations of lack of    	situational awareness:  </a:t>
            </a:r>
          </a:p>
          <a:p>
            <a:endPar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an  accident  involving taking off on 		the wrong runway </a:t>
            </a:r>
          </a:p>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and three cases of landing on the 			wrong runway….</a:t>
            </a:r>
            <a:endPar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439722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descr="300px-KLEX_USGS_Comair_Pat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225550"/>
            <a:ext cx="3810000" cy="41275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5716" name="Text Box 4"/>
          <p:cNvSpPr txBox="1">
            <a:spLocks noChangeArrowheads="1"/>
          </p:cNvSpPr>
          <p:nvPr/>
        </p:nvSpPr>
        <p:spPr bwMode="auto">
          <a:xfrm>
            <a:off x="1066800" y="228600"/>
            <a:ext cx="6666149" cy="646331"/>
          </a:xfrm>
          <a:prstGeom prst="rect">
            <a:avLst/>
          </a:prstGeom>
          <a:noFill/>
          <a:ln w="9525">
            <a:noFill/>
            <a:miter lim="800000"/>
            <a:headEnd/>
            <a:tailEnd/>
          </a:ln>
          <a:effectLst>
            <a:outerShdw dist="107763" dir="2700000" algn="ctr" rotWithShape="0">
              <a:schemeClr val="bg2">
                <a:alpha val="50000"/>
              </a:schemeClr>
            </a:outerShdw>
          </a:effectLst>
        </p:spPr>
        <p:txBody>
          <a:bodyPr wrap="square">
            <a:spAutoFit/>
          </a:bodyPr>
          <a:lstStyle/>
          <a:p>
            <a:pPr>
              <a:spcBef>
                <a:spcPct val="50000"/>
              </a:spcBef>
            </a:pPr>
            <a:r>
              <a:rPr lang="en-US" sz="3600" b="1" dirty="0">
                <a:solidFill>
                  <a:srgbClr val="FF0000"/>
                </a:solidFill>
                <a:effectLst>
                  <a:outerShdw blurRad="38100" dist="38100" dir="2700000" algn="tl">
                    <a:srgbClr val="000000">
                      <a:alpha val="43137"/>
                    </a:srgbClr>
                  </a:outerShdw>
                </a:effectLst>
                <a:latin typeface="+mj-lt"/>
                <a:cs typeface="Arial" pitchFamily="34" charset="0"/>
              </a:rPr>
              <a:t>Comair Flight 5191- August 2006</a:t>
            </a:r>
          </a:p>
        </p:txBody>
      </p:sp>
      <p:pic>
        <p:nvPicPr>
          <p:cNvPr id="115717" name="Picture 5" descr="ComAir-jet"/>
          <p:cNvPicPr>
            <a:picLocks noChangeAspect="1" noChangeArrowheads="1"/>
          </p:cNvPicPr>
          <p:nvPr/>
        </p:nvPicPr>
        <p:blipFill>
          <a:blip r:embed="rId3">
            <a:extLst>
              <a:ext uri="{28A0092B-C50C-407E-A947-70E740481C1C}">
                <a14:useLocalDpi xmlns:a14="http://schemas.microsoft.com/office/drawing/2010/main" val="0"/>
              </a:ext>
            </a:extLst>
          </a:blip>
          <a:srcRect t="12073" b="6378"/>
          <a:stretch>
            <a:fillRect/>
          </a:stretch>
        </p:blipFill>
        <p:spPr bwMode="auto">
          <a:xfrm>
            <a:off x="4376738" y="953833"/>
            <a:ext cx="4411662" cy="246697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5718" name="Text Box 6"/>
          <p:cNvSpPr txBox="1">
            <a:spLocks noChangeArrowheads="1"/>
          </p:cNvSpPr>
          <p:nvPr/>
        </p:nvSpPr>
        <p:spPr bwMode="auto">
          <a:xfrm>
            <a:off x="241300" y="5424565"/>
            <a:ext cx="40640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dirty="0"/>
              <a:t>Acknowledged Runway 22, departed Runway 27</a:t>
            </a:r>
          </a:p>
          <a:p>
            <a:pPr>
              <a:spcBef>
                <a:spcPct val="50000"/>
              </a:spcBef>
            </a:pPr>
            <a:r>
              <a:rPr lang="en-US" sz="1400" dirty="0"/>
              <a:t>Only 1 survived, (FO lost leg, brain damage), 47 </a:t>
            </a:r>
            <a:r>
              <a:rPr lang="en-US" sz="1400" dirty="0" err="1"/>
              <a:t>Pax</a:t>
            </a:r>
            <a:r>
              <a:rPr lang="en-US" sz="1400" dirty="0"/>
              <a:t> and 2 out of 3 crew died</a:t>
            </a:r>
          </a:p>
        </p:txBody>
      </p:sp>
      <p:pic>
        <p:nvPicPr>
          <p:cNvPr id="115719" name="Picture 7" descr="mncr1009"/>
          <p:cNvPicPr>
            <a:picLocks noChangeAspect="1" noChangeArrowheads="1"/>
          </p:cNvPicPr>
          <p:nvPr/>
        </p:nvPicPr>
        <p:blipFill>
          <a:blip r:embed="rId4" cstate="print">
            <a:extLst>
              <a:ext uri="{28A0092B-C50C-407E-A947-70E740481C1C}">
                <a14:useLocalDpi xmlns:a14="http://schemas.microsoft.com/office/drawing/2010/main" val="0"/>
              </a:ext>
            </a:extLst>
          </a:blip>
          <a:srcRect b="5852"/>
          <a:stretch>
            <a:fillRect/>
          </a:stretch>
        </p:blipFill>
        <p:spPr bwMode="auto">
          <a:xfrm>
            <a:off x="4578350" y="3681690"/>
            <a:ext cx="4008438" cy="258710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5720" name="Text Box 8"/>
          <p:cNvSpPr txBox="1">
            <a:spLocks noChangeArrowheads="1"/>
          </p:cNvSpPr>
          <p:nvPr/>
        </p:nvSpPr>
        <p:spPr bwMode="auto">
          <a:xfrm>
            <a:off x="6045200" y="3054095"/>
            <a:ext cx="147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CRJ-100ER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Video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607013"/>
            <a:ext cx="2975826" cy="19284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28600"/>
            <a:ext cx="8995626" cy="1200329"/>
          </a:xfrm>
          <a:prstGeom prst="rect">
            <a:avLst/>
          </a:prstGeom>
        </p:spPr>
        <p:txBody>
          <a:bodyPr wrap="square">
            <a:spAutoFit/>
          </a:bodyPr>
          <a:lstStyle/>
          <a:p>
            <a:pPr algn="ctr"/>
            <a:r>
              <a:rPr lang="en-US" sz="2400" b="1" i="1" dirty="0" smtClean="0">
                <a:solidFill>
                  <a:srgbClr val="FF0000"/>
                </a:solidFill>
                <a:effectLst>
                  <a:outerShdw blurRad="38100" dist="38100" dir="2700000" algn="tl">
                    <a:srgbClr val="000000">
                      <a:alpha val="43137"/>
                    </a:srgbClr>
                  </a:outerShdw>
                </a:effectLst>
                <a:latin typeface="+mj-lt"/>
                <a:cs typeface="Arial" pitchFamily="34" charset="0"/>
              </a:rPr>
              <a:t>July 20</a:t>
            </a:r>
            <a:r>
              <a:rPr lang="en-US" sz="2400" b="1" i="1" baseline="30000" dirty="0" smtClean="0">
                <a:solidFill>
                  <a:srgbClr val="FF0000"/>
                </a:solidFill>
                <a:effectLst>
                  <a:outerShdw blurRad="38100" dist="38100" dir="2700000" algn="tl">
                    <a:srgbClr val="000000">
                      <a:alpha val="43137"/>
                    </a:srgbClr>
                  </a:outerShdw>
                </a:effectLst>
                <a:latin typeface="+mj-lt"/>
                <a:cs typeface="Arial" pitchFamily="34" charset="0"/>
              </a:rPr>
              <a:t>th</a:t>
            </a:r>
            <a:r>
              <a:rPr lang="en-US" sz="2400" b="1" i="1" dirty="0" smtClean="0">
                <a:solidFill>
                  <a:srgbClr val="FF0000"/>
                </a:solidFill>
                <a:effectLst>
                  <a:outerShdw blurRad="38100" dist="38100" dir="2700000" algn="tl">
                    <a:srgbClr val="000000">
                      <a:alpha val="43137"/>
                    </a:srgbClr>
                  </a:outerShdw>
                </a:effectLst>
                <a:latin typeface="+mj-lt"/>
                <a:cs typeface="Arial" pitchFamily="34" charset="0"/>
              </a:rPr>
              <a:t>, 2012</a:t>
            </a:r>
            <a:r>
              <a:rPr lang="en-US" sz="2400" i="1" dirty="0" smtClean="0">
                <a:solidFill>
                  <a:srgbClr val="FF0000"/>
                </a:solidFill>
                <a:effectLst>
                  <a:outerShdw blurRad="38100" dist="38100" dir="2700000" algn="tl">
                    <a:srgbClr val="000000">
                      <a:alpha val="43137"/>
                    </a:srgbClr>
                  </a:outerShdw>
                </a:effectLst>
                <a:latin typeface="+mj-lt"/>
                <a:cs typeface="Arial" pitchFamily="34" charset="0"/>
              </a:rPr>
              <a:t>: Air </a:t>
            </a:r>
            <a:r>
              <a:rPr lang="en-US" sz="2400" i="1" dirty="0">
                <a:solidFill>
                  <a:srgbClr val="FF0000"/>
                </a:solidFill>
                <a:effectLst>
                  <a:outerShdw blurRad="38100" dist="38100" dir="2700000" algn="tl">
                    <a:srgbClr val="000000">
                      <a:alpha val="43137"/>
                    </a:srgbClr>
                  </a:outerShdw>
                </a:effectLst>
                <a:latin typeface="+mj-lt"/>
                <a:cs typeface="Arial" pitchFamily="34" charset="0"/>
              </a:rPr>
              <a:t>Force officials are trying to figure out why an Air Force C-17 </a:t>
            </a:r>
            <a:r>
              <a:rPr lang="en-US" sz="2400" i="1" dirty="0" err="1">
                <a:solidFill>
                  <a:srgbClr val="FF0000"/>
                </a:solidFill>
                <a:effectLst>
                  <a:outerShdw blurRad="38100" dist="38100" dir="2700000" algn="tl">
                    <a:srgbClr val="000000">
                      <a:alpha val="43137"/>
                    </a:srgbClr>
                  </a:outerShdw>
                </a:effectLst>
                <a:latin typeface="+mj-lt"/>
                <a:cs typeface="Arial" pitchFamily="34" charset="0"/>
              </a:rPr>
              <a:t>Globemaster</a:t>
            </a:r>
            <a:r>
              <a:rPr lang="en-US" sz="2400" i="1" dirty="0">
                <a:solidFill>
                  <a:srgbClr val="FF0000"/>
                </a:solidFill>
                <a:effectLst>
                  <a:outerShdw blurRad="38100" dist="38100" dir="2700000" algn="tl">
                    <a:srgbClr val="000000">
                      <a:alpha val="43137"/>
                    </a:srgbClr>
                  </a:outerShdw>
                </a:effectLst>
                <a:latin typeface="+mj-lt"/>
                <a:cs typeface="Arial" pitchFamily="34" charset="0"/>
              </a:rPr>
              <a:t> III cargo jet heading to MacDill Air Force Base instead landed at Peter O. Knight Airport this afternoon.</a:t>
            </a:r>
          </a:p>
        </p:txBody>
      </p:sp>
      <p:pic>
        <p:nvPicPr>
          <p:cNvPr id="491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884" t="15345" r="22835" b="14155"/>
          <a:stretch/>
        </p:blipFill>
        <p:spPr bwMode="auto">
          <a:xfrm>
            <a:off x="457200" y="2590800"/>
            <a:ext cx="5469308"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7787955">
            <a:off x="4358156" y="2727877"/>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7787955">
            <a:off x="2797518" y="4384039"/>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1600200"/>
            <a:ext cx="7961437" cy="1169551"/>
          </a:xfrm>
          <a:prstGeom prst="rect">
            <a:avLst/>
          </a:prstGeom>
        </p:spPr>
        <p:txBody>
          <a:bodyPr wrap="square">
            <a:spAutoFit/>
          </a:bodyPr>
          <a:lstStyle/>
          <a:p>
            <a:pPr algn="ctr"/>
            <a:r>
              <a:rPr lang="en-US" sz="1400" i="1" dirty="0">
                <a:latin typeface="Arial" pitchFamily="34" charset="0"/>
                <a:cs typeface="Arial" pitchFamily="34" charset="0"/>
              </a:rPr>
              <a:t>This is the second time this has happened</a:t>
            </a:r>
            <a:r>
              <a:rPr lang="en-US" sz="1400" dirty="0">
                <a:latin typeface="Arial" pitchFamily="34" charset="0"/>
                <a:cs typeface="Arial" pitchFamily="34" charset="0"/>
              </a:rPr>
              <a:t>," said spectator Gary Garrett, 71, who has a real estate office on Davis Islands.</a:t>
            </a:r>
            <a:br>
              <a:rPr lang="en-US" sz="1400" dirty="0">
                <a:latin typeface="Arial" pitchFamily="34" charset="0"/>
                <a:cs typeface="Arial" pitchFamily="34" charset="0"/>
              </a:rPr>
            </a:br>
            <a:r>
              <a:rPr lang="en-US" sz="1400" dirty="0">
                <a:latin typeface="Arial" pitchFamily="34" charset="0"/>
                <a:cs typeface="Arial" pitchFamily="34" charset="0"/>
              </a:rPr>
              <a:t>"</a:t>
            </a:r>
            <a:r>
              <a:rPr lang="en-US" sz="1400" i="1" dirty="0">
                <a:latin typeface="Arial" pitchFamily="34" charset="0"/>
                <a:cs typeface="Arial" pitchFamily="34" charset="0"/>
              </a:rPr>
              <a:t>The last time, it was a 727 in the 80s</a:t>
            </a:r>
            <a:r>
              <a:rPr lang="en-US" sz="1400" dirty="0">
                <a:latin typeface="Arial" pitchFamily="34" charset="0"/>
                <a:cs typeface="Arial" pitchFamily="34" charset="0"/>
              </a:rPr>
              <a:t>," he recalled, "</a:t>
            </a:r>
            <a:r>
              <a:rPr lang="en-US" sz="1400" i="1" dirty="0">
                <a:latin typeface="Arial" pitchFamily="34" charset="0"/>
                <a:cs typeface="Arial" pitchFamily="34" charset="0"/>
              </a:rPr>
              <a:t>and they took that plane apart to get it out of here."</a:t>
            </a:r>
            <a:br>
              <a:rPr lang="en-US" sz="1400" i="1" dirty="0">
                <a:latin typeface="Arial" pitchFamily="34" charset="0"/>
                <a:cs typeface="Arial" pitchFamily="34" charset="0"/>
              </a:rPr>
            </a:br>
            <a:endParaRPr lang="en-US" sz="1400" i="1" dirty="0">
              <a:latin typeface="Arial" pitchFamily="34" charset="0"/>
              <a:cs typeface="Arial" pitchFamily="34" charset="0"/>
            </a:endParaRPr>
          </a:p>
        </p:txBody>
      </p:sp>
      <p:sp>
        <p:nvSpPr>
          <p:cNvPr id="6" name="TextBox 5"/>
          <p:cNvSpPr txBox="1"/>
          <p:nvPr/>
        </p:nvSpPr>
        <p:spPr>
          <a:xfrm>
            <a:off x="3196718" y="2607013"/>
            <a:ext cx="1759725" cy="369332"/>
          </a:xfrm>
          <a:prstGeom prst="rect">
            <a:avLst/>
          </a:prstGeom>
          <a:noFill/>
        </p:spPr>
        <p:txBody>
          <a:bodyPr wrap="square" rtlCol="0">
            <a:spAutoFit/>
          </a:bodyPr>
          <a:lstStyle/>
          <a:p>
            <a:r>
              <a:rPr lang="en-US" dirty="0" smtClean="0">
                <a:solidFill>
                  <a:schemeClr val="bg1"/>
                </a:solidFill>
              </a:rPr>
              <a:t>3,500’ long</a:t>
            </a:r>
            <a:endParaRPr lang="en-US" dirty="0">
              <a:solidFill>
                <a:schemeClr val="bg1"/>
              </a:solidFill>
            </a:endParaRPr>
          </a:p>
        </p:txBody>
      </p:sp>
      <p:sp>
        <p:nvSpPr>
          <p:cNvPr id="8" name="TextBox 7"/>
          <p:cNvSpPr txBox="1"/>
          <p:nvPr/>
        </p:nvSpPr>
        <p:spPr>
          <a:xfrm>
            <a:off x="1111242" y="4876800"/>
            <a:ext cx="1469682" cy="369332"/>
          </a:xfrm>
          <a:prstGeom prst="rect">
            <a:avLst/>
          </a:prstGeom>
          <a:noFill/>
        </p:spPr>
        <p:txBody>
          <a:bodyPr wrap="square" rtlCol="0">
            <a:spAutoFit/>
          </a:bodyPr>
          <a:lstStyle/>
          <a:p>
            <a:r>
              <a:rPr lang="en-US" dirty="0" smtClean="0">
                <a:solidFill>
                  <a:schemeClr val="bg1"/>
                </a:solidFill>
              </a:rPr>
              <a:t>11,500’ long</a:t>
            </a:r>
            <a:endParaRPr lang="en-US" dirty="0">
              <a:solidFill>
                <a:schemeClr val="bg1"/>
              </a:solidFill>
            </a:endParaRPr>
          </a:p>
        </p:txBody>
      </p:sp>
    </p:spTree>
    <p:extLst>
      <p:ext uri="{BB962C8B-B14F-4D97-AF65-F5344CB8AC3E}">
        <p14:creationId xmlns:p14="http://schemas.microsoft.com/office/powerpoint/2010/main" val="3954593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38950" y="6403975"/>
            <a:ext cx="2133600" cy="365125"/>
          </a:xfrm>
          <a:prstGeom prst="rect">
            <a:avLst/>
          </a:prstGeom>
        </p:spPr>
        <p:txBody>
          <a:bodyPr/>
          <a:lstStyle/>
          <a:p>
            <a:fld id="{B2A18A46-3A94-449B-8A05-985CA1275E65}" type="slidenum">
              <a:rPr lang="en-US" smtClean="0"/>
              <a:pPr/>
              <a:t>7</a:t>
            </a:fld>
            <a:endParaRPr lang="en-US" dirty="0"/>
          </a:p>
        </p:txBody>
      </p:sp>
      <p:sp>
        <p:nvSpPr>
          <p:cNvPr id="3" name="Text Box 4"/>
          <p:cNvSpPr txBox="1">
            <a:spLocks noChangeArrowheads="1"/>
          </p:cNvSpPr>
          <p:nvPr/>
        </p:nvSpPr>
        <p:spPr bwMode="auto">
          <a:xfrm>
            <a:off x="1187450" y="838200"/>
            <a:ext cx="6985000" cy="3785652"/>
          </a:xfrm>
          <a:prstGeom prst="rect">
            <a:avLst/>
          </a:prstGeom>
          <a:noFill/>
          <a:ln>
            <a:noFill/>
          </a:ln>
          <a:effectLst/>
          <a:extLst/>
        </p:spPr>
        <p:txBody>
          <a:bodyPr>
            <a:spAutoFit/>
          </a:bodyPr>
          <a:lstStyle>
            <a:lvl1pPr>
              <a:defRPr sz="2400" baseline="-25000">
                <a:solidFill>
                  <a:schemeClr val="tx1"/>
                </a:solidFill>
                <a:latin typeface="Arial" charset="0"/>
                <a:ea typeface="ＭＳ Ｐゴシック" pitchFamily="1" charset="-128"/>
              </a:defRPr>
            </a:lvl1pPr>
            <a:lvl2pPr marL="742950" indent="-285750">
              <a:defRPr sz="2400" baseline="-25000">
                <a:solidFill>
                  <a:schemeClr val="tx1"/>
                </a:solidFill>
                <a:latin typeface="Arial" charset="0"/>
                <a:ea typeface="ＭＳ Ｐゴシック" pitchFamily="1" charset="-128"/>
              </a:defRPr>
            </a:lvl2pPr>
            <a:lvl3pPr marL="1143000" indent="-228600">
              <a:defRPr sz="2400" baseline="-25000">
                <a:solidFill>
                  <a:schemeClr val="tx1"/>
                </a:solidFill>
                <a:latin typeface="Arial" charset="0"/>
                <a:ea typeface="ＭＳ Ｐゴシック" pitchFamily="1" charset="-128"/>
              </a:defRPr>
            </a:lvl3pPr>
            <a:lvl4pPr marL="1600200" indent="-228600">
              <a:defRPr sz="2400" baseline="-25000">
                <a:solidFill>
                  <a:schemeClr val="tx1"/>
                </a:solidFill>
                <a:latin typeface="Arial" charset="0"/>
                <a:ea typeface="ＭＳ Ｐゴシック" pitchFamily="1" charset="-128"/>
              </a:defRPr>
            </a:lvl4pPr>
            <a:lvl5pPr marL="2057400" indent="-228600">
              <a:defRPr sz="2400" baseline="-25000">
                <a:solidFill>
                  <a:schemeClr val="tx1"/>
                </a:solidFill>
                <a:latin typeface="Arial" charset="0"/>
                <a:ea typeface="ＭＳ Ｐゴシック" pitchFamily="1" charset="-128"/>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pitchFamily="1" charset="-128"/>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pitchFamily="1" charset="-128"/>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pitchFamily="1" charset="-128"/>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pitchFamily="1" charset="-128"/>
              </a:defRPr>
            </a:lvl9pPr>
          </a:lstStyle>
          <a:p>
            <a:pPr algn="ctr" eaLnBrk="0" hangingPunct="0">
              <a:spcBef>
                <a:spcPts val="0"/>
              </a:spcBef>
              <a:defRPr/>
            </a:pPr>
            <a:r>
              <a:rPr lang="en-US" sz="8000" b="1" spc="-300" baseline="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elvetica"/>
                <a:cs typeface="Helvetica"/>
              </a:rPr>
              <a:t>Localizer and Glide Slope Issues</a:t>
            </a:r>
            <a:endParaRPr lang="en-US" sz="8000" b="1" spc="-30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Helvetica"/>
              <a:cs typeface="Helvetica"/>
            </a:endParaRPr>
          </a:p>
        </p:txBody>
      </p:sp>
    </p:spTree>
    <p:extLst>
      <p:ext uri="{BB962C8B-B14F-4D97-AF65-F5344CB8AC3E}">
        <p14:creationId xmlns:p14="http://schemas.microsoft.com/office/powerpoint/2010/main" val="30545151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88"/>
          <a:stretch/>
        </p:blipFill>
        <p:spPr bwMode="auto">
          <a:xfrm>
            <a:off x="381000" y="654793"/>
            <a:ext cx="7604760" cy="566980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2608" y="228600"/>
            <a:ext cx="2133600" cy="369332"/>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latin typeface="+mj-lt"/>
                <a:cs typeface="Arial" pitchFamily="34" charset="0"/>
              </a:rPr>
              <a:t>August 9,2012</a:t>
            </a:r>
            <a:endParaRPr lang="en-US" b="1" dirty="0">
              <a:solidFill>
                <a:srgbClr val="FF0000"/>
              </a:solidFill>
              <a:effectLst>
                <a:outerShdw blurRad="38100" dist="38100" dir="2700000" algn="tl">
                  <a:srgbClr val="000000">
                    <a:alpha val="43137"/>
                  </a:srgbClr>
                </a:outerShdw>
              </a:effectLst>
              <a:latin typeface="+mj-lt"/>
              <a:cs typeface="Arial" pitchFamily="34" charset="0"/>
            </a:endParaRPr>
          </a:p>
        </p:txBody>
      </p:sp>
      <p:pic>
        <p:nvPicPr>
          <p:cNvPr id="1029" name="Picture 5" descr="Map showing the approximate route flown by the errant flight, and the correct route. (Map by Google Maps/Matt Moln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16793"/>
            <a:ext cx="4324350" cy="28829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595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116581"/>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mj-lt"/>
                <a:cs typeface="Arial" pitchFamily="34" charset="0"/>
              </a:rPr>
              <a:t>Oct. 28</a:t>
            </a:r>
            <a:r>
              <a:rPr kumimoji="0" lang="en-US" sz="2000" b="1" i="0" u="none" strike="noStrike" cap="none" normalizeH="0" baseline="30000" dirty="0" smtClean="0">
                <a:ln>
                  <a:noFill/>
                </a:ln>
                <a:solidFill>
                  <a:srgbClr val="FF0000"/>
                </a:solidFill>
                <a:effectLst>
                  <a:outerShdw blurRad="38100" dist="38100" dir="2700000" algn="tl">
                    <a:srgbClr val="000000">
                      <a:alpha val="43137"/>
                    </a:srgbClr>
                  </a:outerShdw>
                </a:effectLst>
                <a:latin typeface="+mj-lt"/>
                <a:cs typeface="Arial" pitchFamily="34" charset="0"/>
              </a:rPr>
              <a:t>th</a:t>
            </a:r>
            <a:r>
              <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mj-lt"/>
                <a:cs typeface="Arial" pitchFamily="34" charset="0"/>
              </a:rPr>
              <a:t>, 2006: The National Transportation Safety Board is investigating the landing of Continental Flight 1883, which was carrying 154 people from Orlando, Fla. Both pilots were grounded by the airline. </a:t>
            </a:r>
          </a:p>
        </p:txBody>
      </p:sp>
      <p:sp>
        <p:nvSpPr>
          <p:cNvPr id="3" name="Rectangle 2"/>
          <p:cNvSpPr>
            <a:spLocks noChangeArrowheads="1"/>
          </p:cNvSpPr>
          <p:nvPr/>
        </p:nvSpPr>
        <p:spPr bwMode="auto">
          <a:xfrm>
            <a:off x="469624" y="1098269"/>
            <a:ext cx="7924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"Being cleared to land on a different runway than the one you are flying the approach to introduces a whole new set of complexities to the pilots at a very critical time, </a:t>
            </a:r>
            <a:r>
              <a:rPr kumimoji="0" lang="en-US" sz="1200" b="0" i="0" u="sng" strike="noStrike" cap="none" normalizeH="0" baseline="0" dirty="0" smtClean="0">
                <a:ln>
                  <a:noFill/>
                </a:ln>
                <a:solidFill>
                  <a:schemeClr val="tx1"/>
                </a:solidFill>
                <a:effectLst/>
                <a:latin typeface="Arial" pitchFamily="34" charset="0"/>
                <a:cs typeface="Arial" pitchFamily="34" charset="0"/>
              </a:rPr>
              <a:t>especially when the landing runway does not have a precision approach,</a:t>
            </a:r>
            <a:r>
              <a:rPr kumimoji="0" lang="en-US" sz="1200" b="0" i="0" u="none" strike="noStrike" cap="none" normalizeH="0" baseline="0" dirty="0" smtClean="0">
                <a:ln>
                  <a:noFill/>
                </a:ln>
                <a:solidFill>
                  <a:schemeClr val="tx1"/>
                </a:solidFill>
                <a:effectLst/>
                <a:latin typeface="Arial" pitchFamily="34" charset="0"/>
                <a:cs typeface="Arial" pitchFamily="34" charset="0"/>
              </a:rPr>
              <a:t>" said Capt. Denis </a:t>
            </a:r>
            <a:r>
              <a:rPr kumimoji="0" lang="en-US" sz="1200" b="0" i="0" u="none" strike="noStrike" cap="none" normalizeH="0" baseline="0" dirty="0" err="1" smtClean="0">
                <a:ln>
                  <a:noFill/>
                </a:ln>
                <a:solidFill>
                  <a:schemeClr val="tx1"/>
                </a:solidFill>
                <a:effectLst/>
                <a:latin typeface="Arial" pitchFamily="34" charset="0"/>
                <a:cs typeface="Arial" pitchFamily="34" charset="0"/>
              </a:rPr>
              <a:t>Breslin</a:t>
            </a:r>
            <a:r>
              <a:rPr kumimoji="0" lang="en-US" sz="1200" b="0" i="0" u="none" strike="noStrike" cap="none" normalizeH="0" baseline="0" dirty="0" smtClean="0">
                <a:ln>
                  <a:noFill/>
                </a:ln>
                <a:solidFill>
                  <a:schemeClr val="tx1"/>
                </a:solidFill>
                <a:effectLst/>
                <a:latin typeface="Arial" pitchFamily="34" charset="0"/>
                <a:cs typeface="Arial" pitchFamily="34" charset="0"/>
              </a:rPr>
              <a:t>, an American Airlines pilot and spokesman for the Allied Pilots Association, the airline pilots union. "Trying to make those decisions in dusk or poor visibility without benefit of course guidance increases the chance for error," he added. </a:t>
            </a:r>
          </a:p>
        </p:txBody>
      </p:sp>
      <p:pic>
        <p:nvPicPr>
          <p:cNvPr id="512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587" t="27044" r="13766" b="12344"/>
          <a:stretch/>
        </p:blipFill>
        <p:spPr bwMode="auto">
          <a:xfrm>
            <a:off x="1295400" y="2332924"/>
            <a:ext cx="6273248" cy="3733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6510850">
            <a:off x="4929865" y="5925539"/>
            <a:ext cx="7620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510850">
            <a:off x="5234665" y="5583429"/>
            <a:ext cx="762000" cy="190500"/>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1034073">
            <a:off x="6890847" y="5876225"/>
            <a:ext cx="1051027"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ILS 22L</a:t>
            </a:r>
            <a:endParaRPr lang="en-US" dirty="0"/>
          </a:p>
        </p:txBody>
      </p:sp>
      <p:sp>
        <p:nvSpPr>
          <p:cNvPr id="4" name="Bent Arrow 3"/>
          <p:cNvSpPr/>
          <p:nvPr/>
        </p:nvSpPr>
        <p:spPr>
          <a:xfrm rot="12088333">
            <a:off x="6286806" y="6129250"/>
            <a:ext cx="457200" cy="609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777396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980" t="14445" r="6400" b="40000"/>
          <a:stretch/>
        </p:blipFill>
        <p:spPr>
          <a:xfrm>
            <a:off x="3276600" y="4063732"/>
            <a:ext cx="5434584" cy="2168659"/>
          </a:xfrm>
          <a:prstGeom prst="rect">
            <a:avLst/>
          </a:prstGeom>
          <a:effectLst>
            <a:outerShdw blurRad="50800" dist="38100" dir="2700000" algn="tl" rotWithShape="0">
              <a:prstClr val="black">
                <a:alpha val="40000"/>
              </a:prstClr>
            </a:outerShdw>
          </a:effectLst>
        </p:spPr>
      </p:pic>
      <p:sp>
        <p:nvSpPr>
          <p:cNvPr id="116742" name="Text Box 6"/>
          <p:cNvSpPr txBox="1">
            <a:spLocks noChangeArrowheads="1"/>
          </p:cNvSpPr>
          <p:nvPr/>
        </p:nvSpPr>
        <p:spPr bwMode="auto">
          <a:xfrm>
            <a:off x="228600" y="0"/>
            <a:ext cx="883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smtClean="0">
                <a:solidFill>
                  <a:srgbClr val="FF0000"/>
                </a:solidFill>
                <a:effectLst>
                  <a:outerShdw blurRad="38100" dist="38100" dir="2700000" algn="tl">
                    <a:srgbClr val="000000">
                      <a:alpha val="43137"/>
                    </a:srgbClr>
                  </a:outerShdw>
                </a:effectLst>
                <a:latin typeface="+mj-lt"/>
                <a:cs typeface="Arial" pitchFamily="34" charset="0"/>
              </a:rPr>
              <a:t>Safety by Design – Showing the Pilots where they are !</a:t>
            </a:r>
            <a:endParaRPr lang="en-US" sz="2800" b="1" dirty="0">
              <a:solidFill>
                <a:srgbClr val="FF0000"/>
              </a:solidFill>
              <a:effectLst>
                <a:outerShdw blurRad="38100" dist="38100" dir="2700000" algn="tl">
                  <a:srgbClr val="000000">
                    <a:alpha val="43137"/>
                  </a:srgbClr>
                </a:outerShdw>
              </a:effectLst>
              <a:latin typeface="+mj-lt"/>
              <a:cs typeface="Arial"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3638" y="907605"/>
            <a:ext cx="2475114" cy="27990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20" y="3669310"/>
            <a:ext cx="2303739" cy="2584164"/>
          </a:xfrm>
          <a:prstGeom prst="rect">
            <a:avLst/>
          </a:prstGeom>
          <a:effectLst>
            <a:outerShdw blurRad="50800" dist="38100" dir="2700000" algn="tl" rotWithShape="0">
              <a:prstClr val="black">
                <a:alpha val="40000"/>
              </a:prstClr>
            </a:outerShdw>
          </a:effectLst>
        </p:spPr>
      </p:pic>
      <p:sp>
        <p:nvSpPr>
          <p:cNvPr id="3" name="Oval 2"/>
          <p:cNvSpPr/>
          <p:nvPr/>
        </p:nvSpPr>
        <p:spPr>
          <a:xfrm>
            <a:off x="6705600" y="4293664"/>
            <a:ext cx="2209801" cy="715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920" y="965631"/>
            <a:ext cx="2303739" cy="2584163"/>
          </a:xfrm>
          <a:prstGeom prst="rect">
            <a:avLst/>
          </a:prstGeom>
          <a:effectLst>
            <a:outerShdw blurRad="50800" dist="38100" dir="2700000" algn="tl" rotWithShape="0">
              <a:prstClr val="black">
                <a:alpha val="40000"/>
              </a:prstClr>
            </a:outerShdw>
          </a:effectLst>
        </p:spPr>
      </p:pic>
      <p:sp>
        <p:nvSpPr>
          <p:cNvPr id="4" name="Down Arrow 3"/>
          <p:cNvSpPr/>
          <p:nvPr/>
        </p:nvSpPr>
        <p:spPr>
          <a:xfrm rot="1806730">
            <a:off x="1170432" y="593163"/>
            <a:ext cx="457200" cy="378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4572000"/>
            <a:ext cx="3133638" cy="874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940" y="1061043"/>
            <a:ext cx="3230043" cy="2415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Rectangle 1"/>
          <p:cNvSpPr/>
          <p:nvPr/>
        </p:nvSpPr>
        <p:spPr>
          <a:xfrm>
            <a:off x="1676400" y="4572000"/>
            <a:ext cx="6400800" cy="1569660"/>
          </a:xfrm>
          <a:prstGeom prst="rect">
            <a:avLst/>
          </a:prstGeom>
          <a:noFill/>
        </p:spPr>
        <p:txBody>
          <a:bodyPr wrap="square" lIns="91440" tIns="45720" rIns="91440" bIns="45720">
            <a:spAutoFit/>
          </a:bodyPr>
          <a:lstStyle/>
          <a:p>
            <a:pPr algn="ctr"/>
            <a:r>
              <a:rPr lang="en-US" sz="9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Questions ?</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5603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930275" y="228600"/>
            <a:ext cx="7188200" cy="106680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3200" b="1" dirty="0">
                <a:solidFill>
                  <a:srgbClr val="FF0000"/>
                </a:solidFill>
                <a:effectLst>
                  <a:outerShdw blurRad="38100" dist="38100" dir="2700000" algn="tl">
                    <a:srgbClr val="000000">
                      <a:alpha val="43137"/>
                    </a:srgbClr>
                  </a:outerShdw>
                </a:effectLst>
                <a:latin typeface="Times New Roman" pitchFamily="18" charset="0"/>
              </a:rPr>
              <a:t>If I hear “Cleared for the Approach”  should I always hit the APP button??</a:t>
            </a:r>
          </a:p>
        </p:txBody>
      </p:sp>
      <p:pic>
        <p:nvPicPr>
          <p:cNvPr id="150532" name="Picture 4" descr="guidance_pnl_250_164"/>
          <p:cNvPicPr>
            <a:picLocks noChangeAspect="1" noChangeArrowheads="1"/>
          </p:cNvPicPr>
          <p:nvPr/>
        </p:nvPicPr>
        <p:blipFill>
          <a:blip r:embed="rId4">
            <a:clrChange>
              <a:clrFrom>
                <a:srgbClr val="D0D0D0"/>
              </a:clrFrom>
              <a:clrTo>
                <a:srgbClr val="D0D0D0">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a:off x="763587" y="1295400"/>
            <a:ext cx="7521575" cy="2351883"/>
          </a:xfrm>
          <a:prstGeom prst="rect">
            <a:avLst/>
          </a:prstGeom>
          <a:noFill/>
          <a:extLst>
            <a:ext uri="{909E8E84-426E-40DD-AFC4-6F175D3DCCD1}">
              <a14:hiddenFill xmlns:a14="http://schemas.microsoft.com/office/drawing/2010/main">
                <a:solidFill>
                  <a:srgbClr val="FFFFFF"/>
                </a:solidFill>
              </a14:hiddenFill>
            </a:ext>
          </a:extLst>
        </p:spPr>
      </p:pic>
      <p:sp>
        <p:nvSpPr>
          <p:cNvPr id="150533" name="Oval 5"/>
          <p:cNvSpPr>
            <a:spLocks noChangeArrowheads="1"/>
          </p:cNvSpPr>
          <p:nvPr/>
        </p:nvSpPr>
        <p:spPr bwMode="auto">
          <a:xfrm>
            <a:off x="2743200" y="1295400"/>
            <a:ext cx="990600" cy="1044575"/>
          </a:xfrm>
          <a:prstGeom prst="ellipse">
            <a:avLst/>
          </a:prstGeom>
          <a:noFill/>
          <a:ln w="25400">
            <a:solidFill>
              <a:srgbClr val="FF6601"/>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 name="Picture 2" descr="steve-gpspage4-TERM-72dpi"/>
          <p:cNvPicPr>
            <a:picLocks noChangeAspect="1" noChangeArrowheads="1"/>
          </p:cNvPicPr>
          <p:nvPr/>
        </p:nvPicPr>
        <p:blipFill rotWithShape="1">
          <a:blip r:embed="rId5">
            <a:extLst>
              <a:ext uri="{28A0092B-C50C-407E-A947-70E740481C1C}">
                <a14:useLocalDpi xmlns:a14="http://schemas.microsoft.com/office/drawing/2010/main" val="0"/>
              </a:ext>
            </a:extLst>
          </a:blip>
          <a:srcRect r="46659" b="73500"/>
          <a:stretch/>
        </p:blipFill>
        <p:spPr bwMode="auto">
          <a:xfrm>
            <a:off x="152400" y="3844264"/>
            <a:ext cx="2780248" cy="1032534"/>
          </a:xfrm>
          <a:prstGeom prst="rect">
            <a:avLst/>
          </a:prstGeom>
          <a:noFill/>
          <a:extLst>
            <a:ext uri="{909E8E84-426E-40DD-AFC4-6F175D3DCCD1}">
              <a14:hiddenFill xmlns:a14="http://schemas.microsoft.com/office/drawing/2010/main">
                <a:solidFill>
                  <a:srgbClr val="FFFFFF"/>
                </a:solidFill>
              </a14:hiddenFill>
            </a:ext>
          </a:extLst>
        </p:spPr>
      </p:pic>
      <p:pic>
        <p:nvPicPr>
          <p:cNvPr id="8" name="landing wshr clip.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rotWithShape="1">
          <a:blip r:embed="rId6">
            <a:extLst>
              <a:ext uri="{28A0092B-C50C-407E-A947-70E740481C1C}">
                <a14:useLocalDpi xmlns:a14="http://schemas.microsoft.com/office/drawing/2010/main" val="0"/>
              </a:ext>
            </a:extLst>
          </a:blip>
          <a:srcRect l="8017" t="4349" r="44699" b="68536"/>
          <a:stretch/>
        </p:blipFill>
        <p:spPr bwMode="auto">
          <a:xfrm>
            <a:off x="6172200" y="3810000"/>
            <a:ext cx="2790441" cy="1066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6683" y="3844265"/>
            <a:ext cx="3099317" cy="998269"/>
          </a:xfrm>
          <a:prstGeom prst="rect">
            <a:avLst/>
          </a:prstGeom>
        </p:spPr>
      </p:pic>
      <p:sp>
        <p:nvSpPr>
          <p:cNvPr id="4" name="TextBox 3"/>
          <p:cNvSpPr txBox="1"/>
          <p:nvPr/>
        </p:nvSpPr>
        <p:spPr>
          <a:xfrm>
            <a:off x="1176791" y="5581232"/>
            <a:ext cx="7086600" cy="923330"/>
          </a:xfrm>
          <a:prstGeom prst="rect">
            <a:avLst/>
          </a:prstGeom>
          <a:solidFill>
            <a:srgbClr val="FFFF00"/>
          </a:solidFill>
          <a:ln>
            <a:solidFill>
              <a:schemeClr val="tx1"/>
            </a:solidFill>
          </a:ln>
        </p:spPr>
        <p:txBody>
          <a:bodyPr wrap="square" rtlCol="0">
            <a:spAutoFit/>
          </a:bodyPr>
          <a:lstStyle/>
          <a:p>
            <a:pPr algn="r"/>
            <a:r>
              <a:rPr lang="en-US" dirty="0" smtClean="0"/>
              <a:t>Once you’ve “armed” the approach, you’re telling the system to capture the localizer and glide slope whenever it can….  </a:t>
            </a:r>
            <a:r>
              <a:rPr lang="en-US" b="1" dirty="0" smtClean="0"/>
              <a:t>Ready or not</a:t>
            </a:r>
            <a:r>
              <a:rPr lang="en-US" dirty="0" smtClean="0"/>
              <a:t>….</a:t>
            </a:r>
          </a:p>
          <a:p>
            <a:pPr algn="ctr"/>
            <a:r>
              <a:rPr lang="en-US" b="1" dirty="0" smtClean="0"/>
              <a:t>Automation can bite you sometimes</a:t>
            </a:r>
            <a:endParaRPr lang="en-US" b="1" dirty="0"/>
          </a:p>
        </p:txBody>
      </p:sp>
      <p:sp>
        <p:nvSpPr>
          <p:cNvPr id="9" name="TextBox 8"/>
          <p:cNvSpPr txBox="1"/>
          <p:nvPr/>
        </p:nvSpPr>
        <p:spPr>
          <a:xfrm>
            <a:off x="2743200" y="4990361"/>
            <a:ext cx="4035684" cy="584775"/>
          </a:xfrm>
          <a:prstGeom prst="rect">
            <a:avLst/>
          </a:prstGeom>
          <a:noFill/>
        </p:spPr>
        <p:txBody>
          <a:bodyPr wrap="square" rtlCol="0">
            <a:spAutoFit/>
          </a:bodyPr>
          <a:lstStyle/>
          <a:p>
            <a:pPr algn="ctr"/>
            <a:r>
              <a:rPr lang="en-US" sz="3200" dirty="0" smtClean="0">
                <a:solidFill>
                  <a:srgbClr val="FF0000"/>
                </a:solidFill>
                <a:effectLst>
                  <a:outerShdw blurRad="38100" dist="38100" dir="2700000" algn="tl">
                    <a:srgbClr val="000000">
                      <a:alpha val="43137"/>
                    </a:srgbClr>
                  </a:outerShdw>
                </a:effectLst>
              </a:rPr>
              <a:t>Nav to Nav Pre-select</a:t>
            </a:r>
            <a:endParaRPr lang="en-US" sz="3200" dirty="0">
              <a:solidFill>
                <a:srgbClr val="FF0000"/>
              </a:solidFill>
              <a:effectLst>
                <a:outerShdw blurRad="38100" dist="38100" dir="2700000" algn="tl">
                  <a:srgbClr val="000000">
                    <a:alpha val="43137"/>
                  </a:srgbClr>
                </a:outerShdw>
              </a:effectLst>
            </a:endParaRPr>
          </a:p>
        </p:txBody>
      </p:sp>
      <p:cxnSp>
        <p:nvCxnSpPr>
          <p:cNvPr id="11" name="Straight Arrow Connector 10"/>
          <p:cNvCxnSpPr/>
          <p:nvPr/>
        </p:nvCxnSpPr>
        <p:spPr>
          <a:xfrm>
            <a:off x="3352800" y="2339975"/>
            <a:ext cx="609600" cy="17748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rpscanner@falconjet com_20130703_085449.pdf - Adobe Reader"/>
          <p:cNvPicPr>
            <a:picLocks noChangeAspect="1"/>
          </p:cNvPicPr>
          <p:nvPr/>
        </p:nvPicPr>
        <p:blipFill rotWithShape="1">
          <a:blip r:embed="rId2">
            <a:extLst>
              <a:ext uri="{28A0092B-C50C-407E-A947-70E740481C1C}">
                <a14:useLocalDpi xmlns:a14="http://schemas.microsoft.com/office/drawing/2010/main" val="0"/>
              </a:ext>
            </a:extLst>
          </a:blip>
          <a:srcRect l="27300" t="11340" r="24000"/>
          <a:stretch/>
        </p:blipFill>
        <p:spPr>
          <a:xfrm>
            <a:off x="0" y="1124817"/>
            <a:ext cx="3771463" cy="4209183"/>
          </a:xfrm>
          <a:prstGeom prst="rect">
            <a:avLst/>
          </a:prstGeom>
          <a:ln>
            <a:noFill/>
          </a:ln>
          <a:effectLst>
            <a:outerShdw blurRad="292100" dist="139700" dir="2700000" algn="tl" rotWithShape="0">
              <a:srgbClr val="333333">
                <a:alpha val="65000"/>
              </a:srgbClr>
            </a:outerShdw>
          </a:effectLst>
        </p:spPr>
      </p:pic>
      <p:pic>
        <p:nvPicPr>
          <p:cNvPr id="3" name="Picture 2" descr="sharpscanner@falconjet com_20130703_085449.pdf - Adobe Reader"/>
          <p:cNvPicPr>
            <a:picLocks noChangeAspect="1"/>
          </p:cNvPicPr>
          <p:nvPr/>
        </p:nvPicPr>
        <p:blipFill rotWithShape="1">
          <a:blip r:embed="rId3">
            <a:extLst>
              <a:ext uri="{28A0092B-C50C-407E-A947-70E740481C1C}">
                <a14:useLocalDpi xmlns:a14="http://schemas.microsoft.com/office/drawing/2010/main" val="0"/>
              </a:ext>
            </a:extLst>
          </a:blip>
          <a:srcRect l="20300" t="33999" r="14901" b="1574"/>
          <a:stretch/>
        </p:blipFill>
        <p:spPr>
          <a:xfrm>
            <a:off x="2997708" y="2895600"/>
            <a:ext cx="5925312" cy="3611562"/>
          </a:xfrm>
          <a:prstGeom prst="rect">
            <a:avLst/>
          </a:prstGeom>
          <a:ln>
            <a:noFill/>
          </a:ln>
          <a:effectLst>
            <a:outerShdw blurRad="292100" dist="139700" dir="2700000" algn="tl" rotWithShape="0">
              <a:srgbClr val="333333">
                <a:alpha val="65000"/>
              </a:srgbClr>
            </a:outerShdw>
          </a:effectLst>
        </p:spPr>
      </p:pic>
      <p:sp>
        <p:nvSpPr>
          <p:cNvPr id="151554" name="Rectangle 2"/>
          <p:cNvSpPr>
            <a:spLocks noGrp="1" noChangeAspect="1"/>
          </p:cNvSpPr>
          <p:nvPr>
            <p:ph type="title" idx="4294967295"/>
          </p:nvPr>
        </p:nvSpPr>
        <p:spPr>
          <a:xfrm>
            <a:off x="215900" y="152400"/>
            <a:ext cx="8928100" cy="773112"/>
          </a:xfrm>
        </p:spPr>
        <p:txBody>
          <a:bodyPr>
            <a:noAutofit/>
          </a:bodyPr>
          <a:lstStyle/>
          <a:p>
            <a:pPr>
              <a:lnSpc>
                <a:spcPct val="80000"/>
              </a:lnSpc>
            </a:pPr>
            <a:r>
              <a:rPr lang="en-US" sz="3600" b="1" dirty="0" smtClean="0">
                <a:solidFill>
                  <a:srgbClr val="FF0000"/>
                </a:solidFill>
                <a:effectLst>
                  <a:outerShdw blurRad="38100" dist="38100" dir="2700000" algn="tl">
                    <a:srgbClr val="000000">
                      <a:alpha val="43137"/>
                    </a:srgbClr>
                  </a:outerShdw>
                </a:effectLst>
              </a:rPr>
              <a:t>Hitting the APP button too soon</a:t>
            </a:r>
            <a:br>
              <a:rPr lang="en-US" sz="3600" b="1" dirty="0" smtClean="0">
                <a:solidFill>
                  <a:srgbClr val="FF0000"/>
                </a:solidFill>
                <a:effectLst>
                  <a:outerShdw blurRad="38100" dist="38100" dir="2700000" algn="tl">
                    <a:srgbClr val="000000">
                      <a:alpha val="43137"/>
                    </a:srgbClr>
                  </a:outerShdw>
                </a:effectLst>
              </a:rPr>
            </a:br>
            <a:r>
              <a:rPr lang="en-US" sz="3600" b="1" dirty="0" smtClean="0">
                <a:solidFill>
                  <a:srgbClr val="FF0000"/>
                </a:solidFill>
                <a:effectLst>
                  <a:outerShdw blurRad="38100" dist="38100" dir="2700000" algn="tl">
                    <a:srgbClr val="000000">
                      <a:alpha val="43137"/>
                    </a:srgbClr>
                  </a:outerShdw>
                </a:effectLst>
              </a:rPr>
              <a:t> – example #1  KTEB ILS 6</a:t>
            </a:r>
          </a:p>
        </p:txBody>
      </p:sp>
      <p:sp>
        <p:nvSpPr>
          <p:cNvPr id="151558" name="Oval 6"/>
          <p:cNvSpPr>
            <a:spLocks noChangeArrowheads="1"/>
          </p:cNvSpPr>
          <p:nvPr/>
        </p:nvSpPr>
        <p:spPr bwMode="auto">
          <a:xfrm>
            <a:off x="3962400" y="3236150"/>
            <a:ext cx="1412748" cy="802449"/>
          </a:xfrm>
          <a:prstGeom prst="ellipse">
            <a:avLst/>
          </a:prstGeom>
          <a:noFill/>
          <a:ln w="25400">
            <a:solidFill>
              <a:srgbClr val="FF6601"/>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59" name="Line 7"/>
          <p:cNvSpPr>
            <a:spLocks noChangeShapeType="1"/>
          </p:cNvSpPr>
          <p:nvPr/>
        </p:nvSpPr>
        <p:spPr bwMode="auto">
          <a:xfrm flipH="1" flipV="1">
            <a:off x="4267200" y="3200400"/>
            <a:ext cx="3733800" cy="990600"/>
          </a:xfrm>
          <a:prstGeom prst="line">
            <a:avLst/>
          </a:prstGeom>
          <a:noFill/>
          <a:ln w="254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60" name="Text Box 8"/>
          <p:cNvSpPr txBox="1">
            <a:spLocks noChangeArrowheads="1"/>
          </p:cNvSpPr>
          <p:nvPr/>
        </p:nvSpPr>
        <p:spPr bwMode="auto">
          <a:xfrm>
            <a:off x="4773167" y="1295400"/>
            <a:ext cx="3842207" cy="1200329"/>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400" i="1" dirty="0">
                <a:latin typeface="Times New Roman" pitchFamily="18" charset="0"/>
              </a:rPr>
              <a:t>Falcon xxx, </a:t>
            </a:r>
            <a:r>
              <a:rPr lang="en-US" sz="2400" i="1" dirty="0" smtClean="0">
                <a:latin typeface="Times New Roman" pitchFamily="18" charset="0"/>
              </a:rPr>
              <a:t>cross DANDY at 1500’ </a:t>
            </a:r>
            <a:r>
              <a:rPr lang="en-US" sz="2400" i="1" dirty="0">
                <a:latin typeface="Times New Roman" pitchFamily="18" charset="0"/>
              </a:rPr>
              <a:t>cleared for the </a:t>
            </a:r>
            <a:r>
              <a:rPr lang="en-US" sz="2400" i="1" dirty="0" smtClean="0">
                <a:latin typeface="Times New Roman" pitchFamily="18" charset="0"/>
              </a:rPr>
              <a:t>ILS  6 approach at Teterboro</a:t>
            </a:r>
            <a:endParaRPr lang="en-US" sz="2400" i="1" dirty="0">
              <a:latin typeface="Times New Roman" pitchFamily="18" charset="0"/>
            </a:endParaRPr>
          </a:p>
        </p:txBody>
      </p:sp>
      <p:sp>
        <p:nvSpPr>
          <p:cNvPr id="151561" name="Line 9"/>
          <p:cNvSpPr>
            <a:spLocks noChangeShapeType="1"/>
          </p:cNvSpPr>
          <p:nvPr/>
        </p:nvSpPr>
        <p:spPr bwMode="auto">
          <a:xfrm>
            <a:off x="3470148" y="3352800"/>
            <a:ext cx="1905000"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62" name="Text Box 10"/>
          <p:cNvSpPr txBox="1">
            <a:spLocks noChangeArrowheads="1"/>
          </p:cNvSpPr>
          <p:nvPr/>
        </p:nvSpPr>
        <p:spPr bwMode="auto">
          <a:xfrm>
            <a:off x="5472113" y="3462338"/>
            <a:ext cx="457200" cy="457200"/>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0">
                <a:solidFill>
                  <a:srgbClr val="FF3300"/>
                </a:solidFill>
                <a:latin typeface="Times New Roman" pitchFamily="18" charset="0"/>
              </a:rPr>
              <a:t>x</a:t>
            </a:r>
          </a:p>
        </p:txBody>
      </p:sp>
      <p:sp>
        <p:nvSpPr>
          <p:cNvPr id="2" name="Down Arrow 1"/>
          <p:cNvSpPr/>
          <p:nvPr/>
        </p:nvSpPr>
        <p:spPr>
          <a:xfrm rot="2426801">
            <a:off x="5319713" y="2850409"/>
            <a:ext cx="304800" cy="490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22764</TotalTime>
  <Words>2361</Words>
  <Application>Microsoft Office PowerPoint</Application>
  <PresentationFormat>On-screen Show (4:3)</PresentationFormat>
  <Paragraphs>260</Paragraphs>
  <Slides>73</Slides>
  <Notes>6</Notes>
  <HiddenSlides>0</HiddenSlides>
  <MMClips>3</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Hitting the APP button too soon  – example #1  KTEB ILS 6</vt:lpstr>
      <vt:lpstr>PowerPoint Presentation</vt:lpstr>
      <vt:lpstr>Conclusion: Don’t push APP button until within ~ 80 of Inbound Loc Course</vt:lpstr>
      <vt:lpstr>PowerPoint Presentation</vt:lpstr>
      <vt:lpstr>PowerPoint Presentation</vt:lpstr>
      <vt:lpstr>Remember the old, old A-N radio range?</vt:lpstr>
      <vt:lpstr>Rather than A – N, the ILS works with 90 Hz – 150 Hz</vt:lpstr>
      <vt:lpstr>False Glide Slopes</vt:lpstr>
      <vt:lpstr>How low can you follow the GS ?</vt:lpstr>
      <vt:lpstr>Did you ever see this type of warning ? AP NA with about 400’ to go</vt:lpstr>
      <vt:lpstr>What’s the issue here: KMMU ILS 23</vt:lpstr>
      <vt:lpstr>PowerPoint Presentation</vt:lpstr>
      <vt:lpstr>KMMU Critical Area not “smooth” and is on a swamp!</vt:lpstr>
      <vt:lpstr>Check Notams: Snow Banks deflecting GS Beam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CRM: Cockpit Resource Management</vt:lpstr>
      <vt:lpstr>PowerPoint Presentation</vt:lpstr>
      <vt:lpstr>The Issue: The cost to re-train a pilot</vt:lpstr>
      <vt:lpstr>The EASy Philosophy  </vt:lpstr>
      <vt:lpstr>Deliberately Limited  Display Options</vt:lpstr>
      <vt:lpstr>PowerPoint Presentation</vt:lpstr>
      <vt:lpstr>PowerPoint Presentation</vt:lpstr>
      <vt:lpstr>PowerPoint Presentation</vt:lpstr>
      <vt:lpstr>PowerPoint Presentation</vt:lpstr>
      <vt:lpstr>PowerPoint Presentation</vt:lpstr>
      <vt:lpstr>Up until 1929, no instrument flying</vt:lpstr>
      <vt:lpstr>September 24th, 1929 Jimmy Doolittle Proves you can fly “blind”</vt:lpstr>
      <vt:lpstr>Since 1929, most airplanes fly “instruments” using pitch and heading</vt:lpstr>
      <vt:lpstr>The Problem ? Not only was this not “easy”, but a good scan takes work and practice</vt:lpstr>
      <vt:lpstr>PowerPoint Presentation</vt:lpstr>
      <vt:lpstr>PowerPoint Presentation</vt:lpstr>
      <vt:lpstr>PowerPoint Presentation</vt:lpstr>
      <vt:lpstr>Why not fly by PATH…. Like a HUD </vt:lpstr>
      <vt:lpstr>PowerPoint Presentation</vt:lpstr>
      <vt:lpstr>We now have a day time HUD like view for both pilots…. No more flying “blind”</vt:lpstr>
      <vt:lpstr>PowerPoint Presentation</vt:lpstr>
      <vt:lpstr>Visualizing the Vertical Trajectory  </vt:lpstr>
      <vt:lpstr>PowerPoint Presentation</vt:lpstr>
      <vt:lpstr>PowerPoint Presentation</vt:lpstr>
      <vt:lpstr>PowerPoint Presentation</vt:lpstr>
      <vt:lpstr>PowerPoint Presentation</vt:lpstr>
      <vt:lpstr>Hendrick Racing Crash  (10-24-04)</vt:lpstr>
      <vt:lpstr>PowerPoint Presentation</vt:lpstr>
      <vt:lpstr>May 9th, 2012 Sukhoi Superjet 100 Crash Jakarta, Indonesia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DFJ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Saland, Woody</dc:creator>
  <cp:lastModifiedBy>Saland, Woody</cp:lastModifiedBy>
  <cp:revision>107</cp:revision>
  <cp:lastPrinted>2013-07-08T19:03:47Z</cp:lastPrinted>
  <dcterms:created xsi:type="dcterms:W3CDTF">2012-07-12T13:47:29Z</dcterms:created>
  <dcterms:modified xsi:type="dcterms:W3CDTF">2013-07-16T19:41:30Z</dcterms:modified>
</cp:coreProperties>
</file>