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7"/>
  </p:handoutMasterIdLst>
  <p:sldIdLst>
    <p:sldId id="256" r:id="rId2"/>
    <p:sldId id="291" r:id="rId3"/>
    <p:sldId id="288" r:id="rId4"/>
    <p:sldId id="290" r:id="rId5"/>
    <p:sldId id="289" r:id="rId6"/>
    <p:sldId id="278" r:id="rId7"/>
    <p:sldId id="266" r:id="rId8"/>
    <p:sldId id="267" r:id="rId9"/>
    <p:sldId id="272" r:id="rId10"/>
    <p:sldId id="283" r:id="rId11"/>
    <p:sldId id="277" r:id="rId12"/>
    <p:sldId id="285" r:id="rId13"/>
    <p:sldId id="295" r:id="rId14"/>
    <p:sldId id="279" r:id="rId15"/>
    <p:sldId id="280" r:id="rId16"/>
    <p:sldId id="281" r:id="rId17"/>
    <p:sldId id="282" r:id="rId18"/>
    <p:sldId id="273" r:id="rId19"/>
    <p:sldId id="274" r:id="rId20"/>
    <p:sldId id="292" r:id="rId21"/>
    <p:sldId id="276" r:id="rId22"/>
    <p:sldId id="293" r:id="rId23"/>
    <p:sldId id="294" r:id="rId24"/>
    <p:sldId id="286" r:id="rId25"/>
    <p:sldId id="287"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A745A75-BA70-4446-AD57-EF26FB1DB234}" type="datetimeFigureOut">
              <a:rPr lang="en-US" smtClean="0"/>
              <a:pPr/>
              <a:t>6/19/2011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B8C7A93-17D8-411C-967F-FFC055D360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2A150C-87BD-4D46-924D-057787EC9EEC}" type="datetimeFigureOut">
              <a:rPr lang="en-US" smtClean="0"/>
              <a:pPr/>
              <a:t>6/19/2011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910DD13-E273-4A25-B8F3-09AD216BCA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A150C-87BD-4D46-924D-057787EC9EEC}" type="datetimeFigureOut">
              <a:rPr lang="en-US" smtClean="0"/>
              <a:pPr/>
              <a:t>6/19/2011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0DD13-E273-4A25-B8F3-09AD216BCA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A150C-87BD-4D46-924D-057787EC9EEC}" type="datetimeFigureOut">
              <a:rPr lang="en-US" smtClean="0"/>
              <a:pPr/>
              <a:t>6/19/2011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0DD13-E273-4A25-B8F3-09AD216BCA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A150C-87BD-4D46-924D-057787EC9EEC}" type="datetimeFigureOut">
              <a:rPr lang="en-US" smtClean="0"/>
              <a:pPr/>
              <a:t>6/19/2011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0DD13-E273-4A25-B8F3-09AD216BCA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2A150C-87BD-4D46-924D-057787EC9EEC}" type="datetimeFigureOut">
              <a:rPr lang="en-US" smtClean="0"/>
              <a:pPr/>
              <a:t>6/19/2011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0DD13-E273-4A25-B8F3-09AD216BCA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2A150C-87BD-4D46-924D-057787EC9EEC}" type="datetimeFigureOut">
              <a:rPr lang="en-US" smtClean="0"/>
              <a:pPr/>
              <a:t>6/19/2011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0DD13-E273-4A25-B8F3-09AD216BCA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2A150C-87BD-4D46-924D-057787EC9EEC}" type="datetimeFigureOut">
              <a:rPr lang="en-US" smtClean="0"/>
              <a:pPr/>
              <a:t>6/19/2011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0DD13-E273-4A25-B8F3-09AD216BCA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2A150C-87BD-4D46-924D-057787EC9EEC}" type="datetimeFigureOut">
              <a:rPr lang="en-US" smtClean="0"/>
              <a:pPr/>
              <a:t>6/19/2011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0DD13-E273-4A25-B8F3-09AD216BCA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A150C-87BD-4D46-924D-057787EC9EEC}" type="datetimeFigureOut">
              <a:rPr lang="en-US" smtClean="0"/>
              <a:pPr/>
              <a:t>6/19/2011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0DD13-E273-4A25-B8F3-09AD216BCA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2A150C-87BD-4D46-924D-057787EC9EEC}" type="datetimeFigureOut">
              <a:rPr lang="en-US" smtClean="0"/>
              <a:pPr/>
              <a:t>6/19/2011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0DD13-E273-4A25-B8F3-09AD216BCA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2A150C-87BD-4D46-924D-057787EC9EEC}" type="datetimeFigureOut">
              <a:rPr lang="en-US" smtClean="0"/>
              <a:pPr/>
              <a:t>6/19/2011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910DD13-E273-4A25-B8F3-09AD216BCAB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2A150C-87BD-4D46-924D-057787EC9EEC}" type="datetimeFigureOut">
              <a:rPr lang="en-US" smtClean="0"/>
              <a:pPr/>
              <a:t>6/19/2011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10DD13-E273-4A25-B8F3-09AD216BCAB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tmannion@comcast.net" TargetMode="External"/><Relationship Id="rId2" Type="http://schemas.openxmlformats.org/officeDocument/2006/relationships/hyperlink" Target="mailto:ira.weissman@verizon.ne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opa.org/path/teacher-noanswer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Camden Youth Aviation Program, Camden NJ</a:t>
            </a:r>
            <a:endParaRPr lang="en-US" dirty="0"/>
          </a:p>
        </p:txBody>
      </p:sp>
      <p:sp>
        <p:nvSpPr>
          <p:cNvPr id="3" name="Subtitle 2"/>
          <p:cNvSpPr>
            <a:spLocks noGrp="1"/>
          </p:cNvSpPr>
          <p:nvPr>
            <p:ph type="subTitle" idx="1"/>
          </p:nvPr>
        </p:nvSpPr>
        <p:spPr/>
        <p:txBody>
          <a:bodyPr>
            <a:normAutofit fontScale="92500" lnSpcReduction="10000"/>
          </a:bodyPr>
          <a:lstStyle/>
          <a:p>
            <a:pPr algn="ctr"/>
            <a:endParaRPr lang="en-US" dirty="0" smtClean="0"/>
          </a:p>
          <a:p>
            <a:pPr algn="ctr"/>
            <a:r>
              <a:rPr lang="en-US" dirty="0" smtClean="0"/>
              <a:t>Ira Weissman</a:t>
            </a:r>
          </a:p>
          <a:p>
            <a:pPr algn="ctr"/>
            <a:r>
              <a:rPr lang="en-US" dirty="0" smtClean="0"/>
              <a:t>856-354-0173</a:t>
            </a:r>
          </a:p>
          <a:p>
            <a:pPr algn="ctr"/>
            <a:r>
              <a:rPr lang="en-US" dirty="0" smtClean="0"/>
              <a:t>ira.weissman@verizon.net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en-US" sz="3600" dirty="0" smtClean="0"/>
              <a:t>Criteria To Participate In Young Eagle Flights</a:t>
            </a:r>
            <a:endParaRPr lang="en-US" sz="3600" dirty="0"/>
          </a:p>
        </p:txBody>
      </p:sp>
      <p:sp>
        <p:nvSpPr>
          <p:cNvPr id="4" name="Content Placeholder 3"/>
          <p:cNvSpPr>
            <a:spLocks noGrp="1"/>
          </p:cNvSpPr>
          <p:nvPr>
            <p:ph sz="half" idx="1"/>
          </p:nvPr>
        </p:nvSpPr>
        <p:spPr>
          <a:xfrm>
            <a:off x="457200" y="1143000"/>
            <a:ext cx="4038600" cy="5135725"/>
          </a:xfrm>
        </p:spPr>
        <p:txBody>
          <a:bodyPr>
            <a:noAutofit/>
          </a:bodyPr>
          <a:lstStyle/>
          <a:p>
            <a:pPr lvl="0"/>
            <a:r>
              <a:rPr lang="en-US" sz="1800" dirty="0" smtClean="0"/>
              <a:t>Be disciplined and be able to follow instructions</a:t>
            </a:r>
          </a:p>
          <a:p>
            <a:pPr lvl="0"/>
            <a:r>
              <a:rPr lang="en-US" sz="1800" dirty="0" smtClean="0"/>
              <a:t>Submit PATH package prior to flight</a:t>
            </a:r>
          </a:p>
          <a:p>
            <a:pPr lvl="0"/>
            <a:r>
              <a:rPr lang="en-US" sz="1800" dirty="0" smtClean="0"/>
              <a:t>Be courteous and be on “Best Behavior”.</a:t>
            </a:r>
          </a:p>
          <a:p>
            <a:pPr lvl="0"/>
            <a:r>
              <a:rPr lang="en-US" sz="1800" dirty="0" smtClean="0"/>
              <a:t>Understand that the flight is a very special privilege and not a right.</a:t>
            </a:r>
          </a:p>
          <a:p>
            <a:pPr lvl="0"/>
            <a:r>
              <a:rPr lang="en-US" sz="1800" dirty="0" smtClean="0"/>
              <a:t>Must be dedicated to academic program in school, as evidenced by attention, homework and discipline and verified by teacher.</a:t>
            </a:r>
          </a:p>
          <a:p>
            <a:pPr lvl="0"/>
            <a:r>
              <a:rPr lang="en-US" sz="1800" dirty="0" smtClean="0"/>
              <a:t>Understand that unless instructions are followed exactly both on the ground and in the air, the person will not be allowed to fly or the flight will be stopped immediately.</a:t>
            </a:r>
          </a:p>
          <a:p>
            <a:endParaRPr lang="en-US" sz="1800" dirty="0"/>
          </a:p>
        </p:txBody>
      </p:sp>
      <p:sp>
        <p:nvSpPr>
          <p:cNvPr id="5" name="Content Placeholder 4"/>
          <p:cNvSpPr>
            <a:spLocks noGrp="1"/>
          </p:cNvSpPr>
          <p:nvPr>
            <p:ph sz="half" idx="2"/>
          </p:nvPr>
        </p:nvSpPr>
        <p:spPr>
          <a:xfrm>
            <a:off x="4648200" y="1143000"/>
            <a:ext cx="4038600" cy="5486400"/>
          </a:xfrm>
        </p:spPr>
        <p:txBody>
          <a:bodyPr>
            <a:normAutofit fontScale="70000" lnSpcReduction="20000"/>
          </a:bodyPr>
          <a:lstStyle/>
          <a:p>
            <a:pPr lvl="0"/>
            <a:r>
              <a:rPr lang="en-US" dirty="0" smtClean="0"/>
              <a:t>Sit quietly and do not touch anything unless told to do so by the pilot.</a:t>
            </a:r>
          </a:p>
          <a:p>
            <a:pPr lvl="0"/>
            <a:r>
              <a:rPr lang="en-US" dirty="0" smtClean="0"/>
              <a:t>Do not do anything to distract the pilot during critical stages of flight operations, especially during takeoff and landing.</a:t>
            </a:r>
          </a:p>
          <a:p>
            <a:pPr lvl="0"/>
            <a:r>
              <a:rPr lang="en-US" dirty="0" smtClean="0"/>
              <a:t>Understand that the pilot flying the young person is volunteering   his/her time, aircraft and the cost of fuel.  The pilot wants to help give the young   person a very special experience and is no way required to fly the young person.</a:t>
            </a:r>
          </a:p>
          <a:p>
            <a:pPr lvl="0"/>
            <a:r>
              <a:rPr lang="en-US" dirty="0" smtClean="0"/>
              <a:t>Understand that although we will do our best to fly all those approved, if conditions are unsafe, we will cancel the flights. The issues could include problems with the aircraft, weather deterioration, pilot fatigue, etc. Efforts will then be made, but no guarantees given, to reschedule the flight.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Activities/Events Structure</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smtClean="0"/>
              <a:t>Activities will include both In Camden and Travel activities</a:t>
            </a:r>
          </a:p>
          <a:p>
            <a:r>
              <a:rPr lang="en-US" dirty="0" smtClean="0"/>
              <a:t>Must participate at least 2 in Camden events to be able to go on travel event </a:t>
            </a:r>
          </a:p>
          <a:p>
            <a:r>
              <a:rPr lang="en-US" dirty="0" smtClean="0"/>
              <a:t>Potential in Camden events</a:t>
            </a:r>
          </a:p>
          <a:p>
            <a:pPr lvl="1"/>
            <a:r>
              <a:rPr lang="en-US" dirty="0" smtClean="0"/>
              <a:t>Flight demonstration by West Jersey R/C Model Club</a:t>
            </a:r>
          </a:p>
          <a:p>
            <a:pPr lvl="1"/>
            <a:r>
              <a:rPr lang="en-US" dirty="0" smtClean="0"/>
              <a:t>Weather Service</a:t>
            </a:r>
          </a:p>
          <a:p>
            <a:pPr lvl="1"/>
            <a:r>
              <a:rPr lang="en-US" dirty="0" smtClean="0"/>
              <a:t>South Star  </a:t>
            </a:r>
            <a:r>
              <a:rPr lang="en-US" dirty="0" err="1" smtClean="0"/>
              <a:t>Medevac</a:t>
            </a:r>
            <a:r>
              <a:rPr lang="en-US" dirty="0" smtClean="0"/>
              <a:t> Helicopter</a:t>
            </a:r>
          </a:p>
          <a:p>
            <a:pPr lvl="1"/>
            <a:r>
              <a:rPr lang="en-US" dirty="0" smtClean="0"/>
              <a:t>Flight Planning and Map Reading</a:t>
            </a:r>
          </a:p>
          <a:p>
            <a:r>
              <a:rPr lang="en-US" dirty="0" smtClean="0"/>
              <a:t>Potential Travel Events</a:t>
            </a:r>
          </a:p>
          <a:p>
            <a:pPr lvl="1"/>
            <a:r>
              <a:rPr lang="en-US" dirty="0" smtClean="0"/>
              <a:t>McGuire AFB</a:t>
            </a:r>
          </a:p>
          <a:p>
            <a:pPr lvl="1"/>
            <a:r>
              <a:rPr lang="en-US" dirty="0" smtClean="0"/>
              <a:t>FAA Technical Center, Atlantic City</a:t>
            </a:r>
          </a:p>
          <a:p>
            <a:pPr lvl="1"/>
            <a:r>
              <a:rPr lang="en-US" dirty="0" smtClean="0"/>
              <a:t>West Jersey Model R/C Model Club to fly R/C aircraft</a:t>
            </a:r>
          </a:p>
          <a:p>
            <a:pPr lvl="1"/>
            <a:r>
              <a:rPr lang="en-US" dirty="0" smtClean="0"/>
              <a:t>Air Victory Museum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838200"/>
            <a:ext cx="8534400" cy="627888"/>
          </a:xfrm>
        </p:spPr>
        <p:txBody>
          <a:bodyPr>
            <a:noAutofit/>
          </a:bodyPr>
          <a:lstStyle/>
          <a:p>
            <a:pPr algn="ctr"/>
            <a:r>
              <a:rPr lang="en-US" sz="4000" b="1" dirty="0" smtClean="0"/>
              <a:t>Catholic Partnership Schools of Camden</a:t>
            </a:r>
            <a:endParaRPr lang="en-US" sz="4000" dirty="0"/>
          </a:p>
        </p:txBody>
      </p:sp>
      <p:sp>
        <p:nvSpPr>
          <p:cNvPr id="6" name="Content Placeholder 5"/>
          <p:cNvSpPr>
            <a:spLocks noGrp="1"/>
          </p:cNvSpPr>
          <p:nvPr>
            <p:ph sz="half" idx="1"/>
          </p:nvPr>
        </p:nvSpPr>
        <p:spPr>
          <a:xfrm>
            <a:off x="457200" y="1600200"/>
            <a:ext cx="4038600" cy="5029199"/>
          </a:xfrm>
        </p:spPr>
        <p:txBody>
          <a:bodyPr>
            <a:normAutofit fontScale="85000" lnSpcReduction="10000"/>
          </a:bodyPr>
          <a:lstStyle/>
          <a:p>
            <a:r>
              <a:rPr lang="en-US" dirty="0" smtClean="0"/>
              <a:t>Serves the K-8 children of Camden. </a:t>
            </a:r>
          </a:p>
          <a:p>
            <a:r>
              <a:rPr lang="en-US" dirty="0" smtClean="0"/>
              <a:t>Provide an excellent, student-centered academic program defined by faith-based values, rooted in respect, and compelled by justice. </a:t>
            </a:r>
          </a:p>
          <a:p>
            <a:r>
              <a:rPr lang="en-US" dirty="0" smtClean="0"/>
              <a:t>Implemented EAA’s Wild Blue Wonder program January to May 2011</a:t>
            </a:r>
          </a:p>
          <a:p>
            <a:r>
              <a:rPr lang="en-US" dirty="0" smtClean="0"/>
              <a:t>Visited Air Victory Museum and took Young Eagle Flights April 9, 2011</a:t>
            </a:r>
          </a:p>
          <a:p>
            <a:r>
              <a:rPr lang="en-US" dirty="0" smtClean="0"/>
              <a:t>Program Finals May 14, 2011</a:t>
            </a:r>
          </a:p>
          <a:p>
            <a:endParaRPr lang="en-US" dirty="0"/>
          </a:p>
        </p:txBody>
      </p:sp>
      <p:sp>
        <p:nvSpPr>
          <p:cNvPr id="7" name="Content Placeholder 6"/>
          <p:cNvSpPr>
            <a:spLocks noGrp="1"/>
          </p:cNvSpPr>
          <p:nvPr>
            <p:ph sz="half" idx="2"/>
          </p:nvPr>
        </p:nvSpPr>
        <p:spPr>
          <a:xfrm>
            <a:off x="4648200" y="1524001"/>
            <a:ext cx="4038600" cy="4953000"/>
          </a:xfrm>
        </p:spPr>
        <p:txBody>
          <a:bodyPr>
            <a:normAutofit fontScale="85000" lnSpcReduction="10000"/>
          </a:bodyPr>
          <a:lstStyle/>
          <a:p>
            <a:r>
              <a:rPr lang="en-US" dirty="0" smtClean="0"/>
              <a:t>Wild Blue Wonder Program and Beyond</a:t>
            </a:r>
          </a:p>
          <a:p>
            <a:r>
              <a:rPr lang="en-US" dirty="0" smtClean="0"/>
              <a:t>STEAM Focused (A=Arts)</a:t>
            </a:r>
          </a:p>
          <a:p>
            <a:r>
              <a:rPr lang="en-US" dirty="0" smtClean="0"/>
              <a:t>Multi-disciplinary approach to activity-based learning. </a:t>
            </a:r>
          </a:p>
          <a:p>
            <a:r>
              <a:rPr lang="en-US" dirty="0" smtClean="0"/>
              <a:t>Components: Math, Science, Technology, History, Geography, Language, Art, and Life Skill Standards.</a:t>
            </a:r>
          </a:p>
          <a:p>
            <a:r>
              <a:rPr lang="en-US" dirty="0" smtClean="0"/>
              <a:t>Use aviation to motivate young people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Aviation Ground School</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Program suggested by a Certified Flight Instructor who volunteered to teach program. </a:t>
            </a:r>
          </a:p>
          <a:p>
            <a:r>
              <a:rPr lang="en-US" dirty="0" smtClean="0"/>
              <a:t>Program hosted by the Boys &amp; Girls Club of Camden at there Parkside facility</a:t>
            </a:r>
          </a:p>
          <a:p>
            <a:r>
              <a:rPr lang="en-US" dirty="0" smtClean="0"/>
              <a:t>Jeppesen  donated the course books and other materials for the course. </a:t>
            </a:r>
          </a:p>
          <a:p>
            <a:r>
              <a:rPr lang="en-US" dirty="0" smtClean="0"/>
              <a:t>Open to all youth interested in gaining the background knowledge needed to become a pilot. </a:t>
            </a:r>
          </a:p>
          <a:p>
            <a:r>
              <a:rPr lang="en-US" dirty="0" smtClean="0"/>
              <a:t>Course ran January through May 2011. </a:t>
            </a:r>
          </a:p>
          <a:p>
            <a:r>
              <a:rPr lang="en-US" dirty="0" smtClean="0"/>
              <a:t>10 young people started with the program and 4 young people stayed with the program to the end.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67512"/>
          </a:xfrm>
        </p:spPr>
        <p:txBody>
          <a:bodyPr>
            <a:normAutofit fontScale="90000"/>
          </a:bodyPr>
          <a:lstStyle/>
          <a:p>
            <a:pPr algn="ctr"/>
            <a:r>
              <a:rPr lang="en-US" dirty="0" smtClean="0"/>
              <a:t>Program History – Camden NJ</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a:buNone/>
            </a:pPr>
            <a:r>
              <a:rPr lang="en-US" dirty="0" smtClean="0"/>
              <a:t>	Although Camden was once a major center for manufacturing and industry, Camden despite significant efforts by its citizens, police, schools, social service agencies and the state continues to have significant issues with crime, poverty and education. </a:t>
            </a:r>
            <a:endParaRPr lang="en-US" b="1" dirty="0" smtClean="0"/>
          </a:p>
          <a:p>
            <a:pPr lvl="0">
              <a:buNone/>
            </a:pPr>
            <a:r>
              <a:rPr lang="en-US" dirty="0" smtClean="0"/>
              <a:t> </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History - Concept</a:t>
            </a:r>
            <a:endParaRPr lang="en-US" dirty="0"/>
          </a:p>
        </p:txBody>
      </p:sp>
      <p:sp>
        <p:nvSpPr>
          <p:cNvPr id="3" name="Content Placeholder 2"/>
          <p:cNvSpPr>
            <a:spLocks noGrp="1"/>
          </p:cNvSpPr>
          <p:nvPr>
            <p:ph idx="1"/>
          </p:nvPr>
        </p:nvSpPr>
        <p:spPr/>
        <p:txBody>
          <a:bodyPr/>
          <a:lstStyle/>
          <a:p>
            <a:r>
              <a:rPr lang="en-US" dirty="0" smtClean="0"/>
              <a:t>Provide a motivational experience for the youth of Camden to help them experience something beyond their local environment</a:t>
            </a:r>
          </a:p>
          <a:p>
            <a:r>
              <a:rPr lang="en-US" dirty="0" smtClean="0"/>
              <a:t>Provide something that can inspire and provide a dream for underprivileged youth</a:t>
            </a:r>
          </a:p>
          <a:p>
            <a:r>
              <a:rPr lang="en-US" dirty="0" smtClean="0"/>
              <a:t>Inspire youth to become interested in aviation and related fields. </a:t>
            </a:r>
          </a:p>
          <a:p>
            <a:r>
              <a:rPr lang="en-US" dirty="0" smtClean="0"/>
              <a:t>Take Away  - Any obstacle can be overcome and anything can be achieved, if someone has enough desire.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627888"/>
          </a:xfrm>
        </p:spPr>
        <p:txBody>
          <a:bodyPr>
            <a:normAutofit fontScale="90000"/>
          </a:bodyPr>
          <a:lstStyle/>
          <a:p>
            <a:pPr algn="ctr"/>
            <a:r>
              <a:rPr lang="en-US" dirty="0" smtClean="0"/>
              <a:t>Program History – Potential Speakers</a:t>
            </a:r>
            <a:endParaRPr lang="en-US" dirty="0"/>
          </a:p>
        </p:txBody>
      </p:sp>
      <p:sp>
        <p:nvSpPr>
          <p:cNvPr id="3" name="Content Placeholder 2"/>
          <p:cNvSpPr>
            <a:spLocks noGrp="1"/>
          </p:cNvSpPr>
          <p:nvPr>
            <p:ph idx="1"/>
          </p:nvPr>
        </p:nvSpPr>
        <p:spPr>
          <a:xfrm>
            <a:off x="457200" y="1447800"/>
            <a:ext cx="8229600" cy="5181600"/>
          </a:xfrm>
        </p:spPr>
        <p:txBody>
          <a:bodyPr>
            <a:normAutofit fontScale="85000" lnSpcReduction="10000"/>
          </a:bodyPr>
          <a:lstStyle/>
          <a:p>
            <a:r>
              <a:rPr lang="en-US" dirty="0" smtClean="0"/>
              <a:t>Jessica Cox </a:t>
            </a:r>
          </a:p>
          <a:p>
            <a:pPr lvl="1"/>
            <a:r>
              <a:rPr lang="en-US" dirty="0" smtClean="0"/>
              <a:t>Young lady who was born without arms and earned her pilot’s license last year</a:t>
            </a:r>
          </a:p>
          <a:p>
            <a:r>
              <a:rPr lang="en-US" dirty="0" err="1" smtClean="0"/>
              <a:t>Jamil</a:t>
            </a:r>
            <a:r>
              <a:rPr lang="en-US" dirty="0" smtClean="0"/>
              <a:t> Larkins</a:t>
            </a:r>
          </a:p>
          <a:p>
            <a:pPr lvl="1"/>
            <a:r>
              <a:rPr lang="en-US" dirty="0" smtClean="0"/>
              <a:t>Young Eagle at Age 12</a:t>
            </a:r>
          </a:p>
          <a:p>
            <a:pPr lvl="1"/>
            <a:r>
              <a:rPr lang="en-US" dirty="0" smtClean="0"/>
              <a:t>Spokesperson for Young Eagles Program</a:t>
            </a:r>
          </a:p>
          <a:p>
            <a:pPr lvl="1"/>
            <a:r>
              <a:rPr lang="en-US" dirty="0" smtClean="0"/>
              <a:t>FAA’s First Official Ambassador for Aviation and Space Education</a:t>
            </a:r>
          </a:p>
          <a:p>
            <a:r>
              <a:rPr lang="en-US" dirty="0" smtClean="0"/>
              <a:t>Jeff </a:t>
            </a:r>
            <a:r>
              <a:rPr lang="en-US" dirty="0" err="1" smtClean="0"/>
              <a:t>Skiles</a:t>
            </a:r>
            <a:r>
              <a:rPr lang="en-US" dirty="0" smtClean="0"/>
              <a:t> and/or Sully </a:t>
            </a:r>
            <a:r>
              <a:rPr lang="en-US" dirty="0" err="1" smtClean="0"/>
              <a:t>Sullenberger</a:t>
            </a:r>
            <a:endParaRPr lang="en-US" dirty="0" smtClean="0"/>
          </a:p>
          <a:p>
            <a:pPr lvl="1"/>
            <a:r>
              <a:rPr lang="en-US" dirty="0" smtClean="0"/>
              <a:t>Pilots of the US Air flight that went down in the Hudson River last year </a:t>
            </a:r>
          </a:p>
          <a:p>
            <a:r>
              <a:rPr lang="en-US" dirty="0" smtClean="0"/>
              <a:t>The Tuskegee Airmen</a:t>
            </a:r>
          </a:p>
          <a:p>
            <a:pPr lvl="1"/>
            <a:r>
              <a:rPr lang="en-US" dirty="0" smtClean="0"/>
              <a:t>The black aviators who had to literally fight to earn the right to defend their country during WWII </a:t>
            </a:r>
          </a:p>
          <a:p>
            <a:r>
              <a:rPr lang="en-US" dirty="0" smtClean="0"/>
              <a:t>The 99’s</a:t>
            </a:r>
          </a:p>
          <a:p>
            <a:pPr lvl="1"/>
            <a:r>
              <a:rPr lang="en-US" dirty="0" smtClean="0"/>
              <a:t>The women’s pilot’s association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normAutofit/>
          </a:bodyPr>
          <a:lstStyle/>
          <a:p>
            <a:pPr algn="ctr"/>
            <a:r>
              <a:rPr lang="en-US" dirty="0" smtClean="0"/>
              <a:t>Program History</a:t>
            </a:r>
            <a:endParaRPr lang="en-US" dirty="0"/>
          </a:p>
        </p:txBody>
      </p:sp>
      <p:sp>
        <p:nvSpPr>
          <p:cNvPr id="3" name="Content Placeholder 2"/>
          <p:cNvSpPr>
            <a:spLocks noGrp="1"/>
          </p:cNvSpPr>
          <p:nvPr>
            <p:ph idx="1"/>
          </p:nvPr>
        </p:nvSpPr>
        <p:spPr>
          <a:xfrm>
            <a:off x="457200" y="1524000"/>
            <a:ext cx="8382000" cy="5334000"/>
          </a:xfrm>
        </p:spPr>
        <p:txBody>
          <a:bodyPr>
            <a:normAutofit lnSpcReduction="10000"/>
          </a:bodyPr>
          <a:lstStyle/>
          <a:p>
            <a:r>
              <a:rPr lang="en-US" dirty="0" smtClean="0"/>
              <a:t>Original concept presented to Monsignor Mannion Director of Community Relations, Diocese of Camden August 1, 2010</a:t>
            </a:r>
          </a:p>
          <a:p>
            <a:r>
              <a:rPr lang="en-US" dirty="0" smtClean="0"/>
              <a:t>Presentation made to the Camden Diocesan Community Relations Advisory Board August 19, 2010</a:t>
            </a:r>
          </a:p>
          <a:p>
            <a:r>
              <a:rPr lang="en-US" dirty="0" smtClean="0"/>
              <a:t>35 government and non-profit agencies present</a:t>
            </a:r>
          </a:p>
          <a:p>
            <a:r>
              <a:rPr lang="en-US" dirty="0" smtClean="0"/>
              <a:t>Board gave whole hearted support to program</a:t>
            </a:r>
          </a:p>
          <a:p>
            <a:r>
              <a:rPr lang="en-US" dirty="0" smtClean="0"/>
              <a:t>Program being run under the auspices of the </a:t>
            </a:r>
            <a:r>
              <a:rPr lang="en-US" sz="2400" dirty="0" smtClean="0"/>
              <a:t>Camden Police Foundation and </a:t>
            </a:r>
            <a:r>
              <a:rPr lang="en-US" dirty="0" smtClean="0"/>
              <a:t>Camden Diocesan Community Relations Advisory Board and Supporting Agencies</a:t>
            </a:r>
          </a:p>
          <a:p>
            <a:r>
              <a:rPr lang="en-US" dirty="0" smtClean="0"/>
              <a:t>As  word of the program is spreading, more and more agencies are asking to become involved. On average 1 to 2 agencies per week ask to participate in program.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04088"/>
          </a:xfrm>
        </p:spPr>
        <p:txBody>
          <a:bodyPr>
            <a:normAutofit fontScale="90000"/>
          </a:bodyPr>
          <a:lstStyle/>
          <a:p>
            <a:pPr algn="ctr"/>
            <a:r>
              <a:rPr lang="en-US" dirty="0" smtClean="0"/>
              <a:t>First Event – September 22, 2010</a:t>
            </a:r>
            <a:endParaRPr lang="en-US" dirty="0"/>
          </a:p>
        </p:txBody>
      </p:sp>
      <p:sp>
        <p:nvSpPr>
          <p:cNvPr id="3" name="Content Placeholder 2"/>
          <p:cNvSpPr>
            <a:spLocks noGrp="1"/>
          </p:cNvSpPr>
          <p:nvPr>
            <p:ph idx="1"/>
          </p:nvPr>
        </p:nvSpPr>
        <p:spPr>
          <a:xfrm>
            <a:off x="457200" y="1447800"/>
            <a:ext cx="8458200" cy="5257800"/>
          </a:xfrm>
        </p:spPr>
        <p:txBody>
          <a:bodyPr>
            <a:normAutofit fontScale="92500" lnSpcReduction="20000"/>
          </a:bodyPr>
          <a:lstStyle/>
          <a:p>
            <a:r>
              <a:rPr lang="en-US" dirty="0" smtClean="0"/>
              <a:t>Program Introduction </a:t>
            </a:r>
          </a:p>
          <a:p>
            <a:pPr lvl="1"/>
            <a:r>
              <a:rPr lang="en-US" dirty="0" smtClean="0"/>
              <a:t>EAA Young Eagle Flights</a:t>
            </a:r>
          </a:p>
          <a:p>
            <a:pPr lvl="1"/>
            <a:r>
              <a:rPr lang="en-US" dirty="0" smtClean="0"/>
              <a:t>Privilege </a:t>
            </a:r>
            <a:r>
              <a:rPr lang="en-US" b="1" u="sng" dirty="0" smtClean="0"/>
              <a:t>NOT</a:t>
            </a:r>
            <a:r>
              <a:rPr lang="en-US" dirty="0" smtClean="0"/>
              <a:t> A Right</a:t>
            </a:r>
          </a:p>
          <a:p>
            <a:pPr lvl="1"/>
            <a:r>
              <a:rPr lang="en-US" dirty="0" smtClean="0"/>
              <a:t>Flight Privilege Must Be Earned</a:t>
            </a:r>
          </a:p>
          <a:p>
            <a:r>
              <a:rPr lang="en-US" dirty="0" smtClean="0"/>
              <a:t>Introduction  to Aviation</a:t>
            </a:r>
          </a:p>
          <a:p>
            <a:pPr lvl="1"/>
            <a:r>
              <a:rPr lang="en-US" dirty="0" smtClean="0"/>
              <a:t>Commercial, Military, General</a:t>
            </a:r>
          </a:p>
          <a:p>
            <a:r>
              <a:rPr lang="en-US" dirty="0" smtClean="0"/>
              <a:t>Jamail Larkins Key Note Speaker</a:t>
            </a:r>
          </a:p>
          <a:p>
            <a:r>
              <a:rPr lang="en-US" dirty="0" smtClean="0"/>
              <a:t>AOPA Aviation Booklets, Stickers and Tattoos given out</a:t>
            </a:r>
          </a:p>
          <a:p>
            <a:r>
              <a:rPr lang="en-US" dirty="0" smtClean="0"/>
              <a:t>Map Reading Exercise – Locate Camden on </a:t>
            </a:r>
            <a:r>
              <a:rPr lang="en-US" dirty="0" err="1" smtClean="0"/>
              <a:t>Jeppesen</a:t>
            </a:r>
            <a:r>
              <a:rPr lang="en-US" dirty="0" smtClean="0"/>
              <a:t> VFR+GPS Area Map – Prize Shell Aviation “One Cow Ruled The Skies Poster” </a:t>
            </a:r>
          </a:p>
          <a:p>
            <a:r>
              <a:rPr lang="en-US" dirty="0" err="1" smtClean="0"/>
              <a:t>Jeppesen</a:t>
            </a:r>
            <a:r>
              <a:rPr lang="en-US" dirty="0" smtClean="0"/>
              <a:t> Aviation History Books given out as prizes for answering aviation questions</a:t>
            </a:r>
          </a:p>
          <a:p>
            <a:r>
              <a:rPr lang="en-US" dirty="0" smtClean="0"/>
              <a:t>Over 100 Young People, 10 Pilots</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a:bodyPr>
          <a:lstStyle/>
          <a:p>
            <a:pPr algn="ctr"/>
            <a:r>
              <a:rPr lang="en-US" sz="4000" dirty="0" smtClean="0"/>
              <a:t>Young Eagle Flights October 16, 2010</a:t>
            </a:r>
            <a:endParaRPr lang="en-US" sz="4000"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Flights Cancelled Due To High Winds</a:t>
            </a:r>
          </a:p>
          <a:p>
            <a:r>
              <a:rPr lang="en-US" dirty="0" smtClean="0"/>
              <a:t>Alternate Activities</a:t>
            </a:r>
          </a:p>
          <a:p>
            <a:pPr lvl="1"/>
            <a:r>
              <a:rPr lang="en-US" dirty="0" smtClean="0"/>
              <a:t>Tours of the Air Victory Museum and going into the E-2B Radar Plane and CH-53D Helicopter</a:t>
            </a:r>
          </a:p>
          <a:p>
            <a:pPr lvl="1"/>
            <a:r>
              <a:rPr lang="en-US" dirty="0" smtClean="0"/>
              <a:t>Flight planning and map reading</a:t>
            </a:r>
          </a:p>
          <a:p>
            <a:pPr lvl="1"/>
            <a:r>
              <a:rPr lang="en-US" dirty="0" smtClean="0"/>
              <a:t>Aircraft Preflight and Aircraft Flight Introduction\Ground School</a:t>
            </a:r>
          </a:p>
          <a:p>
            <a:pPr lvl="1"/>
            <a:r>
              <a:rPr lang="en-US" dirty="0" smtClean="0"/>
              <a:t>Visit the Pine Barons Radio Control Aircraft Club</a:t>
            </a:r>
          </a:p>
          <a:p>
            <a:pPr lvl="1"/>
            <a:r>
              <a:rPr lang="en-US" dirty="0" smtClean="0"/>
              <a:t>Lunch at the Runway Café</a:t>
            </a:r>
          </a:p>
          <a:p>
            <a:r>
              <a:rPr lang="en-US" dirty="0" smtClean="0"/>
              <a:t>Started 9:00 am, Ended 3:00 pm</a:t>
            </a:r>
          </a:p>
          <a:p>
            <a:r>
              <a:rPr lang="en-US" dirty="0" smtClean="0"/>
              <a:t>5 Groups, 35 Youth, 10 Adults</a:t>
            </a:r>
          </a:p>
          <a:p>
            <a:r>
              <a:rPr lang="en-US" dirty="0" smtClean="0"/>
              <a:t>10 Pilots, 3 Museum Staff, 5 Additional Support Staff, 5 RC Modelers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0"/>
            <a:ext cx="8229600" cy="627888"/>
          </a:xfrm>
        </p:spPr>
        <p:txBody>
          <a:bodyPr>
            <a:normAutofit/>
          </a:bodyPr>
          <a:lstStyle/>
          <a:p>
            <a:pPr algn="ctr"/>
            <a:r>
              <a:rPr lang="en-US" sz="3600" dirty="0" smtClean="0"/>
              <a:t>Camden Youth Aviation Program – Overview</a:t>
            </a:r>
            <a:endParaRPr lang="en-US" sz="3600" dirty="0"/>
          </a:p>
        </p:txBody>
      </p:sp>
      <p:sp>
        <p:nvSpPr>
          <p:cNvPr id="6" name="Content Placeholder 5"/>
          <p:cNvSpPr>
            <a:spLocks noGrp="1"/>
          </p:cNvSpPr>
          <p:nvPr>
            <p:ph idx="1"/>
          </p:nvPr>
        </p:nvSpPr>
        <p:spPr>
          <a:xfrm>
            <a:off x="457200" y="1600200"/>
            <a:ext cx="8382000" cy="4724400"/>
          </a:xfrm>
        </p:spPr>
        <p:txBody>
          <a:bodyPr/>
          <a:lstStyle/>
          <a:p>
            <a:r>
              <a:rPr lang="en-US" dirty="0" smtClean="0"/>
              <a:t>Sponsoring Organizations</a:t>
            </a:r>
          </a:p>
          <a:p>
            <a:r>
              <a:rPr lang="en-US" dirty="0" smtClean="0"/>
              <a:t>Vision and Mission</a:t>
            </a:r>
          </a:p>
          <a:p>
            <a:r>
              <a:rPr lang="en-US" dirty="0" smtClean="0"/>
              <a:t>Camden Youth Aviation Program-Program Description</a:t>
            </a:r>
          </a:p>
          <a:p>
            <a:r>
              <a:rPr lang="en-US" dirty="0" smtClean="0"/>
              <a:t>Criteria To Participate In Young Eagles Flights</a:t>
            </a:r>
          </a:p>
          <a:p>
            <a:r>
              <a:rPr lang="en-US" dirty="0" smtClean="0"/>
              <a:t>Activities And Event Structure</a:t>
            </a:r>
          </a:p>
          <a:p>
            <a:r>
              <a:rPr lang="en-US" dirty="0" smtClean="0"/>
              <a:t>Catholic Partnership Schools of Camden &amp; EAA’s Wild Blue Wonders Program</a:t>
            </a:r>
          </a:p>
          <a:p>
            <a:r>
              <a:rPr lang="en-US" dirty="0" smtClean="0"/>
              <a:t>Tasks To Be Accomplished</a:t>
            </a:r>
          </a:p>
          <a:p>
            <a:r>
              <a:rPr lang="en-US" dirty="0" smtClean="0"/>
              <a:t>Program History</a:t>
            </a:r>
          </a:p>
          <a:p>
            <a:r>
              <a:rPr lang="en-US" dirty="0" smtClean="0"/>
              <a:t>Points of Contact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fontScale="90000"/>
          </a:bodyPr>
          <a:lstStyle/>
          <a:p>
            <a:pPr algn="ctr"/>
            <a:r>
              <a:rPr lang="en-US" sz="4200" dirty="0" smtClean="0"/>
              <a:t>Young Eagle Flights November 13, 2010</a:t>
            </a:r>
            <a:endParaRPr lang="en-US" sz="4200" dirty="0"/>
          </a:p>
        </p:txBody>
      </p:sp>
      <p:sp>
        <p:nvSpPr>
          <p:cNvPr id="3" name="Content Placeholder 2"/>
          <p:cNvSpPr>
            <a:spLocks noGrp="1"/>
          </p:cNvSpPr>
          <p:nvPr>
            <p:ph idx="1"/>
          </p:nvPr>
        </p:nvSpPr>
        <p:spPr>
          <a:xfrm>
            <a:off x="457200" y="1676400"/>
            <a:ext cx="8229600" cy="4648200"/>
          </a:xfrm>
        </p:spPr>
        <p:txBody>
          <a:bodyPr/>
          <a:lstStyle/>
          <a:p>
            <a:r>
              <a:rPr lang="en-US" dirty="0" smtClean="0"/>
              <a:t>Perfect Weather</a:t>
            </a:r>
          </a:p>
          <a:p>
            <a:pPr lvl="1"/>
            <a:r>
              <a:rPr lang="en-US" dirty="0" smtClean="0"/>
              <a:t>Visibility was so good that Atlantic City could be seen 50 miles away</a:t>
            </a:r>
          </a:p>
          <a:p>
            <a:r>
              <a:rPr lang="en-US" dirty="0" smtClean="0"/>
              <a:t>Flights </a:t>
            </a:r>
            <a:r>
              <a:rPr lang="en-US" smtClean="0"/>
              <a:t>From South </a:t>
            </a:r>
            <a:r>
              <a:rPr lang="en-US" dirty="0" smtClean="0"/>
              <a:t>Jersey Regional Airport (VAY)</a:t>
            </a:r>
          </a:p>
          <a:p>
            <a:r>
              <a:rPr lang="en-US" dirty="0" smtClean="0"/>
              <a:t>13 Young People took Young Eagles Flights</a:t>
            </a:r>
          </a:p>
          <a:p>
            <a:r>
              <a:rPr lang="en-US" dirty="0" smtClean="0"/>
              <a:t>Young People From Camden PAL and Camden Police Cadet Academy. </a:t>
            </a:r>
          </a:p>
          <a:p>
            <a:r>
              <a:rPr lang="en-US" dirty="0" smtClean="0"/>
              <a:t>4 Pilots And 2 Ground Support Personnel From EAA Chapters 1348 and 216.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704088"/>
          </a:xfrm>
        </p:spPr>
        <p:txBody>
          <a:bodyPr>
            <a:normAutofit fontScale="90000"/>
          </a:bodyPr>
          <a:lstStyle/>
          <a:p>
            <a:pPr algn="ctr"/>
            <a:r>
              <a:rPr lang="en-US" dirty="0" smtClean="0"/>
              <a:t>November 16, 2010</a:t>
            </a:r>
            <a:endParaRPr lang="en-US" dirty="0"/>
          </a:p>
        </p:txBody>
      </p:sp>
      <p:sp>
        <p:nvSpPr>
          <p:cNvPr id="4" name="Content Placeholder 3"/>
          <p:cNvSpPr>
            <a:spLocks noGrp="1"/>
          </p:cNvSpPr>
          <p:nvPr>
            <p:ph idx="1"/>
          </p:nvPr>
        </p:nvSpPr>
        <p:spPr>
          <a:xfrm>
            <a:off x="457200" y="1447800"/>
            <a:ext cx="8458200" cy="5181600"/>
          </a:xfrm>
        </p:spPr>
        <p:txBody>
          <a:bodyPr>
            <a:normAutofit fontScale="92500" lnSpcReduction="20000"/>
          </a:bodyPr>
          <a:lstStyle/>
          <a:p>
            <a:r>
              <a:rPr lang="en-US" dirty="0" smtClean="0"/>
              <a:t>Location: Dudley Elementary School, Camden, NJ</a:t>
            </a:r>
          </a:p>
          <a:p>
            <a:r>
              <a:rPr lang="en-US" dirty="0" smtClean="0"/>
              <a:t>Time 6:00 pm to 8:00 pm</a:t>
            </a:r>
          </a:p>
          <a:p>
            <a:r>
              <a:rPr lang="en-US" dirty="0" smtClean="0"/>
              <a:t>Activities</a:t>
            </a:r>
          </a:p>
          <a:p>
            <a:pPr lvl="1"/>
            <a:r>
              <a:rPr lang="en-US" dirty="0" smtClean="0"/>
              <a:t>Introduction to Civil Air Patrol</a:t>
            </a:r>
          </a:p>
          <a:p>
            <a:pPr lvl="1"/>
            <a:r>
              <a:rPr lang="en-US" dirty="0" smtClean="0"/>
              <a:t>How Pilots Communicate</a:t>
            </a:r>
          </a:p>
          <a:p>
            <a:pPr lvl="2"/>
            <a:r>
              <a:rPr lang="en-US" dirty="0" smtClean="0"/>
              <a:t>Telephone Game</a:t>
            </a:r>
          </a:p>
          <a:p>
            <a:pPr lvl="2"/>
            <a:r>
              <a:rPr lang="en-US" dirty="0" smtClean="0"/>
              <a:t>Phonetic Alphabet</a:t>
            </a:r>
          </a:p>
          <a:p>
            <a:pPr lvl="1"/>
            <a:r>
              <a:rPr lang="en-US" dirty="0" smtClean="0"/>
              <a:t>How Aircraft Fly</a:t>
            </a:r>
          </a:p>
          <a:p>
            <a:pPr lvl="2"/>
            <a:r>
              <a:rPr lang="en-US" dirty="0" smtClean="0"/>
              <a:t>Forces of Flight </a:t>
            </a:r>
          </a:p>
          <a:p>
            <a:pPr lvl="2"/>
            <a:r>
              <a:rPr lang="en-US" dirty="0" smtClean="0"/>
              <a:t>Build and Fly Balsa Gliders</a:t>
            </a:r>
          </a:p>
          <a:p>
            <a:pPr lvl="1"/>
            <a:r>
              <a:rPr lang="en-US" dirty="0" smtClean="0"/>
              <a:t>Meet Military Recruiters  and Tuskegee Airmen</a:t>
            </a:r>
          </a:p>
          <a:p>
            <a:r>
              <a:rPr lang="en-US" dirty="0" smtClean="0"/>
              <a:t>30 young people, 10 adults representing 5 organizations</a:t>
            </a:r>
          </a:p>
          <a:p>
            <a:r>
              <a:rPr lang="en-US" dirty="0" smtClean="0"/>
              <a:t>5 members of the USAF from McGuire AFB, </a:t>
            </a:r>
            <a:r>
              <a:rPr lang="en-US" smtClean="0"/>
              <a:t>2 private pilots</a:t>
            </a:r>
            <a:r>
              <a:rPr lang="en-US" dirty="0" smtClean="0"/>
              <a:t>, 2 recruiters, a member of the Tuskegee Airmen and members of the Gloucester county Civil Air Patrol.</a:t>
            </a:r>
          </a:p>
          <a:p>
            <a:endParaRPr lang="en-US" dirty="0" smtClean="0"/>
          </a:p>
          <a:p>
            <a:endParaRPr lang="en-US" dirty="0" smtClean="0"/>
          </a:p>
          <a:p>
            <a:pPr lvl="1">
              <a:buNone/>
            </a:pPr>
            <a:endParaRPr lang="en-US" dirty="0" smtClean="0"/>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838200"/>
          </a:xfrm>
        </p:spPr>
        <p:txBody>
          <a:bodyPr>
            <a:normAutofit fontScale="90000"/>
          </a:bodyPr>
          <a:lstStyle/>
          <a:p>
            <a:pPr algn="ctr"/>
            <a:r>
              <a:rPr lang="en-US" dirty="0" smtClean="0"/>
              <a:t>Tuskegee Airmen - February 15, 2011</a:t>
            </a:r>
            <a:endParaRPr lang="en-US" dirty="0"/>
          </a:p>
        </p:txBody>
      </p:sp>
      <p:sp>
        <p:nvSpPr>
          <p:cNvPr id="3" name="Content Placeholder 2"/>
          <p:cNvSpPr>
            <a:spLocks noGrp="1"/>
          </p:cNvSpPr>
          <p:nvPr>
            <p:ph idx="1"/>
          </p:nvPr>
        </p:nvSpPr>
        <p:spPr>
          <a:xfrm>
            <a:off x="457200" y="1752600"/>
            <a:ext cx="8229600" cy="4114800"/>
          </a:xfrm>
        </p:spPr>
        <p:txBody>
          <a:bodyPr/>
          <a:lstStyle/>
          <a:p>
            <a:r>
              <a:rPr lang="en-US" dirty="0" smtClean="0"/>
              <a:t>Hosted by Rutgers Camden and PSEG at Rutgers Camden College Center </a:t>
            </a:r>
          </a:p>
          <a:p>
            <a:r>
              <a:rPr lang="en-US" dirty="0" smtClean="0"/>
              <a:t>30 Young People and 30 Guests had the opportunity to listen to 3 of the original Tuskegee Airman talk about their experiences both at home in the US and in Europe.  </a:t>
            </a:r>
          </a:p>
          <a:p>
            <a:r>
              <a:rPr lang="en-US" dirty="0" smtClean="0"/>
              <a:t>Also helped arrange and supported presentations by the Tuskegee Airmen at Dudley Elementary School and the St. Cecilia School.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610600" cy="1143000"/>
          </a:xfrm>
        </p:spPr>
        <p:txBody>
          <a:bodyPr>
            <a:normAutofit fontScale="90000"/>
          </a:bodyPr>
          <a:lstStyle/>
          <a:p>
            <a:r>
              <a:rPr lang="en-US" dirty="0" smtClean="0"/>
              <a:t>Philadelphia Airport – April 25, 2011</a:t>
            </a:r>
            <a:endParaRPr lang="en-US" dirty="0"/>
          </a:p>
        </p:txBody>
      </p:sp>
      <p:sp>
        <p:nvSpPr>
          <p:cNvPr id="3" name="Content Placeholder 2"/>
          <p:cNvSpPr>
            <a:spLocks noGrp="1"/>
          </p:cNvSpPr>
          <p:nvPr>
            <p:ph idx="1"/>
          </p:nvPr>
        </p:nvSpPr>
        <p:spPr/>
        <p:txBody>
          <a:bodyPr>
            <a:normAutofit lnSpcReduction="10000"/>
          </a:bodyPr>
          <a:lstStyle/>
          <a:p>
            <a:r>
              <a:rPr lang="en-US" dirty="0" smtClean="0"/>
              <a:t>24 young people and 8 adults toured Philadelphia Airport.  Young people represented 5 different organizations</a:t>
            </a:r>
          </a:p>
          <a:p>
            <a:r>
              <a:rPr lang="en-US" dirty="0" smtClean="0"/>
              <a:t>Tour Included:</a:t>
            </a:r>
          </a:p>
          <a:p>
            <a:pPr lvl="1"/>
            <a:r>
              <a:rPr lang="en-US" dirty="0" smtClean="0"/>
              <a:t>Visiting The Different Areas of the Terminal </a:t>
            </a:r>
          </a:p>
          <a:p>
            <a:pPr lvl="1"/>
            <a:r>
              <a:rPr lang="en-US" dirty="0" smtClean="0"/>
              <a:t>Passenger Screening</a:t>
            </a:r>
          </a:p>
          <a:p>
            <a:pPr lvl="1"/>
            <a:r>
              <a:rPr lang="en-US" dirty="0" smtClean="0"/>
              <a:t>Talks by Operations Personnel</a:t>
            </a:r>
          </a:p>
          <a:p>
            <a:pPr lvl="1"/>
            <a:r>
              <a:rPr lang="en-US" dirty="0" smtClean="0"/>
              <a:t>A Bus Tour of the Actual Airport</a:t>
            </a:r>
          </a:p>
          <a:p>
            <a:r>
              <a:rPr lang="en-US" dirty="0" smtClean="0"/>
              <a:t>A special Thanks to Bernadette </a:t>
            </a:r>
            <a:r>
              <a:rPr lang="en-US" dirty="0" err="1" smtClean="0"/>
              <a:t>Satchell</a:t>
            </a:r>
            <a:r>
              <a:rPr lang="en-US" dirty="0" smtClean="0"/>
              <a:t> Nicholas, Philadelphia Airports Information Services Supervisor for arranging and leading the tour. </a:t>
            </a:r>
          </a:p>
          <a:p>
            <a:endParaRPr lang="en-US" dirty="0" smtClean="0"/>
          </a:p>
          <a:p>
            <a:pPr lvl="1"/>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of Contact</a:t>
            </a:r>
            <a:endParaRPr lang="en-US" dirty="0"/>
          </a:p>
        </p:txBody>
      </p:sp>
      <p:sp>
        <p:nvSpPr>
          <p:cNvPr id="3" name="Content Placeholder 2"/>
          <p:cNvSpPr>
            <a:spLocks noGrp="1"/>
          </p:cNvSpPr>
          <p:nvPr>
            <p:ph idx="1"/>
          </p:nvPr>
        </p:nvSpPr>
        <p:spPr/>
        <p:txBody>
          <a:bodyPr/>
          <a:lstStyle/>
          <a:p>
            <a:r>
              <a:rPr lang="en-US" dirty="0" smtClean="0"/>
              <a:t>Ira Weissman </a:t>
            </a:r>
          </a:p>
          <a:p>
            <a:pPr lvl="1"/>
            <a:r>
              <a:rPr lang="en-US" dirty="0" smtClean="0"/>
              <a:t>856-354-0173</a:t>
            </a:r>
          </a:p>
          <a:p>
            <a:pPr lvl="1"/>
            <a:r>
              <a:rPr lang="en-US" dirty="0" smtClean="0">
                <a:hlinkClick r:id="rId2"/>
              </a:rPr>
              <a:t>ira.weissman@verizon.net</a:t>
            </a:r>
            <a:endParaRPr lang="en-US" dirty="0" smtClean="0"/>
          </a:p>
          <a:p>
            <a:r>
              <a:rPr lang="en-US" dirty="0" smtClean="0"/>
              <a:t>Monsignor Michael Mannion</a:t>
            </a:r>
          </a:p>
          <a:p>
            <a:pPr lvl="1"/>
            <a:r>
              <a:rPr lang="en-US" dirty="0" smtClean="0"/>
              <a:t>856-662-5008</a:t>
            </a:r>
          </a:p>
          <a:p>
            <a:pPr lvl="1"/>
            <a:r>
              <a:rPr lang="en-US" dirty="0" smtClean="0">
                <a:hlinkClick r:id="rId3"/>
              </a:rPr>
              <a:t>mtmannion@comcast.net</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sz="9600" dirty="0" smtClean="0"/>
              <a:t>THE END</a:t>
            </a:r>
            <a:endParaRPr lang="en-US" sz="9600"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914400"/>
          </a:xfrm>
        </p:spPr>
        <p:txBody>
          <a:bodyPr>
            <a:noAutofit/>
          </a:bodyPr>
          <a:lstStyle/>
          <a:p>
            <a:pPr algn="ctr"/>
            <a:r>
              <a:rPr lang="en-US" sz="2800" dirty="0" smtClean="0"/>
              <a:t>Camden Youth Aviation Program Done Under The Auspices Of And With The Support of The Following Agencies</a:t>
            </a:r>
            <a:endParaRPr lang="en-US" sz="2800" dirty="0"/>
          </a:p>
        </p:txBody>
      </p:sp>
      <p:sp>
        <p:nvSpPr>
          <p:cNvPr id="4" name="Content Placeholder 3"/>
          <p:cNvSpPr>
            <a:spLocks noGrp="1"/>
          </p:cNvSpPr>
          <p:nvPr>
            <p:ph sz="half" idx="1"/>
          </p:nvPr>
        </p:nvSpPr>
        <p:spPr>
          <a:xfrm>
            <a:off x="457200" y="1676400"/>
            <a:ext cx="4038600" cy="4876799"/>
          </a:xfrm>
        </p:spPr>
        <p:txBody>
          <a:bodyPr>
            <a:normAutofit fontScale="85000" lnSpcReduction="20000"/>
          </a:bodyPr>
          <a:lstStyle/>
          <a:p>
            <a:r>
              <a:rPr lang="en-US" sz="2700" b="1" dirty="0" smtClean="0"/>
              <a:t>Camden Police Foundation and the Camden Diocesan Community Relations Advisory Board</a:t>
            </a:r>
          </a:p>
          <a:p>
            <a:r>
              <a:rPr lang="en-US" sz="2700" dirty="0" smtClean="0"/>
              <a:t>Baldwin’s Run/DCCB III</a:t>
            </a:r>
          </a:p>
          <a:p>
            <a:r>
              <a:rPr lang="en-US" sz="2700" dirty="0" smtClean="0"/>
              <a:t>Camden Boys and Girls Club</a:t>
            </a:r>
          </a:p>
          <a:p>
            <a:r>
              <a:rPr lang="en-US" sz="2700" dirty="0" smtClean="0"/>
              <a:t>Camden Diocese </a:t>
            </a:r>
          </a:p>
          <a:p>
            <a:pPr lvl="1"/>
            <a:r>
              <a:rPr lang="en-US" sz="2700" dirty="0" smtClean="0"/>
              <a:t>Catholic Charities</a:t>
            </a:r>
          </a:p>
          <a:p>
            <a:pPr lvl="1"/>
            <a:r>
              <a:rPr lang="en-US" sz="2700" dirty="0" smtClean="0"/>
              <a:t>St. Vincent de Paul-Cathedral</a:t>
            </a:r>
          </a:p>
          <a:p>
            <a:pPr lvl="1"/>
            <a:r>
              <a:rPr lang="en-US" sz="2700" dirty="0" smtClean="0"/>
              <a:t>Youth Ministries</a:t>
            </a:r>
          </a:p>
          <a:p>
            <a:r>
              <a:rPr lang="en-US" sz="2700" dirty="0" smtClean="0"/>
              <a:t>Camden Catholic Partnership Schools</a:t>
            </a:r>
            <a:endParaRPr lang="en-US" dirty="0" smtClean="0"/>
          </a:p>
          <a:p>
            <a:endParaRPr lang="en-US" dirty="0" smtClean="0"/>
          </a:p>
          <a:p>
            <a:pPr lvl="1"/>
            <a:endParaRPr lang="en-US" dirty="0"/>
          </a:p>
        </p:txBody>
      </p:sp>
      <p:sp>
        <p:nvSpPr>
          <p:cNvPr id="5" name="Content Placeholder 4"/>
          <p:cNvSpPr>
            <a:spLocks noGrp="1"/>
          </p:cNvSpPr>
          <p:nvPr>
            <p:ph sz="half" idx="2"/>
          </p:nvPr>
        </p:nvSpPr>
        <p:spPr>
          <a:xfrm>
            <a:off x="4648200" y="1676400"/>
            <a:ext cx="4038600" cy="4876799"/>
          </a:xfrm>
        </p:spPr>
        <p:txBody>
          <a:bodyPr>
            <a:normAutofit fontScale="85000" lnSpcReduction="20000"/>
          </a:bodyPr>
          <a:lstStyle/>
          <a:p>
            <a:r>
              <a:rPr lang="en-US" sz="2700" dirty="0" smtClean="0"/>
              <a:t>Camden County Prosecutors Office/Curfew</a:t>
            </a:r>
          </a:p>
          <a:p>
            <a:r>
              <a:rPr lang="en-US" sz="2700" dirty="0" smtClean="0"/>
              <a:t>Camden Fire Dept. </a:t>
            </a:r>
          </a:p>
          <a:p>
            <a:r>
              <a:rPr lang="en-US" sz="2700" dirty="0" smtClean="0"/>
              <a:t>Camden GPS Program</a:t>
            </a:r>
          </a:p>
          <a:p>
            <a:r>
              <a:rPr lang="en-US" sz="2700" dirty="0" smtClean="0"/>
              <a:t>Camden Police Dept. </a:t>
            </a:r>
          </a:p>
          <a:p>
            <a:r>
              <a:rPr lang="en-US" sz="2700" dirty="0" smtClean="0"/>
              <a:t>Camden Office of Youth Services</a:t>
            </a:r>
          </a:p>
          <a:p>
            <a:r>
              <a:rPr lang="en-US" sz="2700" dirty="0" err="1" smtClean="0"/>
              <a:t>Cartun’s</a:t>
            </a:r>
            <a:r>
              <a:rPr lang="en-US" sz="2700" dirty="0" smtClean="0"/>
              <a:t> Hardware </a:t>
            </a:r>
          </a:p>
          <a:p>
            <a:r>
              <a:rPr lang="en-US" sz="2700" dirty="0" smtClean="0"/>
              <a:t>Cathedral Clothing Ctr. </a:t>
            </a:r>
            <a:r>
              <a:rPr lang="en-US" sz="2700" dirty="0" smtClean="0"/>
              <a:t>(formerly  St. </a:t>
            </a:r>
            <a:r>
              <a:rPr lang="en-US" sz="2700" dirty="0" smtClean="0"/>
              <a:t>Vincent</a:t>
            </a:r>
          </a:p>
          <a:p>
            <a:r>
              <a:rPr lang="en-US" sz="2700" dirty="0" smtClean="0"/>
              <a:t>  de Paul</a:t>
            </a:r>
            <a:r>
              <a:rPr lang="en-US" sz="2700" dirty="0" smtClean="0"/>
              <a:t>)</a:t>
            </a:r>
          </a:p>
          <a:p>
            <a:r>
              <a:rPr lang="en-US" sz="2700" dirty="0" smtClean="0"/>
              <a:t>Center </a:t>
            </a:r>
            <a:r>
              <a:rPr lang="en-US" sz="2700" dirty="0" smtClean="0"/>
              <a:t>for Family Services</a:t>
            </a:r>
          </a:p>
          <a:p>
            <a:r>
              <a:rPr lang="en-US" sz="2700" dirty="0" smtClean="0"/>
              <a:t>Dudley Elementary School </a:t>
            </a:r>
          </a:p>
          <a:p>
            <a:r>
              <a:rPr lang="en-US" sz="2700" dirty="0" smtClean="0"/>
              <a:t>FBI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610600" cy="896112"/>
          </a:xfrm>
        </p:spPr>
        <p:txBody>
          <a:bodyPr>
            <a:noAutofit/>
          </a:bodyPr>
          <a:lstStyle/>
          <a:p>
            <a:r>
              <a:rPr lang="en-US" sz="2800" dirty="0" smtClean="0"/>
              <a:t>Camden Youth Aviation Program Done Under The Auspices Of And With The Support of The Following Agencies</a:t>
            </a:r>
            <a:endParaRPr lang="en-US" sz="2800" dirty="0"/>
          </a:p>
        </p:txBody>
      </p:sp>
      <p:sp>
        <p:nvSpPr>
          <p:cNvPr id="3" name="Content Placeholder 2"/>
          <p:cNvSpPr>
            <a:spLocks noGrp="1"/>
          </p:cNvSpPr>
          <p:nvPr>
            <p:ph sz="half" idx="1"/>
          </p:nvPr>
        </p:nvSpPr>
        <p:spPr>
          <a:xfrm>
            <a:off x="457200" y="1752600"/>
            <a:ext cx="4038600" cy="4602325"/>
          </a:xfrm>
        </p:spPr>
        <p:txBody>
          <a:bodyPr>
            <a:normAutofit/>
          </a:bodyPr>
          <a:lstStyle/>
          <a:p>
            <a:r>
              <a:rPr lang="en-US" sz="2400" dirty="0" smtClean="0"/>
              <a:t>Gloucester County Improvement Authority</a:t>
            </a:r>
          </a:p>
          <a:p>
            <a:r>
              <a:rPr lang="en-US" sz="2400" dirty="0" smtClean="0"/>
              <a:t>Knights </a:t>
            </a:r>
            <a:r>
              <a:rPr lang="en-US" sz="2400" dirty="0" smtClean="0"/>
              <a:t>of Columbus</a:t>
            </a:r>
          </a:p>
          <a:p>
            <a:r>
              <a:rPr lang="en-US" sz="2400" dirty="0" smtClean="0"/>
              <a:t>Lion </a:t>
            </a:r>
            <a:r>
              <a:rPr lang="en-US" sz="2400" dirty="0" smtClean="0"/>
              <a:t>of Judah (Man Up) Mentoring </a:t>
            </a:r>
          </a:p>
          <a:p>
            <a:r>
              <a:rPr lang="en-US" sz="2400" dirty="0" smtClean="0"/>
              <a:t>Lourdes Health System </a:t>
            </a:r>
          </a:p>
          <a:p>
            <a:r>
              <a:rPr lang="en-US" sz="2400" dirty="0" smtClean="0"/>
              <a:t>NJ Dept. of Corrections </a:t>
            </a:r>
          </a:p>
          <a:p>
            <a:r>
              <a:rPr lang="en-US" sz="2400" dirty="0" smtClean="0"/>
              <a:t>NJ State Parole Board </a:t>
            </a:r>
          </a:p>
          <a:p>
            <a:r>
              <a:rPr lang="en-US" sz="2400" dirty="0" smtClean="0"/>
              <a:t>NJ State Police</a:t>
            </a:r>
          </a:p>
          <a:p>
            <a:r>
              <a:rPr lang="en-US" sz="2400" dirty="0" smtClean="0"/>
              <a:t>Order of </a:t>
            </a:r>
            <a:r>
              <a:rPr lang="en-US" sz="2400" dirty="0" smtClean="0"/>
              <a:t>Malta</a:t>
            </a:r>
            <a:endParaRPr lang="en-US" sz="2400" dirty="0" smtClean="0"/>
          </a:p>
        </p:txBody>
      </p:sp>
      <p:sp>
        <p:nvSpPr>
          <p:cNvPr id="4" name="Content Placeholder 3"/>
          <p:cNvSpPr>
            <a:spLocks noGrp="1"/>
          </p:cNvSpPr>
          <p:nvPr>
            <p:ph sz="half" idx="2"/>
          </p:nvPr>
        </p:nvSpPr>
        <p:spPr>
          <a:xfrm>
            <a:off x="4648200" y="1752600"/>
            <a:ext cx="4038600" cy="4602325"/>
          </a:xfrm>
        </p:spPr>
        <p:txBody>
          <a:bodyPr>
            <a:normAutofit/>
          </a:bodyPr>
          <a:lstStyle/>
          <a:p>
            <a:r>
              <a:rPr lang="en-US" sz="2400" dirty="0" smtClean="0"/>
              <a:t>Public Service Enterprise Group (PSEG)</a:t>
            </a:r>
          </a:p>
          <a:p>
            <a:r>
              <a:rPr lang="en-US" sz="2400" dirty="0" smtClean="0"/>
              <a:t>Rutgers </a:t>
            </a:r>
            <a:r>
              <a:rPr lang="en-US" sz="2400" dirty="0" smtClean="0"/>
              <a:t>- Camden</a:t>
            </a:r>
          </a:p>
          <a:p>
            <a:r>
              <a:rPr lang="en-US" sz="2400" dirty="0" smtClean="0"/>
              <a:t>Rutgers - Camden Walter Rand Institute </a:t>
            </a:r>
          </a:p>
          <a:p>
            <a:r>
              <a:rPr lang="en-US" sz="2400" dirty="0" smtClean="0"/>
              <a:t>South Jersey Eye Center</a:t>
            </a:r>
          </a:p>
          <a:p>
            <a:r>
              <a:rPr lang="en-US" sz="2400" dirty="0" smtClean="0"/>
              <a:t>Tuskegee Airman, Inc./USAF/Honor Guard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533400"/>
          </a:xfrm>
        </p:spPr>
        <p:txBody>
          <a:bodyPr>
            <a:normAutofit/>
          </a:bodyPr>
          <a:lstStyle/>
          <a:p>
            <a:pPr algn="ctr"/>
            <a:r>
              <a:rPr lang="en-US" sz="3200" dirty="0" smtClean="0"/>
              <a:t>Supporting Aviation and Corporate Organizations</a:t>
            </a:r>
            <a:endParaRPr lang="en-US" sz="3200" dirty="0"/>
          </a:p>
        </p:txBody>
      </p:sp>
      <p:sp>
        <p:nvSpPr>
          <p:cNvPr id="7" name="Text Placeholder 6"/>
          <p:cNvSpPr>
            <a:spLocks noGrp="1"/>
          </p:cNvSpPr>
          <p:nvPr>
            <p:ph type="body" idx="1"/>
          </p:nvPr>
        </p:nvSpPr>
        <p:spPr>
          <a:xfrm>
            <a:off x="457200" y="1219200"/>
            <a:ext cx="4040188" cy="659352"/>
          </a:xfrm>
        </p:spPr>
        <p:txBody>
          <a:bodyPr/>
          <a:lstStyle/>
          <a:p>
            <a:pPr algn="ctr"/>
            <a:r>
              <a:rPr lang="en-US" dirty="0" smtClean="0"/>
              <a:t>Aviation Organizations</a:t>
            </a:r>
          </a:p>
        </p:txBody>
      </p:sp>
      <p:sp>
        <p:nvSpPr>
          <p:cNvPr id="8" name="Text Placeholder 7"/>
          <p:cNvSpPr>
            <a:spLocks noGrp="1"/>
          </p:cNvSpPr>
          <p:nvPr>
            <p:ph type="body" sz="half" idx="3"/>
          </p:nvPr>
        </p:nvSpPr>
        <p:spPr>
          <a:xfrm>
            <a:off x="4648200" y="1143000"/>
            <a:ext cx="4041775" cy="654843"/>
          </a:xfrm>
        </p:spPr>
        <p:txBody>
          <a:bodyPr/>
          <a:lstStyle/>
          <a:p>
            <a:pPr algn="ctr"/>
            <a:r>
              <a:rPr lang="en-US" dirty="0" smtClean="0"/>
              <a:t>Corporate Sponsors</a:t>
            </a:r>
          </a:p>
        </p:txBody>
      </p:sp>
      <p:sp>
        <p:nvSpPr>
          <p:cNvPr id="5" name="Content Placeholder 4"/>
          <p:cNvSpPr>
            <a:spLocks noGrp="1"/>
          </p:cNvSpPr>
          <p:nvPr>
            <p:ph sz="quarter" idx="2"/>
          </p:nvPr>
        </p:nvSpPr>
        <p:spPr>
          <a:xfrm>
            <a:off x="457200" y="1752600"/>
            <a:ext cx="4040188" cy="4876800"/>
          </a:xfrm>
        </p:spPr>
        <p:txBody>
          <a:bodyPr>
            <a:normAutofit lnSpcReduction="10000"/>
          </a:bodyPr>
          <a:lstStyle/>
          <a:p>
            <a:r>
              <a:rPr lang="en-US" dirty="0" smtClean="0"/>
              <a:t>Air Victory Museum</a:t>
            </a:r>
          </a:p>
          <a:p>
            <a:r>
              <a:rPr lang="en-US" dirty="0" smtClean="0"/>
              <a:t>Aircraft Owners &amp; Pilots Association</a:t>
            </a:r>
          </a:p>
          <a:p>
            <a:r>
              <a:rPr lang="en-US" dirty="0" smtClean="0"/>
              <a:t>Black Pilots of America</a:t>
            </a:r>
          </a:p>
          <a:p>
            <a:r>
              <a:rPr lang="en-US" dirty="0" smtClean="0"/>
              <a:t>Experimental Aircraft Association and the Young Eagles Program</a:t>
            </a:r>
          </a:p>
          <a:p>
            <a:pPr>
              <a:defRPr/>
            </a:pPr>
            <a:r>
              <a:rPr lang="en-US" dirty="0" smtClean="0"/>
              <a:t>Federal Aviation Administration </a:t>
            </a:r>
          </a:p>
          <a:p>
            <a:pPr>
              <a:defRPr/>
            </a:pPr>
            <a:r>
              <a:rPr lang="en-US" dirty="0" smtClean="0"/>
              <a:t>Pine Baron’s Radio Control Club</a:t>
            </a:r>
          </a:p>
          <a:p>
            <a:pPr>
              <a:defRPr/>
            </a:pPr>
            <a:r>
              <a:rPr lang="en-US" dirty="0" smtClean="0"/>
              <a:t>Tuskegee Airmen</a:t>
            </a:r>
          </a:p>
          <a:p>
            <a:pPr>
              <a:defRPr/>
            </a:pPr>
            <a:r>
              <a:rPr lang="en-US" dirty="0" smtClean="0"/>
              <a:t>West Jersey Radio Control Club</a:t>
            </a:r>
          </a:p>
          <a:p>
            <a:pPr>
              <a:defRPr/>
            </a:pPr>
            <a:endParaRPr lang="en-US" dirty="0" smtClean="0"/>
          </a:p>
        </p:txBody>
      </p:sp>
      <p:sp>
        <p:nvSpPr>
          <p:cNvPr id="6" name="Content Placeholder 5"/>
          <p:cNvSpPr>
            <a:spLocks noGrp="1"/>
          </p:cNvSpPr>
          <p:nvPr>
            <p:ph sz="quarter" idx="4"/>
          </p:nvPr>
        </p:nvSpPr>
        <p:spPr>
          <a:xfrm>
            <a:off x="4648200" y="1600200"/>
            <a:ext cx="4041775" cy="4302920"/>
          </a:xfrm>
        </p:spPr>
        <p:txBody>
          <a:bodyPr>
            <a:normAutofit/>
          </a:bodyPr>
          <a:lstStyle/>
          <a:p>
            <a:pPr>
              <a:defRPr/>
            </a:pPr>
            <a:r>
              <a:rPr lang="en-US" dirty="0" smtClean="0"/>
              <a:t>Edmund Scientific</a:t>
            </a:r>
          </a:p>
          <a:p>
            <a:pPr>
              <a:defRPr/>
            </a:pPr>
            <a:r>
              <a:rPr lang="en-US" dirty="0" err="1" smtClean="0"/>
              <a:t>Gleim</a:t>
            </a:r>
            <a:r>
              <a:rPr lang="en-US" dirty="0" smtClean="0"/>
              <a:t> Publications</a:t>
            </a:r>
          </a:p>
          <a:p>
            <a:pPr>
              <a:defRPr/>
            </a:pPr>
            <a:r>
              <a:rPr lang="en-US" dirty="0" smtClean="0"/>
              <a:t>Jamail Larkins and Embry-Riddle </a:t>
            </a:r>
          </a:p>
          <a:p>
            <a:pPr>
              <a:defRPr/>
            </a:pPr>
            <a:r>
              <a:rPr lang="en-US" dirty="0" err="1" smtClean="0"/>
              <a:t>Jeppesen</a:t>
            </a:r>
            <a:endParaRPr lang="en-US" dirty="0" smtClean="0"/>
          </a:p>
          <a:p>
            <a:pPr>
              <a:defRPr/>
            </a:pPr>
            <a:r>
              <a:rPr lang="en-US" dirty="0" smtClean="0"/>
              <a:t>Shell Aviation</a:t>
            </a:r>
          </a:p>
          <a:p>
            <a:pPr>
              <a:defRPr/>
            </a:pPr>
            <a:r>
              <a:rPr lang="en-US" dirty="0" smtClean="0"/>
              <a:t>Wyle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Vision and Mission</a:t>
            </a:r>
            <a:endParaRPr lang="en-US" dirty="0"/>
          </a:p>
        </p:txBody>
      </p:sp>
      <p:sp>
        <p:nvSpPr>
          <p:cNvPr id="3" name="Content Placeholder 2"/>
          <p:cNvSpPr>
            <a:spLocks noGrp="1"/>
          </p:cNvSpPr>
          <p:nvPr>
            <p:ph idx="1"/>
          </p:nvPr>
        </p:nvSpPr>
        <p:spPr/>
        <p:txBody>
          <a:bodyPr>
            <a:normAutofit lnSpcReduction="10000"/>
          </a:bodyPr>
          <a:lstStyle/>
          <a:p>
            <a:r>
              <a:rPr lang="en-US" b="1" dirty="0" smtClean="0"/>
              <a:t>Vision Statement</a:t>
            </a:r>
            <a:endParaRPr lang="en-US" dirty="0" smtClean="0"/>
          </a:p>
          <a:p>
            <a:pPr lvl="1"/>
            <a:r>
              <a:rPr lang="en-US" dirty="0" smtClean="0"/>
              <a:t>The Camden Youth Aviation Program will by introducing the young people of Camden to the Dream of Flight help them to grow into well disciplined, educated, and contributing members of society.</a:t>
            </a:r>
          </a:p>
          <a:p>
            <a:r>
              <a:rPr lang="en-US" b="1" dirty="0" smtClean="0"/>
              <a:t>Mission Statement</a:t>
            </a:r>
            <a:endParaRPr lang="en-US" dirty="0" smtClean="0"/>
          </a:p>
          <a:p>
            <a:pPr lvl="1"/>
            <a:r>
              <a:rPr lang="en-US" dirty="0" smtClean="0"/>
              <a:t>The Camden and Aviation Communities by working cooperatively will provide the young people of Camden the opportunity to participate in exciting, fun and educational aviation programs and activities to help them to expand and improve their educational, personal, and career potentials.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Camden Youth Aviation Program</a:t>
            </a:r>
            <a:endParaRPr lang="en-US" dirty="0"/>
          </a:p>
        </p:txBody>
      </p:sp>
      <p:sp>
        <p:nvSpPr>
          <p:cNvPr id="3" name="Content Placeholder 2"/>
          <p:cNvSpPr>
            <a:spLocks noGrp="1"/>
          </p:cNvSpPr>
          <p:nvPr>
            <p:ph idx="1"/>
          </p:nvPr>
        </p:nvSpPr>
        <p:spPr/>
        <p:txBody>
          <a:bodyPr/>
          <a:lstStyle/>
          <a:p>
            <a:r>
              <a:rPr lang="en-US" dirty="0" smtClean="0"/>
              <a:t>What Will Youth Get From The Program</a:t>
            </a:r>
          </a:p>
          <a:p>
            <a:pPr lvl="1"/>
            <a:r>
              <a:rPr lang="en-US" dirty="0" smtClean="0"/>
              <a:t>An Introduction to Aviation</a:t>
            </a:r>
          </a:p>
          <a:p>
            <a:pPr lvl="1"/>
            <a:r>
              <a:rPr lang="en-US" dirty="0" smtClean="0"/>
              <a:t>Welcome Into A Very Special Community </a:t>
            </a:r>
          </a:p>
          <a:p>
            <a:pPr lvl="1"/>
            <a:r>
              <a:rPr lang="en-US" dirty="0" smtClean="0"/>
              <a:t>An Introductory Flight In A Small Aircraft</a:t>
            </a:r>
          </a:p>
          <a:p>
            <a:pPr lvl="1"/>
            <a:r>
              <a:rPr lang="en-US" dirty="0" smtClean="0"/>
              <a:t>An On-Line Ground School Course </a:t>
            </a:r>
          </a:p>
          <a:p>
            <a:pPr lvl="1"/>
            <a:r>
              <a:rPr lang="en-US" dirty="0" smtClean="0"/>
              <a:t>A Flight Lesson</a:t>
            </a:r>
          </a:p>
          <a:p>
            <a:pPr lvl="2"/>
            <a:r>
              <a:rPr lang="en-US" dirty="0" smtClean="0"/>
              <a:t>If 14 years of age or older </a:t>
            </a:r>
          </a:p>
          <a:p>
            <a:pPr lvl="1"/>
            <a:r>
              <a:rPr lang="en-US" dirty="0" smtClean="0"/>
              <a:t> A Student Membership in the Experimental Aircraft Association and Academy of Model Aeronautics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Camden Youth Aviation Program</a:t>
            </a:r>
            <a:endParaRPr lang="en-US" dirty="0"/>
          </a:p>
        </p:txBody>
      </p:sp>
      <p:sp>
        <p:nvSpPr>
          <p:cNvPr id="3" name="Content Placeholder 2"/>
          <p:cNvSpPr>
            <a:spLocks noGrp="1"/>
          </p:cNvSpPr>
          <p:nvPr>
            <p:ph idx="1"/>
          </p:nvPr>
        </p:nvSpPr>
        <p:spPr/>
        <p:txBody>
          <a:bodyPr/>
          <a:lstStyle/>
          <a:p>
            <a:r>
              <a:rPr lang="en-US" dirty="0" smtClean="0"/>
              <a:t>This Program Is A Privilege </a:t>
            </a:r>
            <a:r>
              <a:rPr lang="en-US" b="1" u="sng" dirty="0" smtClean="0">
                <a:solidFill>
                  <a:srgbClr val="FF0000"/>
                </a:solidFill>
              </a:rPr>
              <a:t>NOT</a:t>
            </a:r>
            <a:r>
              <a:rPr lang="en-US" dirty="0" smtClean="0"/>
              <a:t> A Right</a:t>
            </a:r>
          </a:p>
          <a:p>
            <a:r>
              <a:rPr lang="en-US" dirty="0" smtClean="0"/>
              <a:t>To Participate</a:t>
            </a:r>
          </a:p>
          <a:p>
            <a:pPr lvl="1"/>
            <a:r>
              <a:rPr lang="en-US" dirty="0" smtClean="0"/>
              <a:t>Passion For Aviation</a:t>
            </a:r>
          </a:p>
          <a:p>
            <a:pPr lvl="1"/>
            <a:r>
              <a:rPr lang="en-US" dirty="0" smtClean="0"/>
              <a:t>Good Grades</a:t>
            </a:r>
          </a:p>
          <a:p>
            <a:pPr lvl="1"/>
            <a:r>
              <a:rPr lang="en-US" dirty="0" smtClean="0"/>
              <a:t>Good Behavior</a:t>
            </a:r>
          </a:p>
          <a:p>
            <a:pPr lvl="1"/>
            <a:r>
              <a:rPr lang="en-US" dirty="0" smtClean="0"/>
              <a:t>Able and Willing To Listen and Follow Directions</a:t>
            </a:r>
          </a:p>
          <a:p>
            <a:pPr lvl="1"/>
            <a:r>
              <a:rPr lang="en-US" dirty="0" smtClean="0"/>
              <a:t>Dedication</a:t>
            </a:r>
          </a:p>
          <a:p>
            <a:pPr lvl="1"/>
            <a:r>
              <a:rPr lang="en-US" smtClean="0"/>
              <a:t>Willing To </a:t>
            </a:r>
            <a:r>
              <a:rPr lang="en-US" dirty="0" smtClean="0"/>
              <a:t>Learn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Camden Youth Aviation Program</a:t>
            </a:r>
            <a:endParaRPr lang="en-US" dirty="0"/>
          </a:p>
        </p:txBody>
      </p:sp>
      <p:sp>
        <p:nvSpPr>
          <p:cNvPr id="3" name="Content Placeholder 2"/>
          <p:cNvSpPr>
            <a:spLocks noGrp="1"/>
          </p:cNvSpPr>
          <p:nvPr>
            <p:ph idx="1"/>
          </p:nvPr>
        </p:nvSpPr>
        <p:spPr/>
        <p:txBody>
          <a:bodyPr>
            <a:normAutofit fontScale="92500"/>
          </a:bodyPr>
          <a:lstStyle/>
          <a:p>
            <a:r>
              <a:rPr lang="en-US" dirty="0" smtClean="0"/>
              <a:t>1</a:t>
            </a:r>
            <a:r>
              <a:rPr lang="en-US" baseline="30000" dirty="0" smtClean="0"/>
              <a:t>st</a:t>
            </a:r>
            <a:r>
              <a:rPr lang="en-US" dirty="0" smtClean="0"/>
              <a:t> Step – Complete AOPA’s Path Work Sheets (</a:t>
            </a:r>
            <a:r>
              <a:rPr lang="en-US" dirty="0" smtClean="0">
                <a:solidFill>
                  <a:schemeClr val="accent1">
                    <a:lumMod val="60000"/>
                    <a:lumOff val="40000"/>
                  </a:schemeClr>
                </a:solidFill>
                <a:hlinkClick r:id="rId2"/>
              </a:rPr>
              <a:t>www.aopa.org/path/teacher-noanswers.pdf</a:t>
            </a:r>
            <a:r>
              <a:rPr lang="en-US" dirty="0" smtClean="0"/>
              <a:t>) </a:t>
            </a:r>
          </a:p>
          <a:p>
            <a:r>
              <a:rPr lang="en-US" dirty="0" smtClean="0"/>
              <a:t>Participate in other monthly aviation program activities</a:t>
            </a:r>
          </a:p>
          <a:p>
            <a:r>
              <a:rPr lang="en-US" dirty="0" smtClean="0"/>
              <a:t>Participate in program’s educational activities</a:t>
            </a:r>
          </a:p>
          <a:p>
            <a:r>
              <a:rPr lang="en-US" dirty="0" smtClean="0"/>
              <a:t>Good Grades, Good Reports From Teachers and Program Advisers</a:t>
            </a:r>
          </a:p>
          <a:p>
            <a:r>
              <a:rPr lang="en-US" dirty="0" smtClean="0"/>
              <a:t>Young people need to earn the right to take </a:t>
            </a:r>
          </a:p>
          <a:p>
            <a:pPr lvl="1"/>
            <a:r>
              <a:rPr lang="en-US" dirty="0" smtClean="0"/>
              <a:t>Young Eagle Flight</a:t>
            </a:r>
          </a:p>
          <a:p>
            <a:pPr lvl="1"/>
            <a:r>
              <a:rPr lang="en-US" dirty="0" smtClean="0"/>
              <a:t>On-Line Ground School </a:t>
            </a:r>
          </a:p>
          <a:p>
            <a:pPr lvl="1"/>
            <a:r>
              <a:rPr lang="en-US" dirty="0" smtClean="0"/>
              <a:t>Flight Lesson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1885</TotalTime>
  <Words>1739</Words>
  <Application>Microsoft Office PowerPoint</Application>
  <PresentationFormat>On-screen Show (4:3)</PresentationFormat>
  <Paragraphs>235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Camden Youth Aviation Program, Camden NJ</vt:lpstr>
      <vt:lpstr>Camden Youth Aviation Program – Overview</vt:lpstr>
      <vt:lpstr>Camden Youth Aviation Program Done Under The Auspices Of And With The Support of The Following Agencies</vt:lpstr>
      <vt:lpstr>Camden Youth Aviation Program Done Under The Auspices Of And With The Support of The Following Agencies</vt:lpstr>
      <vt:lpstr>Supporting Aviation and Corporate Organizations</vt:lpstr>
      <vt:lpstr>Vision and Mission</vt:lpstr>
      <vt:lpstr>Camden Youth Aviation Program</vt:lpstr>
      <vt:lpstr>Camden Youth Aviation Program</vt:lpstr>
      <vt:lpstr>Camden Youth Aviation Program</vt:lpstr>
      <vt:lpstr>Criteria To Participate In Young Eagle Flights</vt:lpstr>
      <vt:lpstr>Activities/Events Structure</vt:lpstr>
      <vt:lpstr>Catholic Partnership Schools of Camden</vt:lpstr>
      <vt:lpstr>Aviation Ground School</vt:lpstr>
      <vt:lpstr>Program History – Camden NJ</vt:lpstr>
      <vt:lpstr>Program History - Concept</vt:lpstr>
      <vt:lpstr>Program History – Potential Speakers</vt:lpstr>
      <vt:lpstr>Program History</vt:lpstr>
      <vt:lpstr>First Event – September 22, 2010</vt:lpstr>
      <vt:lpstr>Young Eagle Flights October 16, 2010</vt:lpstr>
      <vt:lpstr>Young Eagle Flights November 13, 2010</vt:lpstr>
      <vt:lpstr>November 16, 2010</vt:lpstr>
      <vt:lpstr>Tuskegee Airmen - February 15, 2011</vt:lpstr>
      <vt:lpstr>Philadelphia Airport – April 25, 2011</vt:lpstr>
      <vt:lpstr>Points of Contact</vt:lpstr>
      <vt:lpstr>THE END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EAA Young Eagle Programs</dc:title>
  <dc:creator>iweissman</dc:creator>
  <cp:lastModifiedBy>Ira Weissman</cp:lastModifiedBy>
  <cp:revision>72</cp:revision>
  <dcterms:created xsi:type="dcterms:W3CDTF">2010-08-18T16:13:07Z</dcterms:created>
  <dcterms:modified xsi:type="dcterms:W3CDTF">2011-06-20T02:32:49Z</dcterms:modified>
</cp:coreProperties>
</file>