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48" r:id="rId2"/>
    <p:sldId id="321" r:id="rId3"/>
    <p:sldId id="268" r:id="rId4"/>
    <p:sldId id="352" r:id="rId5"/>
    <p:sldId id="351" r:id="rId6"/>
    <p:sldId id="350" r:id="rId7"/>
    <p:sldId id="334" r:id="rId8"/>
    <p:sldId id="332" r:id="rId9"/>
    <p:sldId id="330" r:id="rId10"/>
    <p:sldId id="335" r:id="rId11"/>
    <p:sldId id="336" r:id="rId12"/>
    <p:sldId id="288" r:id="rId13"/>
    <p:sldId id="339" r:id="rId14"/>
    <p:sldId id="340" r:id="rId15"/>
    <p:sldId id="289" r:id="rId16"/>
    <p:sldId id="341" r:id="rId17"/>
    <p:sldId id="342" r:id="rId18"/>
    <p:sldId id="343" r:id="rId19"/>
    <p:sldId id="263" r:id="rId20"/>
    <p:sldId id="269" r:id="rId21"/>
    <p:sldId id="344" r:id="rId22"/>
    <p:sldId id="275" r:id="rId23"/>
    <p:sldId id="345" r:id="rId24"/>
    <p:sldId id="313" r:id="rId25"/>
    <p:sldId id="293" r:id="rId26"/>
    <p:sldId id="297" r:id="rId27"/>
    <p:sldId id="298" r:id="rId28"/>
    <p:sldId id="299" r:id="rId29"/>
    <p:sldId id="277" r:id="rId30"/>
    <p:sldId id="278" r:id="rId31"/>
    <p:sldId id="264" r:id="rId32"/>
    <p:sldId id="307" r:id="rId33"/>
    <p:sldId id="300" r:id="rId34"/>
    <p:sldId id="283" r:id="rId35"/>
    <p:sldId id="266" r:id="rId36"/>
    <p:sldId id="34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CC"/>
    <a:srgbClr val="CC00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175" autoAdjust="0"/>
  </p:normalViewPr>
  <p:slideViewPr>
    <p:cSldViewPr>
      <p:cViewPr varScale="1">
        <p:scale>
          <a:sx n="74" d="100"/>
          <a:sy n="74" d="100"/>
        </p:scale>
        <p:origin x="-126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65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03CDA-E838-402A-B7FA-95F9A797B95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E93C9E2-759D-4D31-B2D1-DCB4200C6EB3}">
      <dgm:prSet phldrT="[Text]" custT="1"/>
      <dgm:spPr>
        <a:solidFill>
          <a:schemeClr val="bg1">
            <a:lumMod val="75000"/>
          </a:schemeClr>
        </a:solidFill>
      </dgm:spPr>
      <dgm:t>
        <a:bodyPr/>
        <a:lstStyle/>
        <a:p>
          <a:r>
            <a:rPr lang="en-US" sz="1050" dirty="0" smtClean="0"/>
            <a:t>Self</a:t>
          </a:r>
          <a:endParaRPr lang="en-US" sz="1050" dirty="0"/>
        </a:p>
      </dgm:t>
    </dgm:pt>
    <dgm:pt modelId="{14E26DE6-B1E2-4D4A-B736-AB886EAF7DFB}" type="parTrans" cxnId="{3F27A914-3900-4BD8-AF89-49D99DB9F475}">
      <dgm:prSet/>
      <dgm:spPr/>
      <dgm:t>
        <a:bodyPr/>
        <a:lstStyle/>
        <a:p>
          <a:endParaRPr lang="en-US"/>
        </a:p>
      </dgm:t>
    </dgm:pt>
    <dgm:pt modelId="{6AE0D00E-E6E8-4D82-98F9-2D73537AEA37}" type="sibTrans" cxnId="{3F27A914-3900-4BD8-AF89-49D99DB9F475}">
      <dgm:prSet/>
      <dgm:spPr/>
      <dgm:t>
        <a:bodyPr/>
        <a:lstStyle/>
        <a:p>
          <a:endParaRPr lang="en-US"/>
        </a:p>
      </dgm:t>
    </dgm:pt>
    <dgm:pt modelId="{E6B48D2F-0326-4868-87DF-8C5D4BF147DC}">
      <dgm:prSet phldrT="[Text]" custT="1"/>
      <dgm:spPr>
        <a:solidFill>
          <a:schemeClr val="bg1">
            <a:lumMod val="75000"/>
          </a:schemeClr>
        </a:solidFill>
      </dgm:spPr>
      <dgm:t>
        <a:bodyPr/>
        <a:lstStyle/>
        <a:p>
          <a:r>
            <a:rPr lang="en-US" sz="1000" dirty="0" smtClean="0"/>
            <a:t>Relate</a:t>
          </a:r>
          <a:endParaRPr lang="en-US" sz="1000" dirty="0"/>
        </a:p>
      </dgm:t>
    </dgm:pt>
    <dgm:pt modelId="{09BAA73B-1F11-4430-88E8-72CA6BF125F8}" type="parTrans" cxnId="{673F66AF-76F7-4A87-A5F5-64048975F539}">
      <dgm:prSet/>
      <dgm:spPr/>
      <dgm:t>
        <a:bodyPr/>
        <a:lstStyle/>
        <a:p>
          <a:endParaRPr lang="en-US"/>
        </a:p>
      </dgm:t>
    </dgm:pt>
    <dgm:pt modelId="{29988AA8-63EE-4B92-B401-C26C67AD06B6}" type="sibTrans" cxnId="{673F66AF-76F7-4A87-A5F5-64048975F539}">
      <dgm:prSet/>
      <dgm:spPr/>
      <dgm:t>
        <a:bodyPr/>
        <a:lstStyle/>
        <a:p>
          <a:endParaRPr lang="en-US"/>
        </a:p>
      </dgm:t>
    </dgm:pt>
    <dgm:pt modelId="{06BB5C8B-FAC5-4233-8FBD-F2FC23DE743B}">
      <dgm:prSet phldrT="[Text]" custT="1"/>
      <dgm:spPr/>
      <dgm:t>
        <a:bodyPr/>
        <a:lstStyle/>
        <a:p>
          <a:r>
            <a:rPr lang="en-US" sz="1000" dirty="0" smtClean="0"/>
            <a:t>Sex</a:t>
          </a:r>
          <a:r>
            <a:rPr lang="en-US" sz="1800" dirty="0" smtClean="0"/>
            <a:t> </a:t>
          </a:r>
          <a:endParaRPr lang="en-US" sz="1800" dirty="0"/>
        </a:p>
      </dgm:t>
    </dgm:pt>
    <dgm:pt modelId="{E7099F2F-CD74-41A8-9C60-8D1FFB1F1A78}" type="parTrans" cxnId="{A46B68E6-BB19-442F-A9E2-C3F9EE296EB6}">
      <dgm:prSet/>
      <dgm:spPr/>
      <dgm:t>
        <a:bodyPr/>
        <a:lstStyle/>
        <a:p>
          <a:endParaRPr lang="en-US"/>
        </a:p>
      </dgm:t>
    </dgm:pt>
    <dgm:pt modelId="{AC688D5F-983C-40D6-815A-715E47500C92}" type="sibTrans" cxnId="{A46B68E6-BB19-442F-A9E2-C3F9EE296EB6}">
      <dgm:prSet/>
      <dgm:spPr/>
      <dgm:t>
        <a:bodyPr/>
        <a:lstStyle/>
        <a:p>
          <a:endParaRPr lang="en-US"/>
        </a:p>
      </dgm:t>
    </dgm:pt>
    <dgm:pt modelId="{1C4D207B-87B7-4ECD-B6FC-A9349E0B60D4}">
      <dgm:prSet phldrT="[Text]"/>
      <dgm:spPr/>
      <dgm:t>
        <a:bodyPr/>
        <a:lstStyle/>
        <a:p>
          <a:r>
            <a:rPr lang="en-US" dirty="0" smtClean="0"/>
            <a:t>Threat </a:t>
          </a:r>
          <a:endParaRPr lang="en-US" dirty="0"/>
        </a:p>
      </dgm:t>
    </dgm:pt>
    <dgm:pt modelId="{C3371EE8-230D-4D80-B973-EC929FA62C9C}" type="parTrans" cxnId="{E0F03BBD-E4D5-4D40-ACDA-E8D473BA4D55}">
      <dgm:prSet/>
      <dgm:spPr/>
      <dgm:t>
        <a:bodyPr/>
        <a:lstStyle/>
        <a:p>
          <a:endParaRPr lang="en-US"/>
        </a:p>
      </dgm:t>
    </dgm:pt>
    <dgm:pt modelId="{0A92276B-4EE4-48CB-8847-E91BB2FF0408}" type="sibTrans" cxnId="{E0F03BBD-E4D5-4D40-ACDA-E8D473BA4D55}">
      <dgm:prSet/>
      <dgm:spPr/>
      <dgm:t>
        <a:bodyPr/>
        <a:lstStyle/>
        <a:p>
          <a:endParaRPr lang="en-US"/>
        </a:p>
      </dgm:t>
    </dgm:pt>
    <dgm:pt modelId="{68922A3A-360D-455B-9BB4-1488A689B7B7}">
      <dgm:prSet phldrT="[Text]" custT="1"/>
      <dgm:spPr>
        <a:solidFill>
          <a:schemeClr val="bg1">
            <a:lumMod val="75000"/>
          </a:schemeClr>
        </a:solidFill>
      </dgm:spPr>
      <dgm:t>
        <a:bodyPr/>
        <a:lstStyle/>
        <a:p>
          <a:r>
            <a:rPr lang="en-US" sz="1050" dirty="0" smtClean="0"/>
            <a:t>Status </a:t>
          </a:r>
          <a:endParaRPr lang="en-US" sz="1050" dirty="0"/>
        </a:p>
      </dgm:t>
    </dgm:pt>
    <dgm:pt modelId="{84D9F260-A468-41B5-B7B4-67FDE27F80BA}" type="parTrans" cxnId="{DEA7A8BA-A02F-4010-9AAA-7760A61A8D8F}">
      <dgm:prSet/>
      <dgm:spPr/>
      <dgm:t>
        <a:bodyPr/>
        <a:lstStyle/>
        <a:p>
          <a:endParaRPr lang="en-US"/>
        </a:p>
      </dgm:t>
    </dgm:pt>
    <dgm:pt modelId="{E100F5C0-D926-4D0D-ADE2-08A143DF13A7}" type="sibTrans" cxnId="{DEA7A8BA-A02F-4010-9AAA-7760A61A8D8F}">
      <dgm:prSet/>
      <dgm:spPr/>
      <dgm:t>
        <a:bodyPr/>
        <a:lstStyle/>
        <a:p>
          <a:endParaRPr lang="en-US"/>
        </a:p>
      </dgm:t>
    </dgm:pt>
    <dgm:pt modelId="{CBB70895-ABBB-4578-BE75-33ADF8D05490}" type="pres">
      <dgm:prSet presAssocID="{F9503CDA-E838-402A-B7FA-95F9A797B95D}" presName="cycle" presStyleCnt="0">
        <dgm:presLayoutVars>
          <dgm:dir/>
          <dgm:resizeHandles val="exact"/>
        </dgm:presLayoutVars>
      </dgm:prSet>
      <dgm:spPr/>
      <dgm:t>
        <a:bodyPr/>
        <a:lstStyle/>
        <a:p>
          <a:endParaRPr lang="en-US"/>
        </a:p>
      </dgm:t>
    </dgm:pt>
    <dgm:pt modelId="{05E8DBFE-1857-4C42-970F-6A633A52F41D}" type="pres">
      <dgm:prSet presAssocID="{8E93C9E2-759D-4D31-B2D1-DCB4200C6EB3}" presName="dummy" presStyleCnt="0"/>
      <dgm:spPr/>
    </dgm:pt>
    <dgm:pt modelId="{10464129-5C41-4752-9E47-443EA687BDC7}" type="pres">
      <dgm:prSet presAssocID="{8E93C9E2-759D-4D31-B2D1-DCB4200C6EB3}" presName="node" presStyleLbl="revTx" presStyleIdx="0" presStyleCnt="5">
        <dgm:presLayoutVars>
          <dgm:bulletEnabled val="1"/>
        </dgm:presLayoutVars>
      </dgm:prSet>
      <dgm:spPr/>
      <dgm:t>
        <a:bodyPr/>
        <a:lstStyle/>
        <a:p>
          <a:endParaRPr lang="en-US"/>
        </a:p>
      </dgm:t>
    </dgm:pt>
    <dgm:pt modelId="{D9402BB8-31CD-4C0E-9343-3D2D258D58D3}" type="pres">
      <dgm:prSet presAssocID="{6AE0D00E-E6E8-4D82-98F9-2D73537AEA37}" presName="sibTrans" presStyleLbl="node1" presStyleIdx="0" presStyleCnt="5"/>
      <dgm:spPr/>
      <dgm:t>
        <a:bodyPr/>
        <a:lstStyle/>
        <a:p>
          <a:endParaRPr lang="en-US"/>
        </a:p>
      </dgm:t>
    </dgm:pt>
    <dgm:pt modelId="{63139A1E-06D5-4877-89F2-2841CDC6663D}" type="pres">
      <dgm:prSet presAssocID="{E6B48D2F-0326-4868-87DF-8C5D4BF147DC}" presName="dummy" presStyleCnt="0"/>
      <dgm:spPr/>
    </dgm:pt>
    <dgm:pt modelId="{4DC818C5-AC25-44A0-B665-CA60E99F982B}" type="pres">
      <dgm:prSet presAssocID="{E6B48D2F-0326-4868-87DF-8C5D4BF147DC}" presName="node" presStyleLbl="revTx" presStyleIdx="1" presStyleCnt="5">
        <dgm:presLayoutVars>
          <dgm:bulletEnabled val="1"/>
        </dgm:presLayoutVars>
      </dgm:prSet>
      <dgm:spPr/>
      <dgm:t>
        <a:bodyPr/>
        <a:lstStyle/>
        <a:p>
          <a:endParaRPr lang="en-US"/>
        </a:p>
      </dgm:t>
    </dgm:pt>
    <dgm:pt modelId="{6668DFD5-9227-4B98-B790-7C891CFDFB53}" type="pres">
      <dgm:prSet presAssocID="{29988AA8-63EE-4B92-B401-C26C67AD06B6}" presName="sibTrans" presStyleLbl="node1" presStyleIdx="1" presStyleCnt="5"/>
      <dgm:spPr/>
      <dgm:t>
        <a:bodyPr/>
        <a:lstStyle/>
        <a:p>
          <a:endParaRPr lang="en-US"/>
        </a:p>
      </dgm:t>
    </dgm:pt>
    <dgm:pt modelId="{F58914CF-B482-452A-9AD3-A31A8B335481}" type="pres">
      <dgm:prSet presAssocID="{06BB5C8B-FAC5-4233-8FBD-F2FC23DE743B}" presName="dummy" presStyleCnt="0"/>
      <dgm:spPr/>
    </dgm:pt>
    <dgm:pt modelId="{085405DA-0C16-4C95-94B6-7A347EBDE517}" type="pres">
      <dgm:prSet presAssocID="{06BB5C8B-FAC5-4233-8FBD-F2FC23DE743B}" presName="node" presStyleLbl="revTx" presStyleIdx="2" presStyleCnt="5">
        <dgm:presLayoutVars>
          <dgm:bulletEnabled val="1"/>
        </dgm:presLayoutVars>
      </dgm:prSet>
      <dgm:spPr/>
      <dgm:t>
        <a:bodyPr/>
        <a:lstStyle/>
        <a:p>
          <a:endParaRPr lang="en-US"/>
        </a:p>
      </dgm:t>
    </dgm:pt>
    <dgm:pt modelId="{82626308-A356-4F83-9A18-5E0BE0E1A806}" type="pres">
      <dgm:prSet presAssocID="{AC688D5F-983C-40D6-815A-715E47500C92}" presName="sibTrans" presStyleLbl="node1" presStyleIdx="2" presStyleCnt="5"/>
      <dgm:spPr/>
      <dgm:t>
        <a:bodyPr/>
        <a:lstStyle/>
        <a:p>
          <a:endParaRPr lang="en-US"/>
        </a:p>
      </dgm:t>
    </dgm:pt>
    <dgm:pt modelId="{95785CF9-2095-4E18-AACE-3F36424B778D}" type="pres">
      <dgm:prSet presAssocID="{1C4D207B-87B7-4ECD-B6FC-A9349E0B60D4}" presName="dummy" presStyleCnt="0"/>
      <dgm:spPr/>
    </dgm:pt>
    <dgm:pt modelId="{DDFABF93-816E-4957-8C80-DFB478AB7ED3}" type="pres">
      <dgm:prSet presAssocID="{1C4D207B-87B7-4ECD-B6FC-A9349E0B60D4}" presName="node" presStyleLbl="revTx" presStyleIdx="3" presStyleCnt="5">
        <dgm:presLayoutVars>
          <dgm:bulletEnabled val="1"/>
        </dgm:presLayoutVars>
      </dgm:prSet>
      <dgm:spPr/>
      <dgm:t>
        <a:bodyPr/>
        <a:lstStyle/>
        <a:p>
          <a:endParaRPr lang="en-US"/>
        </a:p>
      </dgm:t>
    </dgm:pt>
    <dgm:pt modelId="{B96B443E-13D9-401F-9F26-B3C65789403B}" type="pres">
      <dgm:prSet presAssocID="{0A92276B-4EE4-48CB-8847-E91BB2FF0408}" presName="sibTrans" presStyleLbl="node1" presStyleIdx="3" presStyleCnt="5"/>
      <dgm:spPr/>
      <dgm:t>
        <a:bodyPr/>
        <a:lstStyle/>
        <a:p>
          <a:endParaRPr lang="en-US"/>
        </a:p>
      </dgm:t>
    </dgm:pt>
    <dgm:pt modelId="{6FCD3CD8-ECD3-41C1-AD35-60A4DB68156C}" type="pres">
      <dgm:prSet presAssocID="{68922A3A-360D-455B-9BB4-1488A689B7B7}" presName="dummy" presStyleCnt="0"/>
      <dgm:spPr/>
    </dgm:pt>
    <dgm:pt modelId="{2FB41DDB-8337-4170-BFA3-247DA8541B87}" type="pres">
      <dgm:prSet presAssocID="{68922A3A-360D-455B-9BB4-1488A689B7B7}" presName="node" presStyleLbl="revTx" presStyleIdx="4" presStyleCnt="5">
        <dgm:presLayoutVars>
          <dgm:bulletEnabled val="1"/>
        </dgm:presLayoutVars>
      </dgm:prSet>
      <dgm:spPr/>
      <dgm:t>
        <a:bodyPr/>
        <a:lstStyle/>
        <a:p>
          <a:endParaRPr lang="en-US"/>
        </a:p>
      </dgm:t>
    </dgm:pt>
    <dgm:pt modelId="{5AA05127-7798-4A87-995E-9AD9ED24E83B}" type="pres">
      <dgm:prSet presAssocID="{E100F5C0-D926-4D0D-ADE2-08A143DF13A7}" presName="sibTrans" presStyleLbl="node1" presStyleIdx="4" presStyleCnt="5"/>
      <dgm:spPr/>
      <dgm:t>
        <a:bodyPr/>
        <a:lstStyle/>
        <a:p>
          <a:endParaRPr lang="en-US"/>
        </a:p>
      </dgm:t>
    </dgm:pt>
  </dgm:ptLst>
  <dgm:cxnLst>
    <dgm:cxn modelId="{3A22BEEC-1FD8-4BFA-87B5-1DBE92430B76}" type="presOf" srcId="{0A92276B-4EE4-48CB-8847-E91BB2FF0408}" destId="{B96B443E-13D9-401F-9F26-B3C65789403B}" srcOrd="0" destOrd="0" presId="urn:microsoft.com/office/officeart/2005/8/layout/cycle1"/>
    <dgm:cxn modelId="{673F66AF-76F7-4A87-A5F5-64048975F539}" srcId="{F9503CDA-E838-402A-B7FA-95F9A797B95D}" destId="{E6B48D2F-0326-4868-87DF-8C5D4BF147DC}" srcOrd="1" destOrd="0" parTransId="{09BAA73B-1F11-4430-88E8-72CA6BF125F8}" sibTransId="{29988AA8-63EE-4B92-B401-C26C67AD06B6}"/>
    <dgm:cxn modelId="{96A04C23-D331-480F-8381-B342CA2B2DE4}" type="presOf" srcId="{E6B48D2F-0326-4868-87DF-8C5D4BF147DC}" destId="{4DC818C5-AC25-44A0-B665-CA60E99F982B}" srcOrd="0" destOrd="0" presId="urn:microsoft.com/office/officeart/2005/8/layout/cycle1"/>
    <dgm:cxn modelId="{4208E08B-B8F3-4229-81C6-A5C07D4FE9A6}" type="presOf" srcId="{1C4D207B-87B7-4ECD-B6FC-A9349E0B60D4}" destId="{DDFABF93-816E-4957-8C80-DFB478AB7ED3}" srcOrd="0" destOrd="0" presId="urn:microsoft.com/office/officeart/2005/8/layout/cycle1"/>
    <dgm:cxn modelId="{E0F03BBD-E4D5-4D40-ACDA-E8D473BA4D55}" srcId="{F9503CDA-E838-402A-B7FA-95F9A797B95D}" destId="{1C4D207B-87B7-4ECD-B6FC-A9349E0B60D4}" srcOrd="3" destOrd="0" parTransId="{C3371EE8-230D-4D80-B973-EC929FA62C9C}" sibTransId="{0A92276B-4EE4-48CB-8847-E91BB2FF0408}"/>
    <dgm:cxn modelId="{1EAF6565-28ED-47F8-BDB5-B878447DF951}" type="presOf" srcId="{29988AA8-63EE-4B92-B401-C26C67AD06B6}" destId="{6668DFD5-9227-4B98-B790-7C891CFDFB53}" srcOrd="0" destOrd="0" presId="urn:microsoft.com/office/officeart/2005/8/layout/cycle1"/>
    <dgm:cxn modelId="{5D2E8C28-3914-4A96-8D08-BA8A1AF9BD69}" type="presOf" srcId="{E100F5C0-D926-4D0D-ADE2-08A143DF13A7}" destId="{5AA05127-7798-4A87-995E-9AD9ED24E83B}" srcOrd="0" destOrd="0" presId="urn:microsoft.com/office/officeart/2005/8/layout/cycle1"/>
    <dgm:cxn modelId="{5AC8202C-57BE-4A42-9EE3-928E78F43CDB}" type="presOf" srcId="{68922A3A-360D-455B-9BB4-1488A689B7B7}" destId="{2FB41DDB-8337-4170-BFA3-247DA8541B87}" srcOrd="0" destOrd="0" presId="urn:microsoft.com/office/officeart/2005/8/layout/cycle1"/>
    <dgm:cxn modelId="{0CFE2C31-365C-4CB1-83E4-70DC02149464}" type="presOf" srcId="{AC688D5F-983C-40D6-815A-715E47500C92}" destId="{82626308-A356-4F83-9A18-5E0BE0E1A806}" srcOrd="0" destOrd="0" presId="urn:microsoft.com/office/officeart/2005/8/layout/cycle1"/>
    <dgm:cxn modelId="{3F27A914-3900-4BD8-AF89-49D99DB9F475}" srcId="{F9503CDA-E838-402A-B7FA-95F9A797B95D}" destId="{8E93C9E2-759D-4D31-B2D1-DCB4200C6EB3}" srcOrd="0" destOrd="0" parTransId="{14E26DE6-B1E2-4D4A-B736-AB886EAF7DFB}" sibTransId="{6AE0D00E-E6E8-4D82-98F9-2D73537AEA37}"/>
    <dgm:cxn modelId="{9284EDEA-7CCE-44BA-BB7A-1AF86B922CD9}" type="presOf" srcId="{8E93C9E2-759D-4D31-B2D1-DCB4200C6EB3}" destId="{10464129-5C41-4752-9E47-443EA687BDC7}" srcOrd="0" destOrd="0" presId="urn:microsoft.com/office/officeart/2005/8/layout/cycle1"/>
    <dgm:cxn modelId="{005AFCFE-056A-4E9F-ACC7-A7C55799E9B5}" type="presOf" srcId="{F9503CDA-E838-402A-B7FA-95F9A797B95D}" destId="{CBB70895-ABBB-4578-BE75-33ADF8D05490}" srcOrd="0" destOrd="0" presId="urn:microsoft.com/office/officeart/2005/8/layout/cycle1"/>
    <dgm:cxn modelId="{B6FB34C1-29AC-48C8-A492-23E38F6D530A}" type="presOf" srcId="{06BB5C8B-FAC5-4233-8FBD-F2FC23DE743B}" destId="{085405DA-0C16-4C95-94B6-7A347EBDE517}" srcOrd="0" destOrd="0" presId="urn:microsoft.com/office/officeart/2005/8/layout/cycle1"/>
    <dgm:cxn modelId="{DEA7A8BA-A02F-4010-9AAA-7760A61A8D8F}" srcId="{F9503CDA-E838-402A-B7FA-95F9A797B95D}" destId="{68922A3A-360D-455B-9BB4-1488A689B7B7}" srcOrd="4" destOrd="0" parTransId="{84D9F260-A468-41B5-B7B4-67FDE27F80BA}" sibTransId="{E100F5C0-D926-4D0D-ADE2-08A143DF13A7}"/>
    <dgm:cxn modelId="{A46B68E6-BB19-442F-A9E2-C3F9EE296EB6}" srcId="{F9503CDA-E838-402A-B7FA-95F9A797B95D}" destId="{06BB5C8B-FAC5-4233-8FBD-F2FC23DE743B}" srcOrd="2" destOrd="0" parTransId="{E7099F2F-CD74-41A8-9C60-8D1FFB1F1A78}" sibTransId="{AC688D5F-983C-40D6-815A-715E47500C92}"/>
    <dgm:cxn modelId="{D8192190-1595-4BB9-9038-5DF6275E0C49}" type="presOf" srcId="{6AE0D00E-E6E8-4D82-98F9-2D73537AEA37}" destId="{D9402BB8-31CD-4C0E-9343-3D2D258D58D3}" srcOrd="0" destOrd="0" presId="urn:microsoft.com/office/officeart/2005/8/layout/cycle1"/>
    <dgm:cxn modelId="{6813BAF7-923D-415E-AAF4-B498B4BBB0BD}" type="presParOf" srcId="{CBB70895-ABBB-4578-BE75-33ADF8D05490}" destId="{05E8DBFE-1857-4C42-970F-6A633A52F41D}" srcOrd="0" destOrd="0" presId="urn:microsoft.com/office/officeart/2005/8/layout/cycle1"/>
    <dgm:cxn modelId="{3EF981E7-28A8-4FF4-9C5D-A9E86A6745E1}" type="presParOf" srcId="{CBB70895-ABBB-4578-BE75-33ADF8D05490}" destId="{10464129-5C41-4752-9E47-443EA687BDC7}" srcOrd="1" destOrd="0" presId="urn:microsoft.com/office/officeart/2005/8/layout/cycle1"/>
    <dgm:cxn modelId="{05CB8025-21FA-4E3A-A348-9EDE77E9D691}" type="presParOf" srcId="{CBB70895-ABBB-4578-BE75-33ADF8D05490}" destId="{D9402BB8-31CD-4C0E-9343-3D2D258D58D3}" srcOrd="2" destOrd="0" presId="urn:microsoft.com/office/officeart/2005/8/layout/cycle1"/>
    <dgm:cxn modelId="{1128C2E4-66CC-463E-8A17-573D8A63CB7D}" type="presParOf" srcId="{CBB70895-ABBB-4578-BE75-33ADF8D05490}" destId="{63139A1E-06D5-4877-89F2-2841CDC6663D}" srcOrd="3" destOrd="0" presId="urn:microsoft.com/office/officeart/2005/8/layout/cycle1"/>
    <dgm:cxn modelId="{E45072BC-31E1-418E-B0A4-6BCEAB860E36}" type="presParOf" srcId="{CBB70895-ABBB-4578-BE75-33ADF8D05490}" destId="{4DC818C5-AC25-44A0-B665-CA60E99F982B}" srcOrd="4" destOrd="0" presId="urn:microsoft.com/office/officeart/2005/8/layout/cycle1"/>
    <dgm:cxn modelId="{E1934A4F-75C0-466C-8050-51C0E102D23B}" type="presParOf" srcId="{CBB70895-ABBB-4578-BE75-33ADF8D05490}" destId="{6668DFD5-9227-4B98-B790-7C891CFDFB53}" srcOrd="5" destOrd="0" presId="urn:microsoft.com/office/officeart/2005/8/layout/cycle1"/>
    <dgm:cxn modelId="{20D076E9-DDF8-4A2F-8552-5EC6D6B4C5EB}" type="presParOf" srcId="{CBB70895-ABBB-4578-BE75-33ADF8D05490}" destId="{F58914CF-B482-452A-9AD3-A31A8B335481}" srcOrd="6" destOrd="0" presId="urn:microsoft.com/office/officeart/2005/8/layout/cycle1"/>
    <dgm:cxn modelId="{AEFAC44D-CA94-46BA-BEA0-71CC2558DE2E}" type="presParOf" srcId="{CBB70895-ABBB-4578-BE75-33ADF8D05490}" destId="{085405DA-0C16-4C95-94B6-7A347EBDE517}" srcOrd="7" destOrd="0" presId="urn:microsoft.com/office/officeart/2005/8/layout/cycle1"/>
    <dgm:cxn modelId="{48501077-09D2-4D77-944D-8FBF9F0FB67F}" type="presParOf" srcId="{CBB70895-ABBB-4578-BE75-33ADF8D05490}" destId="{82626308-A356-4F83-9A18-5E0BE0E1A806}" srcOrd="8" destOrd="0" presId="urn:microsoft.com/office/officeart/2005/8/layout/cycle1"/>
    <dgm:cxn modelId="{07A7A1DC-0C2C-49BE-807C-0443C834D4B4}" type="presParOf" srcId="{CBB70895-ABBB-4578-BE75-33ADF8D05490}" destId="{95785CF9-2095-4E18-AACE-3F36424B778D}" srcOrd="9" destOrd="0" presId="urn:microsoft.com/office/officeart/2005/8/layout/cycle1"/>
    <dgm:cxn modelId="{0616D3B5-6D40-4442-BCA6-D7945A0F03C2}" type="presParOf" srcId="{CBB70895-ABBB-4578-BE75-33ADF8D05490}" destId="{DDFABF93-816E-4957-8C80-DFB478AB7ED3}" srcOrd="10" destOrd="0" presId="urn:microsoft.com/office/officeart/2005/8/layout/cycle1"/>
    <dgm:cxn modelId="{5CE55750-FF71-40C7-8CB2-42C92710A724}" type="presParOf" srcId="{CBB70895-ABBB-4578-BE75-33ADF8D05490}" destId="{B96B443E-13D9-401F-9F26-B3C65789403B}" srcOrd="11" destOrd="0" presId="urn:microsoft.com/office/officeart/2005/8/layout/cycle1"/>
    <dgm:cxn modelId="{151603C1-1D91-41FF-A29B-F9DBB18AFA72}" type="presParOf" srcId="{CBB70895-ABBB-4578-BE75-33ADF8D05490}" destId="{6FCD3CD8-ECD3-41C1-AD35-60A4DB68156C}" srcOrd="12" destOrd="0" presId="urn:microsoft.com/office/officeart/2005/8/layout/cycle1"/>
    <dgm:cxn modelId="{DAE8B0FE-C53A-4081-9BA2-32CB13C2AF0C}" type="presParOf" srcId="{CBB70895-ABBB-4578-BE75-33ADF8D05490}" destId="{2FB41DDB-8337-4170-BFA3-247DA8541B87}" srcOrd="13" destOrd="0" presId="urn:microsoft.com/office/officeart/2005/8/layout/cycle1"/>
    <dgm:cxn modelId="{42452071-ED0B-4425-9C67-109C868515E9}" type="presParOf" srcId="{CBB70895-ABBB-4578-BE75-33ADF8D05490}" destId="{5AA05127-7798-4A87-995E-9AD9ED24E83B}" srcOrd="14" destOrd="0" presId="urn:microsoft.com/office/officeart/2005/8/layout/cycle1"/>
  </dgm:cxnLst>
  <dgm:bg>
    <a:solidFill>
      <a:schemeClr val="bg1">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87419D-C77E-4F79-9CEB-318A49304B84}" type="datetimeFigureOut">
              <a:rPr lang="en-US" smtClean="0"/>
              <a:t>3/19/2014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3EC5B-FBFB-4F5E-AA1C-9956503D0E9F}" type="slidenum">
              <a:rPr lang="en-US" smtClean="0"/>
              <a:t>‹#›</a:t>
            </a:fld>
            <a:endParaRPr lang="en-US"/>
          </a:p>
        </p:txBody>
      </p:sp>
    </p:spTree>
    <p:extLst>
      <p:ext uri="{BB962C8B-B14F-4D97-AF65-F5344CB8AC3E}">
        <p14:creationId xmlns:p14="http://schemas.microsoft.com/office/powerpoint/2010/main" val="335504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Steven Taylor is a well known psychologist and a researcher on what transforms us.   What makes a difference. One of his interests are what he calls “awakening experiences” or moments when our normal awareness intensifies and we feel a sense of connection, meaning, and purpose. </a:t>
            </a:r>
          </a:p>
          <a:p>
            <a:endParaRPr lang="en-US" dirty="0" smtClean="0"/>
          </a:p>
          <a:p>
            <a:r>
              <a:rPr lang="en-US" dirty="0" smtClean="0"/>
              <a:t>If I asked you to do something for the community what would you give?   What would be the most you would be willing to write the check for?   </a:t>
            </a:r>
          </a:p>
          <a:p>
            <a:endParaRPr lang="en-US" dirty="0"/>
          </a:p>
        </p:txBody>
      </p:sp>
      <p:sp>
        <p:nvSpPr>
          <p:cNvPr id="4" name="Slide Number Placeholder 3"/>
          <p:cNvSpPr>
            <a:spLocks noGrp="1"/>
          </p:cNvSpPr>
          <p:nvPr>
            <p:ph type="sldNum" sz="quarter" idx="10"/>
          </p:nvPr>
        </p:nvSpPr>
        <p:spPr/>
        <p:txBody>
          <a:bodyPr/>
          <a:lstStyle/>
          <a:p>
            <a:fld id="{F3E3EC5B-FBFB-4F5E-AA1C-9956503D0E9F}" type="slidenum">
              <a:rPr lang="en-US" smtClean="0"/>
              <a:t>2</a:t>
            </a:fld>
            <a:endParaRPr lang="en-US"/>
          </a:p>
        </p:txBody>
      </p:sp>
    </p:spTree>
    <p:extLst>
      <p:ext uri="{BB962C8B-B14F-4D97-AF65-F5344CB8AC3E}">
        <p14:creationId xmlns:p14="http://schemas.microsoft.com/office/powerpoint/2010/main" val="647703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32" charset="-128"/>
              </a:defRPr>
            </a:lvl1pPr>
            <a:lvl2pPr marL="742950" indent="-285750">
              <a:defRPr sz="2400">
                <a:solidFill>
                  <a:schemeClr val="tx1"/>
                </a:solidFill>
                <a:latin typeface="Arial" pitchFamily="34" charset="0"/>
                <a:ea typeface="ヒラギノ角ゴ Pro W3" pitchFamily="-32" charset="-128"/>
              </a:defRPr>
            </a:lvl2pPr>
            <a:lvl3pPr marL="1143000" indent="-228600">
              <a:defRPr sz="2400">
                <a:solidFill>
                  <a:schemeClr val="tx1"/>
                </a:solidFill>
                <a:latin typeface="Arial" pitchFamily="34" charset="0"/>
                <a:ea typeface="ヒラギノ角ゴ Pro W3" pitchFamily="-32" charset="-128"/>
              </a:defRPr>
            </a:lvl3pPr>
            <a:lvl4pPr marL="1600200" indent="-228600">
              <a:defRPr sz="2400">
                <a:solidFill>
                  <a:schemeClr val="tx1"/>
                </a:solidFill>
                <a:latin typeface="Arial" pitchFamily="34" charset="0"/>
                <a:ea typeface="ヒラギノ角ゴ Pro W3" pitchFamily="-32" charset="-128"/>
              </a:defRPr>
            </a:lvl4pPr>
            <a:lvl5pPr marL="2057400" indent="-228600">
              <a:defRPr sz="2400">
                <a:solidFill>
                  <a:schemeClr val="tx1"/>
                </a:solidFill>
                <a:latin typeface="Arial" pitchFamily="34" charset="0"/>
                <a:ea typeface="ヒラギノ角ゴ Pro W3" pitchFamily="-32" charset="-128"/>
              </a:defRPr>
            </a:lvl5pPr>
            <a:lvl6pPr marL="2514600" indent="-228600" algn="ctr" eaLnBrk="0" fontAlgn="base" hangingPunct="0">
              <a:spcBef>
                <a:spcPct val="0"/>
              </a:spcBef>
              <a:spcAft>
                <a:spcPct val="0"/>
              </a:spcAft>
              <a:defRPr sz="2400">
                <a:solidFill>
                  <a:schemeClr val="tx1"/>
                </a:solidFill>
                <a:latin typeface="Arial" pitchFamily="34" charset="0"/>
                <a:ea typeface="ヒラギノ角ゴ Pro W3" pitchFamily="-32" charset="-128"/>
              </a:defRPr>
            </a:lvl6pPr>
            <a:lvl7pPr marL="2971800" indent="-228600" algn="ctr" eaLnBrk="0" fontAlgn="base" hangingPunct="0">
              <a:spcBef>
                <a:spcPct val="0"/>
              </a:spcBef>
              <a:spcAft>
                <a:spcPct val="0"/>
              </a:spcAft>
              <a:defRPr sz="2400">
                <a:solidFill>
                  <a:schemeClr val="tx1"/>
                </a:solidFill>
                <a:latin typeface="Arial" pitchFamily="34" charset="0"/>
                <a:ea typeface="ヒラギノ角ゴ Pro W3" pitchFamily="-32" charset="-128"/>
              </a:defRPr>
            </a:lvl7pPr>
            <a:lvl8pPr marL="3429000" indent="-228600" algn="ctr" eaLnBrk="0" fontAlgn="base" hangingPunct="0">
              <a:spcBef>
                <a:spcPct val="0"/>
              </a:spcBef>
              <a:spcAft>
                <a:spcPct val="0"/>
              </a:spcAft>
              <a:defRPr sz="2400">
                <a:solidFill>
                  <a:schemeClr val="tx1"/>
                </a:solidFill>
                <a:latin typeface="Arial" pitchFamily="34" charset="0"/>
                <a:ea typeface="ヒラギノ角ゴ Pro W3" pitchFamily="-32" charset="-128"/>
              </a:defRPr>
            </a:lvl8pPr>
            <a:lvl9pPr marL="3886200" indent="-228600" algn="ctr" eaLnBrk="0" fontAlgn="base" hangingPunct="0">
              <a:spcBef>
                <a:spcPct val="0"/>
              </a:spcBef>
              <a:spcAft>
                <a:spcPct val="0"/>
              </a:spcAft>
              <a:defRPr sz="2400">
                <a:solidFill>
                  <a:schemeClr val="tx1"/>
                </a:solidFill>
                <a:latin typeface="Arial" pitchFamily="34" charset="0"/>
                <a:ea typeface="ヒラギノ角ゴ Pro W3" pitchFamily="-32" charset="-128"/>
              </a:defRPr>
            </a:lvl9pPr>
          </a:lstStyle>
          <a:p>
            <a:fld id="{67736CAD-E911-4AEC-BFD3-1F294CD5C6F9}" type="slidenum">
              <a:rPr lang="en-US" altLang="en-US" sz="1200" smtClean="0">
                <a:latin typeface="Times New Roman" pitchFamily="18" charset="0"/>
              </a:rPr>
              <a:pPr/>
              <a:t>16</a:t>
            </a:fld>
            <a:endParaRPr lang="en-US" altLang="en-US" sz="1200" smtClean="0">
              <a:latin typeface="Times New Roman" pitchFamily="18" charset="0"/>
            </a:endParaRPr>
          </a:p>
        </p:txBody>
      </p:sp>
      <p:sp>
        <p:nvSpPr>
          <p:cNvPr id="31747" name="Rectangle 2"/>
          <p:cNvSpPr>
            <a:spLocks noGrp="1" noRot="1" noChangeAspect="1" noChangeArrowheads="1" noTextEdit="1"/>
          </p:cNvSpPr>
          <p:nvPr>
            <p:ph type="sldImg"/>
          </p:nvPr>
        </p:nvSpPr>
        <p:spPr>
          <a:xfrm>
            <a:off x="1152525" y="692150"/>
            <a:ext cx="4554538" cy="3416300"/>
          </a:xfrm>
          <a:ln/>
        </p:spPr>
      </p:sp>
      <p:sp>
        <p:nvSpPr>
          <p:cNvPr id="31748" name="Rectangle 3"/>
          <p:cNvSpPr>
            <a:spLocks noGrp="1" noChangeArrowheads="1"/>
          </p:cNvSpPr>
          <p:nvPr>
            <p:ph type="body" idx="1"/>
          </p:nvPr>
        </p:nvSpPr>
        <p:spPr>
          <a:xfrm>
            <a:off x="912813" y="4343400"/>
            <a:ext cx="50323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p>
            <a:r>
              <a:rPr lang="en-US" altLang="en-US" smtClean="0">
                <a:latin typeface="Arial" pitchFamily="34" charset="0"/>
              </a:rPr>
              <a:t>Within your patient population the literature demonstrates that SDB can induce CVD</a:t>
            </a:r>
          </a:p>
          <a:p>
            <a:r>
              <a:rPr lang="en-US" altLang="en-US" smtClean="0">
                <a:latin typeface="Arial" pitchFamily="34" charset="0"/>
              </a:rPr>
              <a:t>Definition Hypertension - </a:t>
            </a:r>
            <a:r>
              <a:rPr lang="en-US" altLang="en-US" smtClean="0">
                <a:latin typeface="Arial" pitchFamily="34" charset="0"/>
                <a:cs typeface="Arial" pitchFamily="34" charset="0"/>
              </a:rPr>
              <a:t>laboratory-measured blood pressure of at least 140/90 mm Hg or the use of antihypertensive medications. </a:t>
            </a:r>
            <a:r>
              <a:rPr lang="en-US" altLang="en-US" smtClean="0">
                <a:solidFill>
                  <a:srgbClr val="000000"/>
                </a:solidFill>
                <a:latin typeface="Arial" pitchFamily="34" charset="0"/>
                <a:cs typeface="Arial" pitchFamily="34" charset="0"/>
              </a:rPr>
              <a:t>Treating hypertension reduces the risk of premature cardiovascular disability and death and end-stage renal disease.</a:t>
            </a:r>
            <a:endParaRPr lang="en-US" altLang="en-US" smtClean="0">
              <a:latin typeface="Arial" pitchFamily="34" charset="0"/>
              <a:cs typeface="Arial" pitchFamily="34" charset="0"/>
            </a:endParaRPr>
          </a:p>
          <a:p>
            <a:r>
              <a:rPr lang="en-US" altLang="en-US" smtClean="0">
                <a:latin typeface="Arial" pitchFamily="34" charset="0"/>
              </a:rPr>
              <a:t>Logan Study – </a:t>
            </a:r>
            <a:r>
              <a:rPr lang="en-US" altLang="en-US" smtClean="0">
                <a:latin typeface="Arial" pitchFamily="34" charset="0"/>
                <a:cs typeface="Arial" pitchFamily="34" charset="0"/>
              </a:rPr>
              <a:t>N=41 used AHI&gt;10.  Pts were taking 3 or more drugs.  83% of people with drug-resistant hypertension have SDB. </a:t>
            </a:r>
          </a:p>
          <a:p>
            <a:r>
              <a:rPr lang="en-US" altLang="en-US" smtClean="0">
                <a:latin typeface="Arial" pitchFamily="34" charset="0"/>
              </a:rPr>
              <a:t>Javaheri Study – Prospective study: 81 males with HF and EF &lt;45%, 51% suffered from SDB, 40% Central 11% Obstructive with high prevalence of atrial fib/ventricular arrhythmias</a:t>
            </a:r>
          </a:p>
          <a:p>
            <a:r>
              <a:rPr lang="en-US" altLang="en-US" smtClean="0">
                <a:solidFill>
                  <a:srgbClr val="0000FF"/>
                </a:solidFill>
                <a:latin typeface="Arial" pitchFamily="34" charset="0"/>
                <a:cs typeface="Times New Roman" pitchFamily="18" charset="0"/>
              </a:rPr>
              <a:t>Somers et al. presentation ATS, 2004, published in circulation 2004 </a:t>
            </a:r>
            <a:r>
              <a:rPr lang="en-US" altLang="en-US" smtClean="0">
                <a:latin typeface="Arial" pitchFamily="34" charset="0"/>
              </a:rPr>
              <a:t>- </a:t>
            </a:r>
            <a:r>
              <a:rPr lang="en-US" altLang="en-US" smtClean="0">
                <a:latin typeface="Arial" pitchFamily="34" charset="0"/>
                <a:cs typeface="Times New Roman" pitchFamily="18" charset="0"/>
              </a:rPr>
              <a:t>Prevalence of obstructive sleep apnea in atrial fibrillation patients undergoing cardioversion is approximately 50</a:t>
            </a:r>
            <a:r>
              <a:rPr lang="en-US" altLang="en-US" smtClean="0">
                <a:latin typeface="Arial" pitchFamily="34" charset="0"/>
              </a:rPr>
              <a:t>%. </a:t>
            </a:r>
            <a:r>
              <a:rPr lang="en-US" altLang="en-US" smtClean="0">
                <a:latin typeface="Arial" pitchFamily="34" charset="0"/>
                <a:cs typeface="Times New Roman" pitchFamily="18" charset="0"/>
              </a:rPr>
              <a:t>Cardioverted patients with OSA who are treated have a 42% recurrence rate over one year, about half the recurrence rate of 82% in those OSA patients who are not treated with CPAP</a:t>
            </a:r>
          </a:p>
          <a:p>
            <a:r>
              <a:rPr lang="en-US" altLang="en-US" smtClean="0">
                <a:latin typeface="Arial" pitchFamily="34" charset="0"/>
                <a:cs typeface="Times New Roman" pitchFamily="18" charset="0"/>
              </a:rPr>
              <a:t>Sjostrom et al. – 102 hypertensives and 102 non-hypertensive controls.  Hypertensives had a higher correlation of SDB than non-hypertensives.  SDB is more prevalent in men with hypertension than in the control group.  Conclusion:  Influence of SDB more pronounced in younger and middle age men than those&gt;60.  </a:t>
            </a:r>
            <a:endParaRPr lang="en-US" altLang="en-US" smtClean="0">
              <a:latin typeface="Arial" pitchFamily="34" charset="0"/>
            </a:endParaRPr>
          </a:p>
          <a:p>
            <a:r>
              <a:rPr lang="en-US" altLang="en-US" smtClean="0">
                <a:latin typeface="Arial" pitchFamily="34" charset="0"/>
              </a:rPr>
              <a:t>Schafer Study – N=289.  Prevalence OSA in pts with symptomatic angina and angiographically verified CAD.  Analyzed association of OSA and other coronary risk factors with CAD and MI.  CAD pts found to have OSA in 30.5%, OSA found in 19.7% of control group.</a:t>
            </a:r>
          </a:p>
          <a:p>
            <a:r>
              <a:rPr lang="en-US" altLang="en-US" smtClean="0">
                <a:latin typeface="Arial" pitchFamily="34" charset="0"/>
              </a:rPr>
              <a:t>Sanner Study – n=68.  Determine prevalence of SDB in pts referred for angina evaluation.  Coronary angiogram, selective left venticulography and full night PSG was used to reevaluate pts with AHI&gt;10.  Found 30.9% of patients diagnosed with SDB.</a:t>
            </a:r>
          </a:p>
          <a:p>
            <a:r>
              <a:rPr lang="en-US" altLang="en-US" smtClean="0">
                <a:latin typeface="Arial" pitchFamily="34" charset="0"/>
                <a:cs typeface="Times New Roman" pitchFamily="18" charset="0"/>
              </a:rPr>
              <a:t> </a:t>
            </a:r>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a:p>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32" charset="-128"/>
              </a:defRPr>
            </a:lvl1pPr>
            <a:lvl2pPr marL="742950" indent="-285750">
              <a:defRPr sz="2400">
                <a:solidFill>
                  <a:schemeClr val="tx1"/>
                </a:solidFill>
                <a:latin typeface="Arial" pitchFamily="34" charset="0"/>
                <a:ea typeface="ヒラギノ角ゴ Pro W3" pitchFamily="-32" charset="-128"/>
              </a:defRPr>
            </a:lvl2pPr>
            <a:lvl3pPr marL="1143000" indent="-228600">
              <a:defRPr sz="2400">
                <a:solidFill>
                  <a:schemeClr val="tx1"/>
                </a:solidFill>
                <a:latin typeface="Arial" pitchFamily="34" charset="0"/>
                <a:ea typeface="ヒラギノ角ゴ Pro W3" pitchFamily="-32" charset="-128"/>
              </a:defRPr>
            </a:lvl3pPr>
            <a:lvl4pPr marL="1600200" indent="-228600">
              <a:defRPr sz="2400">
                <a:solidFill>
                  <a:schemeClr val="tx1"/>
                </a:solidFill>
                <a:latin typeface="Arial" pitchFamily="34" charset="0"/>
                <a:ea typeface="ヒラギノ角ゴ Pro W3" pitchFamily="-32" charset="-128"/>
              </a:defRPr>
            </a:lvl4pPr>
            <a:lvl5pPr marL="2057400" indent="-228600">
              <a:defRPr sz="2400">
                <a:solidFill>
                  <a:schemeClr val="tx1"/>
                </a:solidFill>
                <a:latin typeface="Arial" pitchFamily="34" charset="0"/>
                <a:ea typeface="ヒラギノ角ゴ Pro W3" pitchFamily="-32" charset="-128"/>
              </a:defRPr>
            </a:lvl5pPr>
            <a:lvl6pPr marL="2514600" indent="-228600" algn="ctr" eaLnBrk="0" fontAlgn="base" hangingPunct="0">
              <a:spcBef>
                <a:spcPct val="0"/>
              </a:spcBef>
              <a:spcAft>
                <a:spcPct val="0"/>
              </a:spcAft>
              <a:defRPr sz="2400">
                <a:solidFill>
                  <a:schemeClr val="tx1"/>
                </a:solidFill>
                <a:latin typeface="Arial" pitchFamily="34" charset="0"/>
                <a:ea typeface="ヒラギノ角ゴ Pro W3" pitchFamily="-32" charset="-128"/>
              </a:defRPr>
            </a:lvl6pPr>
            <a:lvl7pPr marL="2971800" indent="-228600" algn="ctr" eaLnBrk="0" fontAlgn="base" hangingPunct="0">
              <a:spcBef>
                <a:spcPct val="0"/>
              </a:spcBef>
              <a:spcAft>
                <a:spcPct val="0"/>
              </a:spcAft>
              <a:defRPr sz="2400">
                <a:solidFill>
                  <a:schemeClr val="tx1"/>
                </a:solidFill>
                <a:latin typeface="Arial" pitchFamily="34" charset="0"/>
                <a:ea typeface="ヒラギノ角ゴ Pro W3" pitchFamily="-32" charset="-128"/>
              </a:defRPr>
            </a:lvl7pPr>
            <a:lvl8pPr marL="3429000" indent="-228600" algn="ctr" eaLnBrk="0" fontAlgn="base" hangingPunct="0">
              <a:spcBef>
                <a:spcPct val="0"/>
              </a:spcBef>
              <a:spcAft>
                <a:spcPct val="0"/>
              </a:spcAft>
              <a:defRPr sz="2400">
                <a:solidFill>
                  <a:schemeClr val="tx1"/>
                </a:solidFill>
                <a:latin typeface="Arial" pitchFamily="34" charset="0"/>
                <a:ea typeface="ヒラギノ角ゴ Pro W3" pitchFamily="-32" charset="-128"/>
              </a:defRPr>
            </a:lvl8pPr>
            <a:lvl9pPr marL="3886200" indent="-228600" algn="ctr" eaLnBrk="0" fontAlgn="base" hangingPunct="0">
              <a:spcBef>
                <a:spcPct val="0"/>
              </a:spcBef>
              <a:spcAft>
                <a:spcPct val="0"/>
              </a:spcAft>
              <a:defRPr sz="2400">
                <a:solidFill>
                  <a:schemeClr val="tx1"/>
                </a:solidFill>
                <a:latin typeface="Arial" pitchFamily="34" charset="0"/>
                <a:ea typeface="ヒラギノ角ゴ Pro W3" pitchFamily="-32" charset="-128"/>
              </a:defRPr>
            </a:lvl9pPr>
          </a:lstStyle>
          <a:p>
            <a:fld id="{EAC629A3-3FCB-454D-9C0D-2365FB9B48A6}" type="slidenum">
              <a:rPr lang="en-US" altLang="en-US" sz="1200" smtClean="0">
                <a:latin typeface="Times New Roman" pitchFamily="18" charset="0"/>
              </a:rPr>
              <a:pPr/>
              <a:t>17</a:t>
            </a:fld>
            <a:endParaRPr lang="en-US" altLang="en-US" sz="1200" smtClean="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a:defRPr sz="2400">
                <a:solidFill>
                  <a:schemeClr val="tx1"/>
                </a:solidFill>
                <a:latin typeface="Arial" pitchFamily="34" charset="0"/>
                <a:ea typeface="ヒラギノ角ゴ Pro W3" pitchFamily="-32" charset="-128"/>
              </a:defRPr>
            </a:lvl1pPr>
            <a:lvl2pPr marL="742950" indent="-285750">
              <a:defRPr sz="2400">
                <a:solidFill>
                  <a:schemeClr val="tx1"/>
                </a:solidFill>
                <a:latin typeface="Arial" pitchFamily="34" charset="0"/>
                <a:ea typeface="ヒラギノ角ゴ Pro W3" pitchFamily="-32" charset="-128"/>
              </a:defRPr>
            </a:lvl2pPr>
            <a:lvl3pPr marL="1143000" indent="-228600">
              <a:defRPr sz="2400">
                <a:solidFill>
                  <a:schemeClr val="tx1"/>
                </a:solidFill>
                <a:latin typeface="Arial" pitchFamily="34" charset="0"/>
                <a:ea typeface="ヒラギノ角ゴ Pro W3" pitchFamily="-32" charset="-128"/>
              </a:defRPr>
            </a:lvl3pPr>
            <a:lvl4pPr marL="1600200" indent="-228600">
              <a:defRPr sz="2400">
                <a:solidFill>
                  <a:schemeClr val="tx1"/>
                </a:solidFill>
                <a:latin typeface="Arial" pitchFamily="34" charset="0"/>
                <a:ea typeface="ヒラギノ角ゴ Pro W3" pitchFamily="-32" charset="-128"/>
              </a:defRPr>
            </a:lvl4pPr>
            <a:lvl5pPr marL="2057400" indent="-228600">
              <a:defRPr sz="2400">
                <a:solidFill>
                  <a:schemeClr val="tx1"/>
                </a:solidFill>
                <a:latin typeface="Arial" pitchFamily="34" charset="0"/>
                <a:ea typeface="ヒラギノ角ゴ Pro W3" pitchFamily="-32" charset="-128"/>
              </a:defRPr>
            </a:lvl5pPr>
            <a:lvl6pPr marL="2514600" indent="-228600" algn="ctr" eaLnBrk="0" fontAlgn="base" hangingPunct="0">
              <a:spcBef>
                <a:spcPct val="0"/>
              </a:spcBef>
              <a:spcAft>
                <a:spcPct val="0"/>
              </a:spcAft>
              <a:defRPr sz="2400">
                <a:solidFill>
                  <a:schemeClr val="tx1"/>
                </a:solidFill>
                <a:latin typeface="Arial" pitchFamily="34" charset="0"/>
                <a:ea typeface="ヒラギノ角ゴ Pro W3" pitchFamily="-32" charset="-128"/>
              </a:defRPr>
            </a:lvl6pPr>
            <a:lvl7pPr marL="2971800" indent="-228600" algn="ctr" eaLnBrk="0" fontAlgn="base" hangingPunct="0">
              <a:spcBef>
                <a:spcPct val="0"/>
              </a:spcBef>
              <a:spcAft>
                <a:spcPct val="0"/>
              </a:spcAft>
              <a:defRPr sz="2400">
                <a:solidFill>
                  <a:schemeClr val="tx1"/>
                </a:solidFill>
                <a:latin typeface="Arial" pitchFamily="34" charset="0"/>
                <a:ea typeface="ヒラギノ角ゴ Pro W3" pitchFamily="-32" charset="-128"/>
              </a:defRPr>
            </a:lvl7pPr>
            <a:lvl8pPr marL="3429000" indent="-228600" algn="ctr" eaLnBrk="0" fontAlgn="base" hangingPunct="0">
              <a:spcBef>
                <a:spcPct val="0"/>
              </a:spcBef>
              <a:spcAft>
                <a:spcPct val="0"/>
              </a:spcAft>
              <a:defRPr sz="2400">
                <a:solidFill>
                  <a:schemeClr val="tx1"/>
                </a:solidFill>
                <a:latin typeface="Arial" pitchFamily="34" charset="0"/>
                <a:ea typeface="ヒラギノ角ゴ Pro W3" pitchFamily="-32" charset="-128"/>
              </a:defRPr>
            </a:lvl8pPr>
            <a:lvl9pPr marL="3886200" indent="-228600" algn="ctr" eaLnBrk="0" fontAlgn="base" hangingPunct="0">
              <a:spcBef>
                <a:spcPct val="0"/>
              </a:spcBef>
              <a:spcAft>
                <a:spcPct val="0"/>
              </a:spcAft>
              <a:defRPr sz="2400">
                <a:solidFill>
                  <a:schemeClr val="tx1"/>
                </a:solidFill>
                <a:latin typeface="Arial" pitchFamily="34" charset="0"/>
                <a:ea typeface="ヒラギノ角ゴ Pro W3" pitchFamily="-32" charset="-128"/>
              </a:defRPr>
            </a:lvl9pPr>
          </a:lstStyle>
          <a:p>
            <a:endParaRPr lang="en-US" altLang="en-US"/>
          </a:p>
        </p:txBody>
      </p:sp>
      <p:sp>
        <p:nvSpPr>
          <p:cNvPr id="33795" name="Text Box 2"/>
          <p:cNvSpPr>
            <a:spLocks noGrp="1" noChangeArrowheads="1"/>
          </p:cNvSpPr>
          <p:nvPr>
            <p:ph type="body"/>
          </p:nvPr>
        </p:nvSpPr>
        <p:spPr>
          <a:xfrm>
            <a:off x="1046163" y="4352925"/>
            <a:ext cx="4770437" cy="3478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altLang="en-US" smtClean="0">
                <a:latin typeface="Arial" pitchFamily="34" charset="0"/>
                <a:ea typeface="msgothic"/>
                <a:cs typeface="msgothic"/>
              </a:rPr>
              <a:t>Incidence of vascular events over an 18-month period after stroke in CPAP users (n=15) and those who discontinued the use of CPAP (n=36). All patients in the study had an AHI ≥20. *</a:t>
            </a:r>
            <a:r>
              <a:rPr lang="en-GB" altLang="en-US" i="1" smtClean="0">
                <a:latin typeface="Arial" pitchFamily="34" charset="0"/>
                <a:ea typeface="msgothic"/>
                <a:cs typeface="msgothic"/>
              </a:rPr>
              <a:t>P</a:t>
            </a:r>
            <a:r>
              <a:rPr lang="en-GB" altLang="en-US" smtClean="0">
                <a:latin typeface="Arial" pitchFamily="34" charset="0"/>
                <a:ea typeface="msgothic"/>
                <a:cs typeface="msgothic"/>
              </a:rPr>
              <a:t>=0.03. Created with data from Martinez-Garcia et al.</a:t>
            </a:r>
            <a:r>
              <a:rPr lang="en-GB" altLang="en-US" baseline="33000" smtClean="0">
                <a:latin typeface="Arial" pitchFamily="34" charset="0"/>
                <a:ea typeface="msgothic"/>
                <a:cs typeface="msgothic"/>
              </a:rPr>
              <a:t>56</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3EC5B-FBFB-4F5E-AA1C-9956503D0E9F}" type="slidenum">
              <a:rPr lang="en-US" smtClean="0"/>
              <a:t>19</a:t>
            </a:fld>
            <a:endParaRPr lang="en-US"/>
          </a:p>
        </p:txBody>
      </p:sp>
    </p:spTree>
    <p:extLst>
      <p:ext uri="{BB962C8B-B14F-4D97-AF65-F5344CB8AC3E}">
        <p14:creationId xmlns:p14="http://schemas.microsoft.com/office/powerpoint/2010/main" val="348929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3EC5B-FBFB-4F5E-AA1C-9956503D0E9F}" type="slidenum">
              <a:rPr lang="en-US" smtClean="0"/>
              <a:t>20</a:t>
            </a:fld>
            <a:endParaRPr lang="en-US"/>
          </a:p>
        </p:txBody>
      </p:sp>
    </p:spTree>
    <p:extLst>
      <p:ext uri="{BB962C8B-B14F-4D97-AF65-F5344CB8AC3E}">
        <p14:creationId xmlns:p14="http://schemas.microsoft.com/office/powerpoint/2010/main" val="4104323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3EC5B-FBFB-4F5E-AA1C-9956503D0E9F}" type="slidenum">
              <a:rPr lang="en-US" smtClean="0"/>
              <a:t>22</a:t>
            </a:fld>
            <a:endParaRPr lang="en-US"/>
          </a:p>
        </p:txBody>
      </p:sp>
    </p:spTree>
    <p:extLst>
      <p:ext uri="{BB962C8B-B14F-4D97-AF65-F5344CB8AC3E}">
        <p14:creationId xmlns:p14="http://schemas.microsoft.com/office/powerpoint/2010/main" val="1809453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3EC5B-FBFB-4F5E-AA1C-9956503D0E9F}" type="slidenum">
              <a:rPr lang="en-US" smtClean="0"/>
              <a:t>24</a:t>
            </a:fld>
            <a:endParaRPr lang="en-US"/>
          </a:p>
        </p:txBody>
      </p:sp>
    </p:spTree>
    <p:extLst>
      <p:ext uri="{BB962C8B-B14F-4D97-AF65-F5344CB8AC3E}">
        <p14:creationId xmlns:p14="http://schemas.microsoft.com/office/powerpoint/2010/main" val="2399492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3EC5B-FBFB-4F5E-AA1C-9956503D0E9F}" type="slidenum">
              <a:rPr lang="en-US" smtClean="0"/>
              <a:t>25</a:t>
            </a:fld>
            <a:endParaRPr lang="en-US"/>
          </a:p>
        </p:txBody>
      </p:sp>
    </p:spTree>
    <p:extLst>
      <p:ext uri="{BB962C8B-B14F-4D97-AF65-F5344CB8AC3E}">
        <p14:creationId xmlns:p14="http://schemas.microsoft.com/office/powerpoint/2010/main" val="1204105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3EC5B-FBFB-4F5E-AA1C-9956503D0E9F}" type="slidenum">
              <a:rPr lang="en-US" smtClean="0"/>
              <a:t>26</a:t>
            </a:fld>
            <a:endParaRPr lang="en-US"/>
          </a:p>
        </p:txBody>
      </p:sp>
    </p:spTree>
    <p:extLst>
      <p:ext uri="{BB962C8B-B14F-4D97-AF65-F5344CB8AC3E}">
        <p14:creationId xmlns:p14="http://schemas.microsoft.com/office/powerpoint/2010/main" val="3846692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3EC5B-FBFB-4F5E-AA1C-9956503D0E9F}" type="slidenum">
              <a:rPr lang="en-US" smtClean="0"/>
              <a:t>27</a:t>
            </a:fld>
            <a:endParaRPr lang="en-US"/>
          </a:p>
        </p:txBody>
      </p:sp>
    </p:spTree>
    <p:extLst>
      <p:ext uri="{BB962C8B-B14F-4D97-AF65-F5344CB8AC3E}">
        <p14:creationId xmlns:p14="http://schemas.microsoft.com/office/powerpoint/2010/main" val="289136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years ago while I was in the Today Show green room I had one of those transformational moments.  I was waiting to go on</a:t>
            </a:r>
            <a:r>
              <a:rPr lang="en-US" baseline="0" dirty="0" smtClean="0"/>
              <a:t> air w</a:t>
            </a:r>
            <a:r>
              <a:rPr lang="en-US" dirty="0" smtClean="0"/>
              <a:t>hen they</a:t>
            </a:r>
            <a:r>
              <a:rPr lang="en-US" baseline="0" dirty="0" smtClean="0"/>
              <a:t> wheeled in </a:t>
            </a:r>
            <a:r>
              <a:rPr lang="en-US" dirty="0" smtClean="0"/>
              <a:t>a young man.  With him was his mother, who sat next to me, and a young women.  She sat across from me.  The young man was parked between us.  He didn’t say much, or even lift his head.  It was obvious that he had experienced head trauma.  A producer came rushing in and addressed him.  He said  “Corey Mr. Brokaw will be down shortly.”   He continued</a:t>
            </a:r>
            <a:r>
              <a:rPr lang="en-US" baseline="0" dirty="0" smtClean="0"/>
              <a:t> “</a:t>
            </a:r>
            <a:r>
              <a:rPr lang="en-US" dirty="0" smtClean="0"/>
              <a:t>Mr. Brokaw is sorry he couldn’t make it to the event last night. He is so grateful you came so he could meet you and</a:t>
            </a:r>
            <a:r>
              <a:rPr lang="en-US" baseline="0" dirty="0" smtClean="0"/>
              <a:t> </a:t>
            </a:r>
            <a:r>
              <a:rPr lang="en-US" dirty="0" smtClean="0"/>
              <a:t>say thank you”.   The young man raised his head.  Despite his head trauma he understood the significance of the name Brokaw. Barely audible he said “Tom Brokaw?  Why?  What did I do?”  The producer replied “Corey, you are an American hero.”  </a:t>
            </a:r>
          </a:p>
          <a:p>
            <a:endParaRPr lang="en-US" dirty="0"/>
          </a:p>
          <a:p>
            <a:r>
              <a:rPr lang="en-US" dirty="0" smtClean="0"/>
              <a:t>At that time I was dealing with my own struggles and deciding what I should do.  We all have those moments when we can decide</a:t>
            </a:r>
            <a:r>
              <a:rPr lang="en-US" baseline="0" dirty="0" smtClean="0"/>
              <a:t> </a:t>
            </a:r>
            <a:r>
              <a:rPr lang="en-US" dirty="0" smtClean="0"/>
              <a:t>to leave it to someone else, or try to make a difference.  Sitting next to Corey made the decision easy.  As hard as it might be I would try to make a difference.</a:t>
            </a:r>
            <a:r>
              <a:rPr lang="en-US" baseline="0" dirty="0" smtClean="0"/>
              <a:t> </a:t>
            </a:r>
            <a:r>
              <a:rPr lang="en-US" dirty="0" smtClean="0"/>
              <a:t> You see Corey was an American soldier. And the blank check,</a:t>
            </a:r>
            <a:r>
              <a:rPr lang="en-US" baseline="0" dirty="0" smtClean="0"/>
              <a:t> the </a:t>
            </a:r>
            <a:r>
              <a:rPr lang="en-US" dirty="0" smtClean="0"/>
              <a:t>amount Corey was willing to give?  Himself, all of it.  He had hopes and dreams. He wanted to have a career in healthcare.  Now he struggles just to tell his daughter a bed time story.  Sitting next to Corey I knew I owed it to him to never have to ask myself  “What did I do”. That moment transformed me.   Tonight my purpose is to make a difference for you.  It is a very small sum on a blank check. I owe it to Corey.  </a:t>
            </a:r>
          </a:p>
          <a:p>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279100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3EC5B-FBFB-4F5E-AA1C-9956503D0E9F}" type="slidenum">
              <a:rPr lang="en-US" smtClean="0"/>
              <a:t>28</a:t>
            </a:fld>
            <a:endParaRPr lang="en-US"/>
          </a:p>
        </p:txBody>
      </p:sp>
    </p:spTree>
    <p:extLst>
      <p:ext uri="{BB962C8B-B14F-4D97-AF65-F5344CB8AC3E}">
        <p14:creationId xmlns:p14="http://schemas.microsoft.com/office/powerpoint/2010/main" val="1990204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3EC5B-FBFB-4F5E-AA1C-9956503D0E9F}" type="slidenum">
              <a:rPr lang="en-US" smtClean="0"/>
              <a:t>29</a:t>
            </a:fld>
            <a:endParaRPr lang="en-US"/>
          </a:p>
        </p:txBody>
      </p:sp>
    </p:spTree>
    <p:extLst>
      <p:ext uri="{BB962C8B-B14F-4D97-AF65-F5344CB8AC3E}">
        <p14:creationId xmlns:p14="http://schemas.microsoft.com/office/powerpoint/2010/main" val="3999497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3EC5B-FBFB-4F5E-AA1C-9956503D0E9F}" type="slidenum">
              <a:rPr lang="en-US" smtClean="0"/>
              <a:t>30</a:t>
            </a:fld>
            <a:endParaRPr lang="en-US"/>
          </a:p>
        </p:txBody>
      </p:sp>
    </p:spTree>
    <p:extLst>
      <p:ext uri="{BB962C8B-B14F-4D97-AF65-F5344CB8AC3E}">
        <p14:creationId xmlns:p14="http://schemas.microsoft.com/office/powerpoint/2010/main" val="3095204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3EC5B-FBFB-4F5E-AA1C-9956503D0E9F}" type="slidenum">
              <a:rPr lang="en-US" smtClean="0"/>
              <a:t>31</a:t>
            </a:fld>
            <a:endParaRPr lang="en-US"/>
          </a:p>
        </p:txBody>
      </p:sp>
    </p:spTree>
    <p:extLst>
      <p:ext uri="{BB962C8B-B14F-4D97-AF65-F5344CB8AC3E}">
        <p14:creationId xmlns:p14="http://schemas.microsoft.com/office/powerpoint/2010/main" val="9064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about the Power of purpose? </a:t>
            </a:r>
            <a:endParaRPr lang="en-US" dirty="0"/>
          </a:p>
        </p:txBody>
      </p:sp>
      <p:sp>
        <p:nvSpPr>
          <p:cNvPr id="4" name="Slide Number Placeholder 3"/>
          <p:cNvSpPr>
            <a:spLocks noGrp="1"/>
          </p:cNvSpPr>
          <p:nvPr>
            <p:ph type="sldNum" sz="quarter" idx="10"/>
          </p:nvPr>
        </p:nvSpPr>
        <p:spPr/>
        <p:txBody>
          <a:bodyPr/>
          <a:lstStyle/>
          <a:p>
            <a:fld id="{F3E3EC5B-FBFB-4F5E-AA1C-9956503D0E9F}" type="slidenum">
              <a:rPr lang="en-US" smtClean="0"/>
              <a:t>32</a:t>
            </a:fld>
            <a:endParaRPr lang="en-US"/>
          </a:p>
        </p:txBody>
      </p:sp>
    </p:spTree>
    <p:extLst>
      <p:ext uri="{BB962C8B-B14F-4D97-AF65-F5344CB8AC3E}">
        <p14:creationId xmlns:p14="http://schemas.microsoft.com/office/powerpoint/2010/main" val="323624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Sleep is a complex process of distinctive physiologic and behavioral changes.  We are designed to be awake during day</a:t>
            </a:r>
            <a:r>
              <a:rPr lang="en-US" sz="1200" kern="1200" baseline="0" dirty="0" smtClean="0">
                <a:solidFill>
                  <a:schemeClr val="tx1"/>
                </a:solidFill>
                <a:effectLst/>
                <a:latin typeface="+mn-lt"/>
                <a:ea typeface="+mn-ea"/>
                <a:cs typeface="+mn-cs"/>
              </a:rPr>
              <a:t>light and asleep at night.  W</a:t>
            </a:r>
            <a:r>
              <a:rPr lang="en-US" sz="1200" kern="1200" dirty="0" smtClean="0">
                <a:solidFill>
                  <a:schemeClr val="tx1"/>
                </a:solidFill>
                <a:effectLst/>
                <a:latin typeface="+mn-lt"/>
                <a:ea typeface="+mn-ea"/>
                <a:cs typeface="+mn-cs"/>
              </a:rPr>
              <a:t>hen we transition from wake to sleep our mind is in a reversible state where it is disengaged from and unresponsiveness to the environment. To the observer, we appear asleep when our eyes are closed, we are recumbent, and appear in a state of quiet.  Despite this restful appearance, the brain is very active during sleep.  During sleep, the brain consumes as much energy as it does during wakefulness as neurons fire alternating between two states, Non REM and REM, which are identified by their distinctive EEG and muscle activity patterns.   New theories suggest this activity is a reset process where our  brain reorganizes neural connections and restores our physiology strengthening mental abilities and daytime function.  Sleep ensures we are healthy and surviving, and living to our peak potential, ready to learn and adapt during wakefulness.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system that ensures</a:t>
            </a:r>
            <a:r>
              <a:rPr lang="en-US" sz="1200" kern="1200" baseline="0" dirty="0" smtClean="0">
                <a:solidFill>
                  <a:schemeClr val="tx1"/>
                </a:solidFill>
                <a:effectLst/>
                <a:latin typeface="+mn-lt"/>
                <a:ea typeface="+mn-ea"/>
                <a:cs typeface="+mn-cs"/>
              </a:rPr>
              <a:t> the right amount and timing </a:t>
            </a:r>
            <a:r>
              <a:rPr lang="en-US" sz="1200" kern="1200" dirty="0" smtClean="0">
                <a:solidFill>
                  <a:schemeClr val="tx1"/>
                </a:solidFill>
                <a:effectLst/>
                <a:latin typeface="+mn-lt"/>
                <a:ea typeface="+mn-ea"/>
                <a:cs typeface="+mn-cs"/>
              </a:rPr>
              <a:t>needed to have flexibility.   Daylight hours fluctuate with the seasons. When our survival depended on it, we needed to finish what we were doing before drifting into a state where we were disengaged from our environment.    There is no pause button for survival.   The system had to allow for this flexibility, while at the same time ensuring a balance so our brains could reset for optimum function.   The circadian clock and sleep homeostasis serve that purpose.  The circadian clock creates the timing,  and sleep homeostasis creates the drive for sleep.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your brain to do it’s job there are two basic components we need to properly</a:t>
            </a:r>
            <a:r>
              <a:rPr lang="en-US" sz="1200" kern="1200" baseline="0" dirty="0" smtClean="0">
                <a:solidFill>
                  <a:schemeClr val="tx1"/>
                </a:solidFill>
                <a:effectLst/>
                <a:latin typeface="+mn-lt"/>
                <a:ea typeface="+mn-ea"/>
                <a:cs typeface="+mn-cs"/>
              </a:rPr>
              <a:t> control. </a:t>
            </a:r>
            <a:r>
              <a:rPr lang="en-US" sz="1200" kern="1200" dirty="0" smtClean="0">
                <a:solidFill>
                  <a:schemeClr val="tx1"/>
                </a:solidFill>
                <a:effectLst/>
                <a:latin typeface="+mn-lt"/>
                <a:ea typeface="+mn-ea"/>
                <a:cs typeface="+mn-cs"/>
              </a:rPr>
              <a:t>The amount and timing.  </a:t>
            </a:r>
          </a:p>
          <a:p>
            <a:endParaRPr lang="en-US" dirty="0"/>
          </a:p>
        </p:txBody>
      </p:sp>
      <p:sp>
        <p:nvSpPr>
          <p:cNvPr id="4" name="Slide Number Placeholder 3"/>
          <p:cNvSpPr>
            <a:spLocks noGrp="1"/>
          </p:cNvSpPr>
          <p:nvPr>
            <p:ph type="sldNum" sz="quarter" idx="10"/>
          </p:nvPr>
        </p:nvSpPr>
        <p:spPr/>
        <p:txBody>
          <a:bodyPr/>
          <a:lstStyle/>
          <a:p>
            <a:fld id="{F3E3EC5B-FBFB-4F5E-AA1C-9956503D0E9F}" type="slidenum">
              <a:rPr lang="en-US" smtClean="0"/>
              <a:t>7</a:t>
            </a:fld>
            <a:endParaRPr lang="en-US"/>
          </a:p>
        </p:txBody>
      </p:sp>
    </p:spTree>
    <p:extLst>
      <p:ext uri="{BB962C8B-B14F-4D97-AF65-F5344CB8AC3E}">
        <p14:creationId xmlns:p14="http://schemas.microsoft.com/office/powerpoint/2010/main" val="71329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Research shows that the amount of sleep that an adult needs is dependent on many factors with the range being 7.5 - 8.5 hours (7-9 hours).  The average is 8 hours. Children need more.</a:t>
            </a:r>
            <a:r>
              <a:rPr lang="en-US" sz="1200" kern="1200" baseline="0" dirty="0" smtClean="0">
                <a:solidFill>
                  <a:schemeClr val="tx1"/>
                </a:solidFill>
                <a:effectLst/>
                <a:latin typeface="+mn-lt"/>
                <a:ea typeface="+mn-ea"/>
                <a:cs typeface="+mn-cs"/>
              </a:rPr>
              <a:t> When </a:t>
            </a:r>
            <a:r>
              <a:rPr lang="en-US" sz="1200" kern="1200" dirty="0" smtClean="0">
                <a:solidFill>
                  <a:schemeClr val="tx1"/>
                </a:solidFill>
                <a:effectLst/>
                <a:latin typeface="+mn-lt"/>
                <a:ea typeface="+mn-ea"/>
                <a:cs typeface="+mn-cs"/>
              </a:rPr>
              <a:t>we get less than that waking deficits begin to accumulate.  The exact amount varies from person to person and depends on factors such as genetics, and prior sleep debt. Many believe they can get much less and still function.  They can’t.  After 18 hours of consecutive wakefulness your brains starts to deteriorate. Eventually sleep will overtake you and intrude into wakefulness</a:t>
            </a:r>
            <a:r>
              <a:rPr lang="en-US" sz="1200" kern="1200" baseline="0" dirty="0" smtClean="0">
                <a:solidFill>
                  <a:schemeClr val="tx1"/>
                </a:solidFill>
                <a:effectLst/>
                <a:latin typeface="+mn-lt"/>
                <a:ea typeface="+mn-ea"/>
                <a:cs typeface="+mn-cs"/>
              </a:rPr>
              <a:t> without warning.  We call that m</a:t>
            </a:r>
            <a:r>
              <a:rPr lang="en-US" sz="1200" kern="1200" dirty="0" smtClean="0">
                <a:solidFill>
                  <a:schemeClr val="tx1"/>
                </a:solidFill>
                <a:effectLst/>
                <a:latin typeface="+mn-lt"/>
                <a:ea typeface="+mn-ea"/>
                <a:cs typeface="+mn-cs"/>
              </a:rPr>
              <a:t>icro sleep.  </a:t>
            </a:r>
          </a:p>
          <a:p>
            <a:endParaRPr lang="en-US" dirty="0"/>
          </a:p>
        </p:txBody>
      </p:sp>
      <p:sp>
        <p:nvSpPr>
          <p:cNvPr id="4" name="Slide Number Placeholder 3"/>
          <p:cNvSpPr>
            <a:spLocks noGrp="1"/>
          </p:cNvSpPr>
          <p:nvPr>
            <p:ph type="sldNum" sz="quarter" idx="10"/>
          </p:nvPr>
        </p:nvSpPr>
        <p:spPr/>
        <p:txBody>
          <a:bodyPr/>
          <a:lstStyle/>
          <a:p>
            <a:fld id="{F3E3EC5B-FBFB-4F5E-AA1C-9956503D0E9F}" type="slidenum">
              <a:rPr lang="en-US" smtClean="0"/>
              <a:t>8</a:t>
            </a:fld>
            <a:endParaRPr lang="en-US"/>
          </a:p>
        </p:txBody>
      </p:sp>
    </p:spTree>
    <p:extLst>
      <p:ext uri="{BB962C8B-B14F-4D97-AF65-F5344CB8AC3E}">
        <p14:creationId xmlns:p14="http://schemas.microsoft.com/office/powerpoint/2010/main" val="256934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timing of sleep also matters.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circadian clock in your brain regulates the timing of sleep and many biorhythms.   Light is the strongest setter of that clock.  When you open your eyes in the morning and expose yourself to light, the brain perceives this as sunrise.  The clock then orchestrates rhythms that synchronize your internal environment with the external light. It also regulates rhythms that help you fall asleep at the right nighttime so you get the sleep you need.  These include release of melatonin and changes in body temperature. It also control rhythms</a:t>
            </a:r>
            <a:r>
              <a:rPr lang="en-US" sz="1200" kern="1200" baseline="0" dirty="0" smtClean="0">
                <a:solidFill>
                  <a:schemeClr val="tx1"/>
                </a:solidFill>
                <a:effectLst/>
                <a:latin typeface="+mn-lt"/>
                <a:ea typeface="+mn-ea"/>
                <a:cs typeface="+mn-cs"/>
              </a:rPr>
              <a:t> that help wake you up such as elevating cortisol, an alerting hormone. </a:t>
            </a:r>
            <a:r>
              <a:rPr lang="en-US" sz="1200" kern="1200" dirty="0" smtClean="0">
                <a:solidFill>
                  <a:schemeClr val="tx1"/>
                </a:solidFill>
                <a:effectLst/>
                <a:latin typeface="+mn-lt"/>
                <a:ea typeface="+mn-ea"/>
                <a:cs typeface="+mn-cs"/>
              </a:rPr>
              <a:t> Irregular sleep patterns, sleeping in on weekends, and jet travel, disrupts this process.   It can take several days for all the rhythms to realign once disrupted.  We routinely create sleep debt during the week to cope with demands and expectation.  Then we sleep in to offset the sleep loss.  </a:t>
            </a:r>
            <a:r>
              <a:rPr lang="en-US" sz="1200" kern="1200" baseline="0" dirty="0" smtClean="0">
                <a:solidFill>
                  <a:schemeClr val="tx1"/>
                </a:solidFill>
                <a:effectLst/>
                <a:latin typeface="+mn-lt"/>
                <a:ea typeface="+mn-ea"/>
                <a:cs typeface="+mn-cs"/>
              </a:rPr>
              <a:t>This is stressful to the human body.  Studies show the Monday after DST there is an 8% increase in heart attacks. We also see increased accidents due to the stress from the shift of just one hour.  </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3E3EC5B-FBFB-4F5E-AA1C-9956503D0E9F}" type="slidenum">
              <a:rPr lang="en-US" smtClean="0"/>
              <a:t>9</a:t>
            </a:fld>
            <a:endParaRPr lang="en-US"/>
          </a:p>
        </p:txBody>
      </p:sp>
    </p:spTree>
    <p:extLst>
      <p:ext uri="{BB962C8B-B14F-4D97-AF65-F5344CB8AC3E}">
        <p14:creationId xmlns:p14="http://schemas.microsoft.com/office/powerpoint/2010/main" val="358841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if sleep is so important</a:t>
            </a:r>
            <a:r>
              <a:rPr lang="en-US" sz="1200" kern="1200" baseline="0" dirty="0" smtClean="0">
                <a:solidFill>
                  <a:schemeClr val="tx1"/>
                </a:solidFill>
                <a:effectLst/>
                <a:latin typeface="+mn-lt"/>
                <a:ea typeface="+mn-ea"/>
                <a:cs typeface="+mn-cs"/>
              </a:rPr>
              <a:t> for our survival why is it so easy to manipulate? </a:t>
            </a:r>
            <a:r>
              <a:rPr lang="en-US" sz="1200" kern="1200" dirty="0" smtClean="0">
                <a:solidFill>
                  <a:schemeClr val="tx1"/>
                </a:solidFill>
                <a:effectLst/>
                <a:latin typeface="+mn-lt"/>
                <a:ea typeface="+mn-ea"/>
                <a:cs typeface="+mn-cs"/>
              </a:rPr>
              <a:t>The system needed to have flexibility.   Daylight hours fluctuate with the seasons. When our survival depended on it, we needed to finish what we were doing before drifting into a state where we were disengaged from our environment.    There is no pause button for survival.   The system had to allow for this flexibility, while at the same time ensuring a balance, so we would get the amount of sleep we need and reset for optimum function.   The circadian clock and sleep homeostasis serve that purpose.  The circadian clock creates the timing,  and sleep homeostasis creates the drive for sleep.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Unfortunately we were not designed with modern</a:t>
            </a:r>
            <a:r>
              <a:rPr lang="en-US" sz="1200" kern="1200" baseline="0" dirty="0" smtClean="0">
                <a:solidFill>
                  <a:schemeClr val="tx1"/>
                </a:solidFill>
                <a:effectLst/>
                <a:latin typeface="+mn-lt"/>
                <a:ea typeface="+mn-ea"/>
                <a:cs typeface="+mn-cs"/>
              </a:rPr>
              <a:t> technology</a:t>
            </a:r>
            <a:r>
              <a:rPr lang="en-US" sz="1200" kern="1200" dirty="0" smtClean="0">
                <a:solidFill>
                  <a:schemeClr val="tx1"/>
                </a:solidFill>
                <a:effectLst/>
                <a:latin typeface="+mn-lt"/>
                <a:ea typeface="+mn-ea"/>
                <a:cs typeface="+mn-cs"/>
              </a:rPr>
              <a:t> in mind.  </a:t>
            </a:r>
          </a:p>
        </p:txBody>
      </p:sp>
      <p:sp>
        <p:nvSpPr>
          <p:cNvPr id="4" name="Slide Number Placeholder 3"/>
          <p:cNvSpPr>
            <a:spLocks noGrp="1"/>
          </p:cNvSpPr>
          <p:nvPr>
            <p:ph type="sldNum" sz="quarter" idx="10"/>
          </p:nvPr>
        </p:nvSpPr>
        <p:spPr/>
        <p:txBody>
          <a:bodyPr/>
          <a:lstStyle/>
          <a:p>
            <a:fld id="{F3E3EC5B-FBFB-4F5E-AA1C-9956503D0E9F}" type="slidenum">
              <a:rPr lang="en-US" smtClean="0"/>
              <a:t>10</a:t>
            </a:fld>
            <a:endParaRPr lang="en-US"/>
          </a:p>
        </p:txBody>
      </p:sp>
    </p:spTree>
    <p:extLst>
      <p:ext uri="{BB962C8B-B14F-4D97-AF65-F5344CB8AC3E}">
        <p14:creationId xmlns:p14="http://schemas.microsoft.com/office/powerpoint/2010/main" val="84041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am I not sleeping?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Technology redefined our day</a:t>
            </a:r>
            <a:r>
              <a:rPr lang="en-US" sz="1200" kern="1200" baseline="0" dirty="0" smtClean="0">
                <a:solidFill>
                  <a:schemeClr val="tx1"/>
                </a:solidFill>
                <a:effectLst/>
                <a:latin typeface="+mn-lt"/>
                <a:ea typeface="+mn-ea"/>
                <a:cs typeface="+mn-cs"/>
              </a:rPr>
              <a:t> with the clock and globalization. That changed the patterns of light and dark.    Technology changed the definition of success.   We no longer </a:t>
            </a:r>
            <a:r>
              <a:rPr lang="en-US" sz="1200" kern="1200" dirty="0" smtClean="0">
                <a:solidFill>
                  <a:schemeClr val="tx1"/>
                </a:solidFill>
                <a:effectLst/>
                <a:latin typeface="+mn-lt"/>
                <a:ea typeface="+mn-ea"/>
                <a:cs typeface="+mn-cs"/>
              </a:rPr>
              <a:t>need to extend the day to find food 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avoid</a:t>
            </a:r>
            <a:r>
              <a:rPr lang="en-US" sz="1200" kern="1200" baseline="0" dirty="0" smtClean="0">
                <a:solidFill>
                  <a:schemeClr val="tx1"/>
                </a:solidFill>
                <a:effectLst/>
                <a:latin typeface="+mn-lt"/>
                <a:ea typeface="+mn-ea"/>
                <a:cs typeface="+mn-cs"/>
              </a:rPr>
              <a:t> threats to our survival.  </a:t>
            </a:r>
            <a:r>
              <a:rPr lang="en-US" sz="1200" kern="1200" dirty="0" smtClean="0">
                <a:solidFill>
                  <a:schemeClr val="tx1"/>
                </a:solidFill>
                <a:effectLst/>
                <a:latin typeface="+mn-lt"/>
                <a:ea typeface="+mn-ea"/>
                <a:cs typeface="+mn-cs"/>
              </a:rPr>
              <a:t> We extend the day for accomplishments.  But our biology was not designed with technology in</a:t>
            </a:r>
            <a:r>
              <a:rPr lang="en-US" sz="1200" kern="1200" baseline="0" dirty="0" smtClean="0">
                <a:solidFill>
                  <a:schemeClr val="tx1"/>
                </a:solidFill>
                <a:effectLst/>
                <a:latin typeface="+mn-lt"/>
                <a:ea typeface="+mn-ea"/>
                <a:cs typeface="+mn-cs"/>
              </a:rPr>
              <a:t> mind.  We </a:t>
            </a:r>
            <a:r>
              <a:rPr lang="en-US" sz="1200" kern="1200" dirty="0" smtClean="0">
                <a:solidFill>
                  <a:schemeClr val="tx1"/>
                </a:solidFill>
                <a:effectLst/>
                <a:latin typeface="+mn-lt"/>
                <a:ea typeface="+mn-ea"/>
                <a:cs typeface="+mn-cs"/>
              </a:rPr>
              <a:t>didn’t get the sleep rule</a:t>
            </a:r>
            <a:r>
              <a:rPr lang="en-US" sz="1200" kern="1200" baseline="0" dirty="0" smtClean="0">
                <a:solidFill>
                  <a:schemeClr val="tx1"/>
                </a:solidFill>
                <a:effectLst/>
                <a:latin typeface="+mn-lt"/>
                <a:ea typeface="+mn-ea"/>
                <a:cs typeface="+mn-cs"/>
              </a:rPr>
              <a:t> book. </a:t>
            </a:r>
            <a:r>
              <a:rPr lang="en-US" dirty="0" smtClean="0"/>
              <a:t>We don’t see the down side of missing out on sleep or the importance</a:t>
            </a:r>
            <a:r>
              <a:rPr lang="en-US" baseline="0" dirty="0" smtClean="0"/>
              <a:t> of that reset process for our health.  We think sleep is for wimps,  and not for those who want to maintain the competitive edge.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We fail to understand sleep can be broken and miss read the cues of poor sleep and sleep disorders.  Illness, medications and over 80 sleep disorders can impair our sleep.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We don’t understand our own emptions and struggle with perceived lions at night.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Your mother didn’t get the rule book and your physician is trained to manage acute disease.  Few received training in sleep. That</a:t>
            </a:r>
            <a:r>
              <a:rPr lang="en-US" baseline="0" dirty="0" smtClean="0"/>
              <a:t> is p</a:t>
            </a:r>
            <a:r>
              <a:rPr lang="en-US" dirty="0" smtClean="0"/>
              <a:t>art of the gap in healthcare.  When was the last time your doctor</a:t>
            </a:r>
            <a:r>
              <a:rPr lang="en-US" baseline="0" dirty="0" smtClean="0"/>
              <a:t> asked you what time did you go to bed?  When was the last time a teacher stopped to ask a sleeping student about their sleep habits or suggested they need a sleep assessment?  Do we just assume these are people with emotional issues? </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Insufficient</a:t>
            </a:r>
            <a:r>
              <a:rPr lang="en-US" sz="1200" kern="1200" baseline="0" dirty="0" smtClean="0">
                <a:solidFill>
                  <a:schemeClr val="tx1"/>
                </a:solidFill>
                <a:effectLst/>
                <a:latin typeface="+mn-lt"/>
                <a:ea typeface="+mn-ea"/>
                <a:cs typeface="+mn-cs"/>
              </a:rPr>
              <a:t> and poor quality sleep impairs critical thinking, performance, and will cause fragile emotions.   It will cause most of the common disorders we hope to prevent and treat,  and even premature death. </a:t>
            </a:r>
            <a:endParaRPr lang="en-US" dirty="0" smtClean="0"/>
          </a:p>
          <a:p>
            <a:endParaRPr lang="en-US" dirty="0" smtClean="0"/>
          </a:p>
          <a:p>
            <a:pPr lvl="1"/>
            <a:r>
              <a:rPr lang="en-US" dirty="0" smtClean="0"/>
              <a:t>1. Lifestyle choices, sleep habits  </a:t>
            </a:r>
          </a:p>
          <a:p>
            <a:pPr lvl="1"/>
            <a:r>
              <a:rPr lang="en-US" dirty="0" smtClean="0"/>
              <a:t>2. Health problems, medications </a:t>
            </a:r>
          </a:p>
          <a:p>
            <a:pPr lvl="1"/>
            <a:r>
              <a:rPr lang="en-US" dirty="0" smtClean="0"/>
              <a:t>3. Sleep disorders</a:t>
            </a:r>
          </a:p>
          <a:p>
            <a:pPr lvl="1"/>
            <a:r>
              <a:rPr lang="en-US" dirty="0" smtClean="0"/>
              <a:t>4. The perceived lion</a:t>
            </a:r>
            <a:endParaRPr lang="en-US" dirty="0"/>
          </a:p>
        </p:txBody>
      </p:sp>
      <p:sp>
        <p:nvSpPr>
          <p:cNvPr id="4" name="Slide Number Placeholder 3"/>
          <p:cNvSpPr>
            <a:spLocks noGrp="1"/>
          </p:cNvSpPr>
          <p:nvPr>
            <p:ph type="sldNum" sz="quarter" idx="10"/>
          </p:nvPr>
        </p:nvSpPr>
        <p:spPr/>
        <p:txBody>
          <a:bodyPr/>
          <a:lstStyle/>
          <a:p>
            <a:fld id="{F3E3EC5B-FBFB-4F5E-AA1C-9956503D0E9F}" type="slidenum">
              <a:rPr lang="en-US" smtClean="0"/>
              <a:t>11</a:t>
            </a:fld>
            <a:endParaRPr lang="en-US"/>
          </a:p>
        </p:txBody>
      </p:sp>
    </p:spTree>
    <p:extLst>
      <p:ext uri="{BB962C8B-B14F-4D97-AF65-F5344CB8AC3E}">
        <p14:creationId xmlns:p14="http://schemas.microsoft.com/office/powerpoint/2010/main" val="2492161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3EC5B-FBFB-4F5E-AA1C-9956503D0E9F}" type="slidenum">
              <a:rPr lang="en-US" smtClean="0"/>
              <a:t>12</a:t>
            </a:fld>
            <a:endParaRPr lang="en-US"/>
          </a:p>
        </p:txBody>
      </p:sp>
    </p:spTree>
    <p:extLst>
      <p:ext uri="{BB962C8B-B14F-4D97-AF65-F5344CB8AC3E}">
        <p14:creationId xmlns:p14="http://schemas.microsoft.com/office/powerpoint/2010/main" val="240211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E3EC5B-FBFB-4F5E-AA1C-9956503D0E9F}" type="slidenum">
              <a:rPr lang="en-US" smtClean="0"/>
              <a:t>15</a:t>
            </a:fld>
            <a:endParaRPr lang="en-US"/>
          </a:p>
        </p:txBody>
      </p:sp>
    </p:spTree>
    <p:extLst>
      <p:ext uri="{BB962C8B-B14F-4D97-AF65-F5344CB8AC3E}">
        <p14:creationId xmlns:p14="http://schemas.microsoft.com/office/powerpoint/2010/main" val="371575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F90673-971C-40DE-A664-098E79500178}"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3852-1517-4F5C-A115-94426FA88D7C}" type="slidenum">
              <a:rPr lang="en-US" smtClean="0"/>
              <a:t>‹#›</a:t>
            </a:fld>
            <a:endParaRPr lang="en-US"/>
          </a:p>
        </p:txBody>
      </p:sp>
    </p:spTree>
    <p:extLst>
      <p:ext uri="{BB962C8B-B14F-4D97-AF65-F5344CB8AC3E}">
        <p14:creationId xmlns:p14="http://schemas.microsoft.com/office/powerpoint/2010/main" val="335729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90673-971C-40DE-A664-098E79500178}"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3852-1517-4F5C-A115-94426FA88D7C}" type="slidenum">
              <a:rPr lang="en-US" smtClean="0"/>
              <a:t>‹#›</a:t>
            </a:fld>
            <a:endParaRPr lang="en-US"/>
          </a:p>
        </p:txBody>
      </p:sp>
    </p:spTree>
    <p:extLst>
      <p:ext uri="{BB962C8B-B14F-4D97-AF65-F5344CB8AC3E}">
        <p14:creationId xmlns:p14="http://schemas.microsoft.com/office/powerpoint/2010/main" val="251741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90673-971C-40DE-A664-098E79500178}"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3852-1517-4F5C-A115-94426FA88D7C}" type="slidenum">
              <a:rPr lang="en-US" smtClean="0"/>
              <a:t>‹#›</a:t>
            </a:fld>
            <a:endParaRPr lang="en-US"/>
          </a:p>
        </p:txBody>
      </p:sp>
    </p:spTree>
    <p:extLst>
      <p:ext uri="{BB962C8B-B14F-4D97-AF65-F5344CB8AC3E}">
        <p14:creationId xmlns:p14="http://schemas.microsoft.com/office/powerpoint/2010/main" val="77643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90673-971C-40DE-A664-098E79500178}"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3852-1517-4F5C-A115-94426FA88D7C}" type="slidenum">
              <a:rPr lang="en-US" smtClean="0"/>
              <a:t>‹#›</a:t>
            </a:fld>
            <a:endParaRPr lang="en-US"/>
          </a:p>
        </p:txBody>
      </p:sp>
    </p:spTree>
    <p:extLst>
      <p:ext uri="{BB962C8B-B14F-4D97-AF65-F5344CB8AC3E}">
        <p14:creationId xmlns:p14="http://schemas.microsoft.com/office/powerpoint/2010/main" val="186311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90673-971C-40DE-A664-098E79500178}"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3852-1517-4F5C-A115-94426FA88D7C}" type="slidenum">
              <a:rPr lang="en-US" smtClean="0"/>
              <a:t>‹#›</a:t>
            </a:fld>
            <a:endParaRPr lang="en-US"/>
          </a:p>
        </p:txBody>
      </p:sp>
    </p:spTree>
    <p:extLst>
      <p:ext uri="{BB962C8B-B14F-4D97-AF65-F5344CB8AC3E}">
        <p14:creationId xmlns:p14="http://schemas.microsoft.com/office/powerpoint/2010/main" val="188834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F90673-971C-40DE-A664-098E79500178}"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3852-1517-4F5C-A115-94426FA88D7C}" type="slidenum">
              <a:rPr lang="en-US" smtClean="0"/>
              <a:t>‹#›</a:t>
            </a:fld>
            <a:endParaRPr lang="en-US"/>
          </a:p>
        </p:txBody>
      </p:sp>
    </p:spTree>
    <p:extLst>
      <p:ext uri="{BB962C8B-B14F-4D97-AF65-F5344CB8AC3E}">
        <p14:creationId xmlns:p14="http://schemas.microsoft.com/office/powerpoint/2010/main" val="380032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F90673-971C-40DE-A664-098E79500178}" type="datetimeFigureOut">
              <a:rPr lang="en-US" smtClean="0"/>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783852-1517-4F5C-A115-94426FA88D7C}" type="slidenum">
              <a:rPr lang="en-US" smtClean="0"/>
              <a:t>‹#›</a:t>
            </a:fld>
            <a:endParaRPr lang="en-US"/>
          </a:p>
        </p:txBody>
      </p:sp>
    </p:spTree>
    <p:extLst>
      <p:ext uri="{BB962C8B-B14F-4D97-AF65-F5344CB8AC3E}">
        <p14:creationId xmlns:p14="http://schemas.microsoft.com/office/powerpoint/2010/main" val="195227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F90673-971C-40DE-A664-098E79500178}" type="datetimeFigureOut">
              <a:rPr lang="en-US" smtClean="0"/>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783852-1517-4F5C-A115-94426FA88D7C}" type="slidenum">
              <a:rPr lang="en-US" smtClean="0"/>
              <a:t>‹#›</a:t>
            </a:fld>
            <a:endParaRPr lang="en-US"/>
          </a:p>
        </p:txBody>
      </p:sp>
    </p:spTree>
    <p:extLst>
      <p:ext uri="{BB962C8B-B14F-4D97-AF65-F5344CB8AC3E}">
        <p14:creationId xmlns:p14="http://schemas.microsoft.com/office/powerpoint/2010/main" val="806010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90673-971C-40DE-A664-098E79500178}" type="datetimeFigureOut">
              <a:rPr lang="en-US" smtClean="0"/>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783852-1517-4F5C-A115-94426FA88D7C}" type="slidenum">
              <a:rPr lang="en-US" smtClean="0"/>
              <a:t>‹#›</a:t>
            </a:fld>
            <a:endParaRPr lang="en-US"/>
          </a:p>
        </p:txBody>
      </p:sp>
    </p:spTree>
    <p:extLst>
      <p:ext uri="{BB962C8B-B14F-4D97-AF65-F5344CB8AC3E}">
        <p14:creationId xmlns:p14="http://schemas.microsoft.com/office/powerpoint/2010/main" val="168914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90673-971C-40DE-A664-098E79500178}"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3852-1517-4F5C-A115-94426FA88D7C}" type="slidenum">
              <a:rPr lang="en-US" smtClean="0"/>
              <a:t>‹#›</a:t>
            </a:fld>
            <a:endParaRPr lang="en-US"/>
          </a:p>
        </p:txBody>
      </p:sp>
    </p:spTree>
    <p:extLst>
      <p:ext uri="{BB962C8B-B14F-4D97-AF65-F5344CB8AC3E}">
        <p14:creationId xmlns:p14="http://schemas.microsoft.com/office/powerpoint/2010/main" val="55080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90673-971C-40DE-A664-098E79500178}"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3852-1517-4F5C-A115-94426FA88D7C}" type="slidenum">
              <a:rPr lang="en-US" smtClean="0"/>
              <a:t>‹#›</a:t>
            </a:fld>
            <a:endParaRPr lang="en-US"/>
          </a:p>
        </p:txBody>
      </p:sp>
    </p:spTree>
    <p:extLst>
      <p:ext uri="{BB962C8B-B14F-4D97-AF65-F5344CB8AC3E}">
        <p14:creationId xmlns:p14="http://schemas.microsoft.com/office/powerpoint/2010/main" val="220184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90673-971C-40DE-A664-098E79500178}" type="datetimeFigureOut">
              <a:rPr lang="en-US" smtClean="0"/>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83852-1517-4F5C-A115-94426FA88D7C}" type="slidenum">
              <a:rPr lang="en-US" smtClean="0"/>
              <a:t>‹#›</a:t>
            </a:fld>
            <a:endParaRPr lang="en-US"/>
          </a:p>
        </p:txBody>
      </p:sp>
    </p:spTree>
    <p:extLst>
      <p:ext uri="{BB962C8B-B14F-4D97-AF65-F5344CB8AC3E}">
        <p14:creationId xmlns:p14="http://schemas.microsoft.com/office/powerpoint/2010/main" val="3948055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ncbi.nlm.nih.gov/entrez/eutils/elink.fcgi?dbfrom=pubmed&amp;retmode=ref&amp;cmd=prlinks&amp;id=19110131"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youtube.com/watch?v=OC9yNGBsba4"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0751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80" y="4458773"/>
            <a:ext cx="2873630" cy="2438400"/>
          </a:xfrm>
          <a:prstGeom prst="rect">
            <a:avLst/>
          </a:prstGeom>
        </p:spPr>
      </p:pic>
      <p:sp>
        <p:nvSpPr>
          <p:cNvPr id="6" name="TextBox 5"/>
          <p:cNvSpPr txBox="1"/>
          <p:nvPr/>
        </p:nvSpPr>
        <p:spPr>
          <a:xfrm>
            <a:off x="228600" y="676141"/>
            <a:ext cx="6830011" cy="830997"/>
          </a:xfrm>
          <a:prstGeom prst="rect">
            <a:avLst/>
          </a:prstGeom>
          <a:noFill/>
        </p:spPr>
        <p:txBody>
          <a:bodyPr wrap="none" rtlCol="0">
            <a:spAutoFit/>
          </a:bodyPr>
          <a:lstStyle/>
          <a:p>
            <a:r>
              <a:rPr lang="en-US" sz="4800" dirty="0" smtClean="0">
                <a:solidFill>
                  <a:schemeClr val="bg1"/>
                </a:solidFill>
              </a:rPr>
              <a:t>Sleep Matters for Aviation </a:t>
            </a:r>
            <a:endParaRPr lang="en-US" sz="4800" dirty="0">
              <a:solidFill>
                <a:schemeClr val="bg1"/>
              </a:solidFill>
            </a:endParaRPr>
          </a:p>
        </p:txBody>
      </p:sp>
      <p:sp>
        <p:nvSpPr>
          <p:cNvPr id="3" name="TextBox 2"/>
          <p:cNvSpPr txBox="1"/>
          <p:nvPr/>
        </p:nvSpPr>
        <p:spPr>
          <a:xfrm>
            <a:off x="228600" y="2057400"/>
            <a:ext cx="3269998" cy="523220"/>
          </a:xfrm>
          <a:prstGeom prst="rect">
            <a:avLst/>
          </a:prstGeom>
          <a:noFill/>
        </p:spPr>
        <p:txBody>
          <a:bodyPr wrap="none" rtlCol="0">
            <a:spAutoFit/>
          </a:bodyPr>
          <a:lstStyle/>
          <a:p>
            <a:r>
              <a:rPr lang="en-US" sz="2800" dirty="0" smtClean="0">
                <a:solidFill>
                  <a:schemeClr val="bg1"/>
                </a:solidFill>
              </a:rPr>
              <a:t>TUG March 19, 2014 </a:t>
            </a:r>
            <a:endParaRPr lang="en-US" sz="2800" dirty="0">
              <a:solidFill>
                <a:schemeClr val="bg1"/>
              </a:solidFill>
            </a:endParaRPr>
          </a:p>
        </p:txBody>
      </p:sp>
      <p:sp>
        <p:nvSpPr>
          <p:cNvPr id="8" name="TextBox 7"/>
          <p:cNvSpPr txBox="1"/>
          <p:nvPr/>
        </p:nvSpPr>
        <p:spPr>
          <a:xfrm>
            <a:off x="228600" y="5943600"/>
            <a:ext cx="5610575" cy="707886"/>
          </a:xfrm>
          <a:prstGeom prst="rect">
            <a:avLst/>
          </a:prstGeom>
          <a:noFill/>
        </p:spPr>
        <p:txBody>
          <a:bodyPr wrap="none" rtlCol="0">
            <a:spAutoFit/>
          </a:bodyPr>
          <a:lstStyle/>
          <a:p>
            <a:r>
              <a:rPr lang="en-US" sz="2000" dirty="0" smtClean="0">
                <a:solidFill>
                  <a:schemeClr val="bg1"/>
                </a:solidFill>
              </a:rPr>
              <a:t>Dr. Carol Ash</a:t>
            </a:r>
          </a:p>
          <a:p>
            <a:r>
              <a:rPr lang="en-US" sz="2000" dirty="0" smtClean="0">
                <a:solidFill>
                  <a:schemeClr val="bg1"/>
                </a:solidFill>
              </a:rPr>
              <a:t>Corporate Director Sleep Medicine Meridian Health </a:t>
            </a:r>
            <a:endParaRPr lang="en-US" sz="2000" dirty="0">
              <a:solidFill>
                <a:schemeClr val="bg1"/>
              </a:solidFill>
            </a:endParaRPr>
          </a:p>
        </p:txBody>
      </p:sp>
    </p:spTree>
    <p:extLst>
      <p:ext uri="{BB962C8B-B14F-4D97-AF65-F5344CB8AC3E}">
        <p14:creationId xmlns:p14="http://schemas.microsoft.com/office/powerpoint/2010/main" val="93366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2674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1" y="0"/>
            <a:ext cx="2552699" cy="22098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038600" cy="6858000"/>
          </a:xfrm>
          <a:prstGeom prst="rect">
            <a:avLst/>
          </a:prstGeom>
        </p:spPr>
      </p:pic>
      <p:sp>
        <p:nvSpPr>
          <p:cNvPr id="3" name="TextBox 2"/>
          <p:cNvSpPr txBox="1"/>
          <p:nvPr/>
        </p:nvSpPr>
        <p:spPr>
          <a:xfrm>
            <a:off x="990600" y="3902149"/>
            <a:ext cx="2431948" cy="830997"/>
          </a:xfrm>
          <a:prstGeom prst="rect">
            <a:avLst/>
          </a:prstGeom>
          <a:noFill/>
        </p:spPr>
        <p:txBody>
          <a:bodyPr wrap="none" rtlCol="0">
            <a:spAutoFit/>
          </a:bodyPr>
          <a:lstStyle/>
          <a:p>
            <a:r>
              <a:rPr lang="en-US" sz="4800" b="1" dirty="0" smtClean="0">
                <a:solidFill>
                  <a:schemeClr val="bg1"/>
                </a:solidFill>
              </a:rPr>
              <a:t>Lifestyle</a:t>
            </a:r>
            <a:r>
              <a:rPr lang="en-US" sz="4800" dirty="0" smtClean="0">
                <a:solidFill>
                  <a:schemeClr val="bg1"/>
                </a:solidFill>
              </a:rPr>
              <a:t> </a:t>
            </a:r>
            <a:endParaRPr lang="en-US" sz="4800" dirty="0">
              <a:solidFill>
                <a:schemeClr val="bg1"/>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2209801"/>
            <a:ext cx="5105400" cy="214495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1" y="4317647"/>
            <a:ext cx="5105400" cy="2534567"/>
          </a:xfrm>
          <a:prstGeom prst="rect">
            <a:avLst/>
          </a:prstGeom>
        </p:spPr>
      </p:pic>
      <p:sp>
        <p:nvSpPr>
          <p:cNvPr id="10" name="TextBox 9"/>
          <p:cNvSpPr txBox="1"/>
          <p:nvPr/>
        </p:nvSpPr>
        <p:spPr>
          <a:xfrm>
            <a:off x="4531197" y="1563470"/>
            <a:ext cx="4514249" cy="646331"/>
          </a:xfrm>
          <a:prstGeom prst="rect">
            <a:avLst/>
          </a:prstGeom>
          <a:noFill/>
        </p:spPr>
        <p:txBody>
          <a:bodyPr wrap="none" rtlCol="0">
            <a:spAutoFit/>
          </a:bodyPr>
          <a:lstStyle/>
          <a:p>
            <a:r>
              <a:rPr lang="en-US" sz="3600" dirty="0" smtClean="0"/>
              <a:t>Illness         Medication </a:t>
            </a:r>
            <a:endParaRPr lang="en-US" sz="3600" dirty="0"/>
          </a:p>
        </p:txBody>
      </p:sp>
      <p:sp>
        <p:nvSpPr>
          <p:cNvPr id="11" name="TextBox 10"/>
          <p:cNvSpPr txBox="1"/>
          <p:nvPr/>
        </p:nvSpPr>
        <p:spPr>
          <a:xfrm>
            <a:off x="7803760" y="6031789"/>
            <a:ext cx="1233030" cy="830997"/>
          </a:xfrm>
          <a:prstGeom prst="rect">
            <a:avLst/>
          </a:prstGeom>
          <a:noFill/>
        </p:spPr>
        <p:txBody>
          <a:bodyPr wrap="none" rtlCol="0">
            <a:spAutoFit/>
          </a:bodyPr>
          <a:lstStyle/>
          <a:p>
            <a:r>
              <a:rPr lang="en-US" sz="4800" dirty="0" smtClean="0">
                <a:solidFill>
                  <a:schemeClr val="bg1"/>
                </a:solidFill>
              </a:rPr>
              <a:t>Lion</a:t>
            </a:r>
            <a:endParaRPr lang="en-US" sz="4800" dirty="0">
              <a:solidFill>
                <a:schemeClr val="bg1"/>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1300" y="1772"/>
            <a:ext cx="2552701" cy="1714079"/>
          </a:xfrm>
          <a:prstGeom prst="rect">
            <a:avLst/>
          </a:prstGeom>
        </p:spPr>
      </p:pic>
    </p:spTree>
    <p:extLst>
      <p:ext uri="{BB962C8B-B14F-4D97-AF65-F5344CB8AC3E}">
        <p14:creationId xmlns:p14="http://schemas.microsoft.com/office/powerpoint/2010/main" val="2939142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2354478"/>
            <a:ext cx="1786689" cy="3429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4800600"/>
            <a:ext cx="4514530" cy="1899176"/>
          </a:xfrm>
          <a:prstGeom prst="rect">
            <a:avLst/>
          </a:prstGeom>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Survey results</a:t>
            </a:r>
            <a:br>
              <a:rPr lang="en-US" dirty="0" smtClean="0"/>
            </a:br>
            <a:r>
              <a:rPr lang="en-US" dirty="0" smtClean="0"/>
              <a:t>How is this group doing?</a:t>
            </a:r>
            <a:br>
              <a:rPr lang="en-US" dirty="0" smtClean="0"/>
            </a:br>
            <a:r>
              <a:rPr lang="en-US" dirty="0" smtClean="0"/>
              <a:t> </a:t>
            </a:r>
            <a:r>
              <a:rPr lang="en-US" dirty="0"/>
              <a:t/>
            </a:r>
            <a:br>
              <a:rPr lang="en-US" dirty="0"/>
            </a:b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p:txBody>
          <a:bodyPr/>
          <a:lstStyle/>
          <a:p>
            <a:r>
              <a:rPr lang="en-US" sz="2400" dirty="0" smtClean="0"/>
              <a:t>Do you consider yourself a good sleeper? No  = 1 point  </a:t>
            </a:r>
          </a:p>
          <a:p>
            <a:r>
              <a:rPr lang="en-US" sz="2400" dirty="0" smtClean="0"/>
              <a:t>Do you get 7-9 hours of sleep?  No  = 1 point  </a:t>
            </a:r>
          </a:p>
          <a:p>
            <a:r>
              <a:rPr lang="en-US" sz="2400" dirty="0"/>
              <a:t>Do you </a:t>
            </a:r>
            <a:r>
              <a:rPr lang="en-US" sz="2400" dirty="0" smtClean="0"/>
              <a:t>sleep in on weekends?  Yes </a:t>
            </a:r>
            <a:r>
              <a:rPr lang="en-US" sz="2400" dirty="0"/>
              <a:t>= 1 point </a:t>
            </a:r>
            <a:endParaRPr lang="en-US" sz="2400" dirty="0" smtClean="0"/>
          </a:p>
          <a:p>
            <a:r>
              <a:rPr lang="en-US" sz="2400" dirty="0" smtClean="0"/>
              <a:t>Trouble falling asleep or wake up frequently? Yes = 1 point  </a:t>
            </a:r>
          </a:p>
          <a:p>
            <a:r>
              <a:rPr lang="en-US" sz="2400" dirty="0" smtClean="0"/>
              <a:t>Do you feel rested?  ESS &lt; 10? No  = 1 point</a:t>
            </a:r>
          </a:p>
          <a:p>
            <a:endParaRPr lang="en-US" sz="2800" dirty="0" smtClean="0"/>
          </a:p>
          <a:p>
            <a:r>
              <a:rPr lang="en-US" sz="2800" dirty="0" smtClean="0"/>
              <a:t>Next Stop Bang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271666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47750"/>
            <a:ext cx="10972800" cy="798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4600" y="203628"/>
            <a:ext cx="7012625" cy="369332"/>
          </a:xfrm>
          <a:prstGeom prst="rect">
            <a:avLst/>
          </a:prstGeom>
          <a:noFill/>
        </p:spPr>
        <p:txBody>
          <a:bodyPr wrap="none" rtlCol="0">
            <a:spAutoFit/>
          </a:bodyPr>
          <a:lstStyle/>
          <a:p>
            <a:r>
              <a:rPr lang="en-US" dirty="0" smtClean="0"/>
              <a:t>We talk about the benefits of breathing and look at this. This will kill you.</a:t>
            </a:r>
            <a:endParaRPr lang="en-US" dirty="0"/>
          </a:p>
        </p:txBody>
      </p:sp>
    </p:spTree>
    <p:extLst>
      <p:ext uri="{BB962C8B-B14F-4D97-AF65-F5344CB8AC3E}">
        <p14:creationId xmlns:p14="http://schemas.microsoft.com/office/powerpoint/2010/main" val="3272698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228600" y="1828800"/>
          <a:ext cx="8004175" cy="4805363"/>
        </p:xfrm>
        <a:graphic>
          <a:graphicData uri="http://schemas.openxmlformats.org/presentationml/2006/ole">
            <mc:AlternateContent xmlns:mc="http://schemas.openxmlformats.org/markup-compatibility/2006">
              <mc:Choice xmlns:v="urn:schemas-microsoft-com:vml" Requires="v">
                <p:oleObj spid="_x0000_s1110" name="Chart" r:id="rId5" imgW="8105964" imgH="4448579" progId="MSGraph.Chart.8">
                  <p:embed followColorScheme="full"/>
                </p:oleObj>
              </mc:Choice>
              <mc:Fallback>
                <p:oleObj name="Chart" r:id="rId5" imgW="8105964" imgH="4448579" progId="MSGraph.Chart.8">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828800"/>
                        <a:ext cx="8004175" cy="480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DEDEEA"/>
                              </a:outerShdw>
                            </a:effectLst>
                          </a14:hiddenEffects>
                        </a:ext>
                      </a:extLst>
                    </p:spPr>
                  </p:pic>
                </p:oleObj>
              </mc:Fallback>
            </mc:AlternateContent>
          </a:graphicData>
        </a:graphic>
      </p:graphicFrame>
      <p:sp>
        <p:nvSpPr>
          <p:cNvPr id="18435" name="Rectangle 3"/>
          <p:cNvSpPr>
            <a:spLocks noChangeArrowheads="1"/>
          </p:cNvSpPr>
          <p:nvPr/>
        </p:nvSpPr>
        <p:spPr bwMode="auto">
          <a:xfrm>
            <a:off x="7415213" y="1935163"/>
            <a:ext cx="1690687" cy="4603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4258" tIns="32128" rIns="64258" bIns="32128">
            <a:spAutoFit/>
          </a:bodyPr>
          <a:lstStyle>
            <a:lvl1pPr algn="l" defTabSz="644525">
              <a:spcBef>
                <a:spcPct val="20000"/>
              </a:spcBef>
              <a:buClr>
                <a:srgbClr val="316AAC"/>
              </a:buClr>
              <a:buChar char="•"/>
              <a:defRPr sz="2600">
                <a:solidFill>
                  <a:schemeClr val="tx1"/>
                </a:solidFill>
                <a:latin typeface="Arial" pitchFamily="34" charset="0"/>
                <a:ea typeface="ヒラギノ角ゴ Pro W3" pitchFamily="-32" charset="-128"/>
              </a:defRPr>
            </a:lvl1pPr>
            <a:lvl2pPr marL="742950" indent="-285750" algn="l" defTabSz="644525">
              <a:spcBef>
                <a:spcPct val="20000"/>
              </a:spcBef>
              <a:buChar char="–"/>
              <a:defRPr sz="2400">
                <a:solidFill>
                  <a:schemeClr val="tx1"/>
                </a:solidFill>
                <a:latin typeface="Arial" pitchFamily="34" charset="0"/>
                <a:ea typeface="ヒラギノ角ゴ Pro W3" pitchFamily="-32" charset="-128"/>
              </a:defRPr>
            </a:lvl2pPr>
            <a:lvl3pPr marL="1143000" indent="-228600" algn="l" defTabSz="644525">
              <a:spcBef>
                <a:spcPct val="20000"/>
              </a:spcBef>
              <a:buChar char="•"/>
              <a:defRPr sz="2200">
                <a:solidFill>
                  <a:schemeClr val="tx1"/>
                </a:solidFill>
                <a:latin typeface="Arial" pitchFamily="34" charset="0"/>
                <a:ea typeface="ヒラギノ角ゴ Pro W3" pitchFamily="-32" charset="-128"/>
              </a:defRPr>
            </a:lvl3pPr>
            <a:lvl4pPr marL="1600200" indent="-228600" algn="l" defTabSz="644525">
              <a:spcBef>
                <a:spcPct val="20000"/>
              </a:spcBef>
              <a:buChar char="–"/>
              <a:defRPr sz="2000">
                <a:solidFill>
                  <a:schemeClr val="tx1"/>
                </a:solidFill>
                <a:latin typeface="Arial" pitchFamily="34" charset="0"/>
                <a:ea typeface="ヒラギノ角ゴ Pro W3" pitchFamily="-32" charset="-128"/>
              </a:defRPr>
            </a:lvl4pPr>
            <a:lvl5pPr marL="2057400" indent="-228600" algn="l" defTabSz="644525">
              <a:spcBef>
                <a:spcPct val="20000"/>
              </a:spcBef>
              <a:buChar char="»"/>
              <a:defRPr>
                <a:solidFill>
                  <a:schemeClr val="tx1"/>
                </a:solidFill>
                <a:latin typeface="Arial" pitchFamily="34" charset="0"/>
                <a:ea typeface="ヒラギノ角ゴ Pro W3" pitchFamily="-32" charset="-128"/>
              </a:defRPr>
            </a:lvl5pPr>
            <a:lvl6pPr marL="25146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6pPr>
            <a:lvl7pPr marL="29718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7pPr>
            <a:lvl8pPr marL="34290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8pPr>
            <a:lvl9pPr marL="38862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9pPr>
          </a:lstStyle>
          <a:p>
            <a:pPr algn="ctr">
              <a:spcBef>
                <a:spcPct val="0"/>
              </a:spcBef>
              <a:buClrTx/>
              <a:buFontTx/>
              <a:buNone/>
            </a:pPr>
            <a:r>
              <a:rPr lang="en-US" altLang="en-US" sz="1300"/>
              <a:t>Logan et al.</a:t>
            </a:r>
          </a:p>
          <a:p>
            <a:pPr algn="ctr">
              <a:spcBef>
                <a:spcPct val="0"/>
              </a:spcBef>
              <a:buClrTx/>
              <a:buFontTx/>
              <a:buNone/>
            </a:pPr>
            <a:r>
              <a:rPr lang="en-US" altLang="en-US" sz="1300" i="1"/>
              <a:t>J. Hypertension</a:t>
            </a:r>
            <a:r>
              <a:rPr lang="en-US" altLang="en-US" sz="1300"/>
              <a:t> 2001</a:t>
            </a:r>
          </a:p>
        </p:txBody>
      </p:sp>
      <p:sp>
        <p:nvSpPr>
          <p:cNvPr id="18436" name="Rectangle 4"/>
          <p:cNvSpPr>
            <a:spLocks noChangeArrowheads="1"/>
          </p:cNvSpPr>
          <p:nvPr/>
        </p:nvSpPr>
        <p:spPr bwMode="auto">
          <a:xfrm>
            <a:off x="7535863" y="2692400"/>
            <a:ext cx="1322387" cy="4603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4258" tIns="32128" rIns="64258" bIns="32128">
            <a:spAutoFit/>
          </a:bodyPr>
          <a:lstStyle>
            <a:lvl1pPr algn="l" defTabSz="644525">
              <a:spcBef>
                <a:spcPct val="20000"/>
              </a:spcBef>
              <a:buClr>
                <a:srgbClr val="316AAC"/>
              </a:buClr>
              <a:buChar char="•"/>
              <a:defRPr sz="2600">
                <a:solidFill>
                  <a:schemeClr val="tx1"/>
                </a:solidFill>
                <a:latin typeface="Arial" pitchFamily="34" charset="0"/>
                <a:ea typeface="ヒラギノ角ゴ Pro W3" pitchFamily="-32" charset="-128"/>
              </a:defRPr>
            </a:lvl1pPr>
            <a:lvl2pPr marL="742950" indent="-285750" algn="l" defTabSz="644525">
              <a:spcBef>
                <a:spcPct val="20000"/>
              </a:spcBef>
              <a:buChar char="–"/>
              <a:defRPr sz="2400">
                <a:solidFill>
                  <a:schemeClr val="tx1"/>
                </a:solidFill>
                <a:latin typeface="Arial" pitchFamily="34" charset="0"/>
                <a:ea typeface="ヒラギノ角ゴ Pro W3" pitchFamily="-32" charset="-128"/>
              </a:defRPr>
            </a:lvl2pPr>
            <a:lvl3pPr marL="1143000" indent="-228600" algn="l" defTabSz="644525">
              <a:spcBef>
                <a:spcPct val="20000"/>
              </a:spcBef>
              <a:buChar char="•"/>
              <a:defRPr sz="2200">
                <a:solidFill>
                  <a:schemeClr val="tx1"/>
                </a:solidFill>
                <a:latin typeface="Arial" pitchFamily="34" charset="0"/>
                <a:ea typeface="ヒラギノ角ゴ Pro W3" pitchFamily="-32" charset="-128"/>
              </a:defRPr>
            </a:lvl3pPr>
            <a:lvl4pPr marL="1600200" indent="-228600" algn="l" defTabSz="644525">
              <a:spcBef>
                <a:spcPct val="20000"/>
              </a:spcBef>
              <a:buChar char="–"/>
              <a:defRPr sz="2000">
                <a:solidFill>
                  <a:schemeClr val="tx1"/>
                </a:solidFill>
                <a:latin typeface="Arial" pitchFamily="34" charset="0"/>
                <a:ea typeface="ヒラギノ角ゴ Pro W3" pitchFamily="-32" charset="-128"/>
              </a:defRPr>
            </a:lvl4pPr>
            <a:lvl5pPr marL="2057400" indent="-228600" algn="l" defTabSz="644525">
              <a:spcBef>
                <a:spcPct val="20000"/>
              </a:spcBef>
              <a:buChar char="»"/>
              <a:defRPr>
                <a:solidFill>
                  <a:schemeClr val="tx1"/>
                </a:solidFill>
                <a:latin typeface="Arial" pitchFamily="34" charset="0"/>
                <a:ea typeface="ヒラギノ角ゴ Pro W3" pitchFamily="-32" charset="-128"/>
              </a:defRPr>
            </a:lvl5pPr>
            <a:lvl6pPr marL="25146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6pPr>
            <a:lvl7pPr marL="29718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7pPr>
            <a:lvl8pPr marL="34290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8pPr>
            <a:lvl9pPr marL="38862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9pPr>
          </a:lstStyle>
          <a:p>
            <a:pPr algn="ctr">
              <a:spcBef>
                <a:spcPct val="0"/>
              </a:spcBef>
              <a:buClrTx/>
              <a:buFontTx/>
              <a:buNone/>
            </a:pPr>
            <a:r>
              <a:rPr lang="en-US" altLang="en-US" sz="1300"/>
              <a:t>Javaheri et al.</a:t>
            </a:r>
          </a:p>
          <a:p>
            <a:pPr algn="ctr">
              <a:spcBef>
                <a:spcPct val="0"/>
              </a:spcBef>
              <a:buClrTx/>
              <a:buFontTx/>
              <a:buNone/>
            </a:pPr>
            <a:r>
              <a:rPr lang="en-US" altLang="en-US" sz="1300" i="1"/>
              <a:t>Circulation </a:t>
            </a:r>
            <a:r>
              <a:rPr lang="en-US" altLang="en-US" sz="1300"/>
              <a:t>1999</a:t>
            </a:r>
            <a:endParaRPr lang="en-US" altLang="en-US" sz="1300" i="1"/>
          </a:p>
        </p:txBody>
      </p:sp>
      <p:sp>
        <p:nvSpPr>
          <p:cNvPr id="18437" name="Rectangle 5"/>
          <p:cNvSpPr>
            <a:spLocks noChangeArrowheads="1"/>
          </p:cNvSpPr>
          <p:nvPr/>
        </p:nvSpPr>
        <p:spPr bwMode="auto">
          <a:xfrm>
            <a:off x="7667625" y="4237038"/>
            <a:ext cx="1184275" cy="4603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4258" tIns="32128" rIns="64258" bIns="32128">
            <a:spAutoFit/>
          </a:bodyPr>
          <a:lstStyle>
            <a:lvl1pPr algn="l" defTabSz="644525">
              <a:spcBef>
                <a:spcPct val="20000"/>
              </a:spcBef>
              <a:buClr>
                <a:srgbClr val="316AAC"/>
              </a:buClr>
              <a:buChar char="•"/>
              <a:defRPr sz="2600">
                <a:solidFill>
                  <a:schemeClr val="tx1"/>
                </a:solidFill>
                <a:latin typeface="Arial" pitchFamily="34" charset="0"/>
                <a:ea typeface="ヒラギノ角ゴ Pro W3" pitchFamily="-32" charset="-128"/>
              </a:defRPr>
            </a:lvl1pPr>
            <a:lvl2pPr marL="742950" indent="-285750" algn="l" defTabSz="644525">
              <a:spcBef>
                <a:spcPct val="20000"/>
              </a:spcBef>
              <a:buChar char="–"/>
              <a:defRPr sz="2400">
                <a:solidFill>
                  <a:schemeClr val="tx1"/>
                </a:solidFill>
                <a:latin typeface="Arial" pitchFamily="34" charset="0"/>
                <a:ea typeface="ヒラギノ角ゴ Pro W3" pitchFamily="-32" charset="-128"/>
              </a:defRPr>
            </a:lvl2pPr>
            <a:lvl3pPr marL="1143000" indent="-228600" algn="l" defTabSz="644525">
              <a:spcBef>
                <a:spcPct val="20000"/>
              </a:spcBef>
              <a:buChar char="•"/>
              <a:defRPr sz="2200">
                <a:solidFill>
                  <a:schemeClr val="tx1"/>
                </a:solidFill>
                <a:latin typeface="Arial" pitchFamily="34" charset="0"/>
                <a:ea typeface="ヒラギノ角ゴ Pro W3" pitchFamily="-32" charset="-128"/>
              </a:defRPr>
            </a:lvl3pPr>
            <a:lvl4pPr marL="1600200" indent="-228600" algn="l" defTabSz="644525">
              <a:spcBef>
                <a:spcPct val="20000"/>
              </a:spcBef>
              <a:buChar char="–"/>
              <a:defRPr sz="2000">
                <a:solidFill>
                  <a:schemeClr val="tx1"/>
                </a:solidFill>
                <a:latin typeface="Arial" pitchFamily="34" charset="0"/>
                <a:ea typeface="ヒラギノ角ゴ Pro W3" pitchFamily="-32" charset="-128"/>
              </a:defRPr>
            </a:lvl4pPr>
            <a:lvl5pPr marL="2057400" indent="-228600" algn="l" defTabSz="644525">
              <a:spcBef>
                <a:spcPct val="20000"/>
              </a:spcBef>
              <a:buChar char="»"/>
              <a:defRPr>
                <a:solidFill>
                  <a:schemeClr val="tx1"/>
                </a:solidFill>
                <a:latin typeface="Arial" pitchFamily="34" charset="0"/>
                <a:ea typeface="ヒラギノ角ゴ Pro W3" pitchFamily="-32" charset="-128"/>
              </a:defRPr>
            </a:lvl5pPr>
            <a:lvl6pPr marL="25146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6pPr>
            <a:lvl7pPr marL="29718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7pPr>
            <a:lvl8pPr marL="34290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8pPr>
            <a:lvl9pPr marL="38862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9pPr>
          </a:lstStyle>
          <a:p>
            <a:pPr algn="ctr">
              <a:spcBef>
                <a:spcPct val="0"/>
              </a:spcBef>
              <a:buClrTx/>
              <a:buFontTx/>
              <a:buNone/>
            </a:pPr>
            <a:r>
              <a:rPr lang="en-US" altLang="en-US" sz="1300"/>
              <a:t>Sjostrom et al.</a:t>
            </a:r>
          </a:p>
          <a:p>
            <a:pPr algn="ctr">
              <a:spcBef>
                <a:spcPct val="0"/>
              </a:spcBef>
              <a:buClrTx/>
              <a:buFontTx/>
              <a:buNone/>
            </a:pPr>
            <a:r>
              <a:rPr lang="en-US" altLang="en-US" sz="1300" i="1"/>
              <a:t>Thorax  </a:t>
            </a:r>
            <a:r>
              <a:rPr lang="en-US" altLang="en-US" sz="1300"/>
              <a:t>2002 </a:t>
            </a:r>
          </a:p>
        </p:txBody>
      </p:sp>
      <p:sp>
        <p:nvSpPr>
          <p:cNvPr id="18438" name="Rectangle 6"/>
          <p:cNvSpPr>
            <a:spLocks noChangeArrowheads="1"/>
          </p:cNvSpPr>
          <p:nvPr/>
        </p:nvSpPr>
        <p:spPr bwMode="auto">
          <a:xfrm>
            <a:off x="7567613" y="4943475"/>
            <a:ext cx="1377950" cy="4603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4258" tIns="32128" rIns="64258" bIns="32128">
            <a:spAutoFit/>
          </a:bodyPr>
          <a:lstStyle>
            <a:lvl1pPr algn="l" defTabSz="644525">
              <a:spcBef>
                <a:spcPct val="20000"/>
              </a:spcBef>
              <a:buClr>
                <a:srgbClr val="316AAC"/>
              </a:buClr>
              <a:buChar char="•"/>
              <a:defRPr sz="2600">
                <a:solidFill>
                  <a:schemeClr val="tx1"/>
                </a:solidFill>
                <a:latin typeface="Arial" pitchFamily="34" charset="0"/>
                <a:ea typeface="ヒラギノ角ゴ Pro W3" pitchFamily="-32" charset="-128"/>
              </a:defRPr>
            </a:lvl1pPr>
            <a:lvl2pPr marL="742950" indent="-285750" algn="l" defTabSz="644525">
              <a:spcBef>
                <a:spcPct val="20000"/>
              </a:spcBef>
              <a:buChar char="–"/>
              <a:defRPr sz="2400">
                <a:solidFill>
                  <a:schemeClr val="tx1"/>
                </a:solidFill>
                <a:latin typeface="Arial" pitchFamily="34" charset="0"/>
                <a:ea typeface="ヒラギノ角ゴ Pro W3" pitchFamily="-32" charset="-128"/>
              </a:defRPr>
            </a:lvl2pPr>
            <a:lvl3pPr marL="1143000" indent="-228600" algn="l" defTabSz="644525">
              <a:spcBef>
                <a:spcPct val="20000"/>
              </a:spcBef>
              <a:buChar char="•"/>
              <a:defRPr sz="2200">
                <a:solidFill>
                  <a:schemeClr val="tx1"/>
                </a:solidFill>
                <a:latin typeface="Arial" pitchFamily="34" charset="0"/>
                <a:ea typeface="ヒラギノ角ゴ Pro W3" pitchFamily="-32" charset="-128"/>
              </a:defRPr>
            </a:lvl3pPr>
            <a:lvl4pPr marL="1600200" indent="-228600" algn="l" defTabSz="644525">
              <a:spcBef>
                <a:spcPct val="20000"/>
              </a:spcBef>
              <a:buChar char="–"/>
              <a:defRPr sz="2000">
                <a:solidFill>
                  <a:schemeClr val="tx1"/>
                </a:solidFill>
                <a:latin typeface="Arial" pitchFamily="34" charset="0"/>
                <a:ea typeface="ヒラギノ角ゴ Pro W3" pitchFamily="-32" charset="-128"/>
              </a:defRPr>
            </a:lvl4pPr>
            <a:lvl5pPr marL="2057400" indent="-228600" algn="l" defTabSz="644525">
              <a:spcBef>
                <a:spcPct val="20000"/>
              </a:spcBef>
              <a:buChar char="»"/>
              <a:defRPr>
                <a:solidFill>
                  <a:schemeClr val="tx1"/>
                </a:solidFill>
                <a:latin typeface="Arial" pitchFamily="34" charset="0"/>
                <a:ea typeface="ヒラギノ角ゴ Pro W3" pitchFamily="-32" charset="-128"/>
              </a:defRPr>
            </a:lvl5pPr>
            <a:lvl6pPr marL="25146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6pPr>
            <a:lvl7pPr marL="29718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7pPr>
            <a:lvl8pPr marL="34290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8pPr>
            <a:lvl9pPr marL="38862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9pPr>
          </a:lstStyle>
          <a:p>
            <a:pPr algn="ctr">
              <a:spcBef>
                <a:spcPct val="0"/>
              </a:spcBef>
              <a:buClrTx/>
              <a:buFontTx/>
              <a:buNone/>
            </a:pPr>
            <a:r>
              <a:rPr lang="en-US" altLang="en-US" sz="1300"/>
              <a:t>Schafer et al.</a:t>
            </a:r>
          </a:p>
          <a:p>
            <a:pPr algn="ctr">
              <a:spcBef>
                <a:spcPct val="0"/>
              </a:spcBef>
              <a:buClrTx/>
              <a:buFontTx/>
              <a:buNone/>
            </a:pPr>
            <a:r>
              <a:rPr lang="en-US" altLang="en-US" sz="1300" i="1"/>
              <a:t>Cardiology</a:t>
            </a:r>
            <a:r>
              <a:rPr lang="en-US" altLang="en-US" sz="1300"/>
              <a:t> 1999 </a:t>
            </a:r>
          </a:p>
        </p:txBody>
      </p:sp>
      <p:sp>
        <p:nvSpPr>
          <p:cNvPr id="18439" name="Rectangle 7"/>
          <p:cNvSpPr>
            <a:spLocks noChangeArrowheads="1"/>
          </p:cNvSpPr>
          <p:nvPr/>
        </p:nvSpPr>
        <p:spPr bwMode="auto">
          <a:xfrm>
            <a:off x="7397750" y="5611813"/>
            <a:ext cx="1708150" cy="4603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4258" tIns="32128" rIns="64258" bIns="32128">
            <a:spAutoFit/>
          </a:bodyPr>
          <a:lstStyle>
            <a:lvl1pPr algn="l" defTabSz="644525">
              <a:spcBef>
                <a:spcPct val="20000"/>
              </a:spcBef>
              <a:buClr>
                <a:srgbClr val="316AAC"/>
              </a:buClr>
              <a:buChar char="•"/>
              <a:defRPr sz="2600">
                <a:solidFill>
                  <a:schemeClr val="tx1"/>
                </a:solidFill>
                <a:latin typeface="Arial" pitchFamily="34" charset="0"/>
                <a:ea typeface="ヒラギノ角ゴ Pro W3" pitchFamily="-32" charset="-128"/>
              </a:defRPr>
            </a:lvl1pPr>
            <a:lvl2pPr marL="742950" indent="-285750" algn="l" defTabSz="644525">
              <a:spcBef>
                <a:spcPct val="20000"/>
              </a:spcBef>
              <a:buChar char="–"/>
              <a:defRPr sz="2400">
                <a:solidFill>
                  <a:schemeClr val="tx1"/>
                </a:solidFill>
                <a:latin typeface="Arial" pitchFamily="34" charset="0"/>
                <a:ea typeface="ヒラギノ角ゴ Pro W3" pitchFamily="-32" charset="-128"/>
              </a:defRPr>
            </a:lvl2pPr>
            <a:lvl3pPr marL="1143000" indent="-228600" algn="l" defTabSz="644525">
              <a:spcBef>
                <a:spcPct val="20000"/>
              </a:spcBef>
              <a:buChar char="•"/>
              <a:defRPr sz="2200">
                <a:solidFill>
                  <a:schemeClr val="tx1"/>
                </a:solidFill>
                <a:latin typeface="Arial" pitchFamily="34" charset="0"/>
                <a:ea typeface="ヒラギノ角ゴ Pro W3" pitchFamily="-32" charset="-128"/>
              </a:defRPr>
            </a:lvl3pPr>
            <a:lvl4pPr marL="1600200" indent="-228600" algn="l" defTabSz="644525">
              <a:spcBef>
                <a:spcPct val="20000"/>
              </a:spcBef>
              <a:buChar char="–"/>
              <a:defRPr sz="2000">
                <a:solidFill>
                  <a:schemeClr val="tx1"/>
                </a:solidFill>
                <a:latin typeface="Arial" pitchFamily="34" charset="0"/>
                <a:ea typeface="ヒラギノ角ゴ Pro W3" pitchFamily="-32" charset="-128"/>
              </a:defRPr>
            </a:lvl4pPr>
            <a:lvl5pPr marL="2057400" indent="-228600" algn="l" defTabSz="644525">
              <a:spcBef>
                <a:spcPct val="20000"/>
              </a:spcBef>
              <a:buChar char="»"/>
              <a:defRPr>
                <a:solidFill>
                  <a:schemeClr val="tx1"/>
                </a:solidFill>
                <a:latin typeface="Arial" pitchFamily="34" charset="0"/>
                <a:ea typeface="ヒラギノ角ゴ Pro W3" pitchFamily="-32" charset="-128"/>
              </a:defRPr>
            </a:lvl5pPr>
            <a:lvl6pPr marL="25146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6pPr>
            <a:lvl7pPr marL="29718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7pPr>
            <a:lvl8pPr marL="34290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8pPr>
            <a:lvl9pPr marL="38862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9pPr>
          </a:lstStyle>
          <a:p>
            <a:pPr algn="ctr">
              <a:spcBef>
                <a:spcPct val="0"/>
              </a:spcBef>
              <a:buClrTx/>
              <a:buFontTx/>
              <a:buNone/>
            </a:pPr>
            <a:r>
              <a:rPr lang="en-US" altLang="en-US" sz="1300"/>
              <a:t>Sanner et al.</a:t>
            </a:r>
          </a:p>
          <a:p>
            <a:pPr algn="ctr">
              <a:spcBef>
                <a:spcPct val="0"/>
              </a:spcBef>
              <a:buClrTx/>
              <a:buFontTx/>
              <a:buNone/>
            </a:pPr>
            <a:r>
              <a:rPr lang="en-US" altLang="en-US" sz="1300" i="1"/>
              <a:t>Clin Cardiology</a:t>
            </a:r>
            <a:r>
              <a:rPr lang="en-US" altLang="en-US" sz="1300"/>
              <a:t> 2001 </a:t>
            </a:r>
          </a:p>
        </p:txBody>
      </p:sp>
      <p:sp>
        <p:nvSpPr>
          <p:cNvPr id="18440" name="Line 8"/>
          <p:cNvSpPr>
            <a:spLocks noChangeShapeType="1"/>
          </p:cNvSpPr>
          <p:nvPr/>
        </p:nvSpPr>
        <p:spPr bwMode="auto">
          <a:xfrm>
            <a:off x="457200" y="1817688"/>
            <a:ext cx="81534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1" name="Rectangle 9"/>
          <p:cNvSpPr>
            <a:spLocks noChangeArrowheads="1"/>
          </p:cNvSpPr>
          <p:nvPr/>
        </p:nvSpPr>
        <p:spPr bwMode="auto">
          <a:xfrm>
            <a:off x="7567613" y="3457575"/>
            <a:ext cx="1414462" cy="4603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64258" tIns="32128" rIns="64258" bIns="32128">
            <a:spAutoFit/>
          </a:bodyPr>
          <a:lstStyle>
            <a:lvl1pPr algn="l" defTabSz="644525">
              <a:spcBef>
                <a:spcPct val="20000"/>
              </a:spcBef>
              <a:buClr>
                <a:srgbClr val="316AAC"/>
              </a:buClr>
              <a:buChar char="•"/>
              <a:defRPr sz="2600">
                <a:solidFill>
                  <a:schemeClr val="tx1"/>
                </a:solidFill>
                <a:latin typeface="Arial" pitchFamily="34" charset="0"/>
                <a:ea typeface="ヒラギノ角ゴ Pro W3" pitchFamily="-32" charset="-128"/>
              </a:defRPr>
            </a:lvl1pPr>
            <a:lvl2pPr marL="742950" indent="-285750" algn="l" defTabSz="644525">
              <a:spcBef>
                <a:spcPct val="20000"/>
              </a:spcBef>
              <a:buChar char="–"/>
              <a:defRPr sz="2400">
                <a:solidFill>
                  <a:schemeClr val="tx1"/>
                </a:solidFill>
                <a:latin typeface="Arial" pitchFamily="34" charset="0"/>
                <a:ea typeface="ヒラギノ角ゴ Pro W3" pitchFamily="-32" charset="-128"/>
              </a:defRPr>
            </a:lvl2pPr>
            <a:lvl3pPr marL="1143000" indent="-228600" algn="l" defTabSz="644525">
              <a:spcBef>
                <a:spcPct val="20000"/>
              </a:spcBef>
              <a:buChar char="•"/>
              <a:defRPr sz="2200">
                <a:solidFill>
                  <a:schemeClr val="tx1"/>
                </a:solidFill>
                <a:latin typeface="Arial" pitchFamily="34" charset="0"/>
                <a:ea typeface="ヒラギノ角ゴ Pro W3" pitchFamily="-32" charset="-128"/>
              </a:defRPr>
            </a:lvl3pPr>
            <a:lvl4pPr marL="1600200" indent="-228600" algn="l" defTabSz="644525">
              <a:spcBef>
                <a:spcPct val="20000"/>
              </a:spcBef>
              <a:buChar char="–"/>
              <a:defRPr sz="2000">
                <a:solidFill>
                  <a:schemeClr val="tx1"/>
                </a:solidFill>
                <a:latin typeface="Arial" pitchFamily="34" charset="0"/>
                <a:ea typeface="ヒラギノ角ゴ Pro W3" pitchFamily="-32" charset="-128"/>
              </a:defRPr>
            </a:lvl4pPr>
            <a:lvl5pPr marL="2057400" indent="-228600" algn="l" defTabSz="644525">
              <a:spcBef>
                <a:spcPct val="20000"/>
              </a:spcBef>
              <a:buChar char="»"/>
              <a:defRPr>
                <a:solidFill>
                  <a:schemeClr val="tx1"/>
                </a:solidFill>
                <a:latin typeface="Arial" pitchFamily="34" charset="0"/>
                <a:ea typeface="ヒラギノ角ゴ Pro W3" pitchFamily="-32" charset="-128"/>
              </a:defRPr>
            </a:lvl5pPr>
            <a:lvl6pPr marL="25146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6pPr>
            <a:lvl7pPr marL="29718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7pPr>
            <a:lvl8pPr marL="34290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8pPr>
            <a:lvl9pPr marL="3886200" indent="-228600" defTabSz="644525" eaLnBrk="0" fontAlgn="base" hangingPunct="0">
              <a:spcBef>
                <a:spcPct val="20000"/>
              </a:spcBef>
              <a:spcAft>
                <a:spcPct val="0"/>
              </a:spcAft>
              <a:buChar char="»"/>
              <a:defRPr>
                <a:solidFill>
                  <a:schemeClr val="tx1"/>
                </a:solidFill>
                <a:latin typeface="Arial" pitchFamily="34" charset="0"/>
                <a:ea typeface="ヒラギノ角ゴ Pro W3" pitchFamily="-32" charset="-128"/>
              </a:defRPr>
            </a:lvl9pPr>
          </a:lstStyle>
          <a:p>
            <a:pPr algn="ctr">
              <a:spcBef>
                <a:spcPct val="0"/>
              </a:spcBef>
              <a:buClrTx/>
              <a:buFontTx/>
              <a:buNone/>
            </a:pPr>
            <a:r>
              <a:rPr lang="en-US" altLang="en-US" sz="1300"/>
              <a:t>Somers et al.</a:t>
            </a:r>
          </a:p>
          <a:p>
            <a:pPr algn="ctr">
              <a:spcBef>
                <a:spcPct val="0"/>
              </a:spcBef>
              <a:buClrTx/>
              <a:buFontTx/>
              <a:buNone/>
            </a:pPr>
            <a:r>
              <a:rPr lang="en-US" altLang="en-US" sz="1300" i="1"/>
              <a:t>Circulation  </a:t>
            </a:r>
            <a:r>
              <a:rPr lang="en-US" altLang="en-US" sz="1300"/>
              <a:t>2004 </a:t>
            </a:r>
          </a:p>
        </p:txBody>
      </p:sp>
      <p:sp>
        <p:nvSpPr>
          <p:cNvPr id="18442" name="Text Box 12"/>
          <p:cNvSpPr txBox="1">
            <a:spLocks noChangeArrowheads="1"/>
          </p:cNvSpPr>
          <p:nvPr/>
        </p:nvSpPr>
        <p:spPr bwMode="auto">
          <a:xfrm>
            <a:off x="0" y="0"/>
            <a:ext cx="9144000" cy="160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algn="l">
              <a:spcBef>
                <a:spcPct val="20000"/>
              </a:spcBef>
              <a:buClr>
                <a:srgbClr val="316AAC"/>
              </a:buClr>
              <a:buChar char="•"/>
              <a:defRPr sz="2600">
                <a:solidFill>
                  <a:schemeClr val="tx1"/>
                </a:solidFill>
                <a:latin typeface="Arial" pitchFamily="34" charset="0"/>
                <a:ea typeface="ヒラギノ角ゴ Pro W3" pitchFamily="-32" charset="-128"/>
              </a:defRPr>
            </a:lvl1pPr>
            <a:lvl2pPr marL="742950" indent="-285750" algn="l">
              <a:spcBef>
                <a:spcPct val="20000"/>
              </a:spcBef>
              <a:buChar char="–"/>
              <a:defRPr sz="2400">
                <a:solidFill>
                  <a:schemeClr val="tx1"/>
                </a:solidFill>
                <a:latin typeface="Arial" pitchFamily="34" charset="0"/>
                <a:ea typeface="ヒラギノ角ゴ Pro W3" pitchFamily="-32" charset="-128"/>
              </a:defRPr>
            </a:lvl2pPr>
            <a:lvl3pPr marL="1143000" indent="-228600" algn="l">
              <a:spcBef>
                <a:spcPct val="20000"/>
              </a:spcBef>
              <a:buChar char="•"/>
              <a:defRPr sz="2200">
                <a:solidFill>
                  <a:schemeClr val="tx1"/>
                </a:solidFill>
                <a:latin typeface="Arial" pitchFamily="34" charset="0"/>
                <a:ea typeface="ヒラギノ角ゴ Pro W3" pitchFamily="-32" charset="-128"/>
              </a:defRPr>
            </a:lvl3pPr>
            <a:lvl4pPr marL="1600200" indent="-228600" algn="l">
              <a:spcBef>
                <a:spcPct val="20000"/>
              </a:spcBef>
              <a:buChar char="–"/>
              <a:defRPr sz="2000">
                <a:solidFill>
                  <a:schemeClr val="tx1"/>
                </a:solidFill>
                <a:latin typeface="Arial" pitchFamily="34" charset="0"/>
                <a:ea typeface="ヒラギノ角ゴ Pro W3" pitchFamily="-32" charset="-128"/>
              </a:defRPr>
            </a:lvl4pPr>
            <a:lvl5pPr marL="2057400" indent="-228600" algn="l">
              <a:spcBef>
                <a:spcPct val="20000"/>
              </a:spcBef>
              <a:buChar char="»"/>
              <a:defRPr>
                <a:solidFill>
                  <a:schemeClr val="tx1"/>
                </a:solidFill>
                <a:latin typeface="Arial" pitchFamily="34" charset="0"/>
                <a:ea typeface="ヒラギノ角ゴ Pro W3" pitchFamily="-32" charset="-128"/>
              </a:defRPr>
            </a:lvl5pPr>
            <a:lvl6pPr marL="25146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6pPr>
            <a:lvl7pPr marL="29718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7pPr>
            <a:lvl8pPr marL="34290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8pPr>
            <a:lvl9pPr marL="38862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9pPr>
          </a:lstStyle>
          <a:p>
            <a:pPr algn="ctr">
              <a:spcBef>
                <a:spcPct val="0"/>
              </a:spcBef>
              <a:buClrTx/>
              <a:buFontTx/>
              <a:buNone/>
            </a:pPr>
            <a:endParaRPr lang="en-US" altLang="en-US" sz="10000" b="1">
              <a:solidFill>
                <a:srgbClr val="000099"/>
              </a:solidFill>
            </a:endParaRPr>
          </a:p>
        </p:txBody>
      </p:sp>
      <p:sp>
        <p:nvSpPr>
          <p:cNvPr id="18443" name="Text Box 13"/>
          <p:cNvSpPr txBox="1">
            <a:spLocks noChangeArrowheads="1"/>
          </p:cNvSpPr>
          <p:nvPr/>
        </p:nvSpPr>
        <p:spPr bwMode="auto">
          <a:xfrm>
            <a:off x="457200" y="228600"/>
            <a:ext cx="8229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316AAC"/>
              </a:buClr>
              <a:buChar char="•"/>
              <a:defRPr sz="2600">
                <a:solidFill>
                  <a:schemeClr val="tx1"/>
                </a:solidFill>
                <a:latin typeface="Arial" pitchFamily="34" charset="0"/>
                <a:ea typeface="ヒラギノ角ゴ Pro W3" pitchFamily="-32" charset="-128"/>
              </a:defRPr>
            </a:lvl1pPr>
            <a:lvl2pPr marL="742950" indent="-285750" algn="l">
              <a:spcBef>
                <a:spcPct val="20000"/>
              </a:spcBef>
              <a:buChar char="–"/>
              <a:defRPr sz="2400">
                <a:solidFill>
                  <a:schemeClr val="tx1"/>
                </a:solidFill>
                <a:latin typeface="Arial" pitchFamily="34" charset="0"/>
                <a:ea typeface="ヒラギノ角ゴ Pro W3" pitchFamily="-32" charset="-128"/>
              </a:defRPr>
            </a:lvl2pPr>
            <a:lvl3pPr marL="1143000" indent="-228600" algn="l">
              <a:spcBef>
                <a:spcPct val="20000"/>
              </a:spcBef>
              <a:buChar char="•"/>
              <a:defRPr sz="2200">
                <a:solidFill>
                  <a:schemeClr val="tx1"/>
                </a:solidFill>
                <a:latin typeface="Arial" pitchFamily="34" charset="0"/>
                <a:ea typeface="ヒラギノ角ゴ Pro W3" pitchFamily="-32" charset="-128"/>
              </a:defRPr>
            </a:lvl3pPr>
            <a:lvl4pPr marL="1600200" indent="-228600" algn="l">
              <a:spcBef>
                <a:spcPct val="20000"/>
              </a:spcBef>
              <a:buChar char="–"/>
              <a:defRPr sz="2000">
                <a:solidFill>
                  <a:schemeClr val="tx1"/>
                </a:solidFill>
                <a:latin typeface="Arial" pitchFamily="34" charset="0"/>
                <a:ea typeface="ヒラギノ角ゴ Pro W3" pitchFamily="-32" charset="-128"/>
              </a:defRPr>
            </a:lvl4pPr>
            <a:lvl5pPr marL="2057400" indent="-228600" algn="l">
              <a:spcBef>
                <a:spcPct val="20000"/>
              </a:spcBef>
              <a:buChar char="»"/>
              <a:defRPr>
                <a:solidFill>
                  <a:schemeClr val="tx1"/>
                </a:solidFill>
                <a:latin typeface="Arial" pitchFamily="34" charset="0"/>
                <a:ea typeface="ヒラギノ角ゴ Pro W3" pitchFamily="-32" charset="-128"/>
              </a:defRPr>
            </a:lvl5pPr>
            <a:lvl6pPr marL="25146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6pPr>
            <a:lvl7pPr marL="29718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7pPr>
            <a:lvl8pPr marL="34290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8pPr>
            <a:lvl9pPr marL="38862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9pPr>
          </a:lstStyle>
          <a:p>
            <a:pPr algn="ctr">
              <a:spcBef>
                <a:spcPct val="50000"/>
              </a:spcBef>
              <a:buClrTx/>
              <a:buFontTx/>
              <a:buNone/>
            </a:pPr>
            <a:r>
              <a:rPr lang="en-US" altLang="en-US" sz="4400">
                <a:solidFill>
                  <a:schemeClr val="bg1"/>
                </a:solidFill>
              </a:rPr>
              <a:t>Sleep Apnea Prevalence in CVD Patients</a:t>
            </a:r>
          </a:p>
        </p:txBody>
      </p:sp>
    </p:spTree>
    <p:custDataLst>
      <p:tags r:id="rId2"/>
    </p:custData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85800"/>
            <a:ext cx="86868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59" name="Object 0"/>
          <p:cNvGraphicFramePr>
            <a:graphicFrameLocks noChangeAspect="1"/>
          </p:cNvGraphicFramePr>
          <p:nvPr/>
        </p:nvGraphicFramePr>
        <p:xfrm>
          <a:off x="762000" y="1606550"/>
          <a:ext cx="7391400" cy="4594225"/>
        </p:xfrm>
        <a:graphic>
          <a:graphicData uri="http://schemas.openxmlformats.org/presentationml/2006/ole">
            <mc:AlternateContent xmlns:mc="http://schemas.openxmlformats.org/markup-compatibility/2006">
              <mc:Choice xmlns:v="urn:schemas-microsoft-com:vml" Requires="v">
                <p:oleObj spid="_x0000_s2134" name="Document" r:id="rId5" imgW="6073140" imgH="4593336" progId="Word.Document.8">
                  <p:embed/>
                </p:oleObj>
              </mc:Choice>
              <mc:Fallback>
                <p:oleObj name="Document" r:id="rId5" imgW="6073140" imgH="459333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606550"/>
                        <a:ext cx="7391400" cy="459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0" name="Text Box 4"/>
          <p:cNvSpPr txBox="1">
            <a:spLocks noChangeArrowheads="1"/>
          </p:cNvSpPr>
          <p:nvPr/>
        </p:nvSpPr>
        <p:spPr bwMode="auto">
          <a:xfrm>
            <a:off x="304800" y="6430963"/>
            <a:ext cx="2286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316AAC"/>
              </a:buClr>
              <a:buChar char="•"/>
              <a:defRPr sz="2600">
                <a:solidFill>
                  <a:schemeClr val="tx1"/>
                </a:solidFill>
                <a:latin typeface="Arial" pitchFamily="34" charset="0"/>
                <a:ea typeface="ヒラギノ角ゴ Pro W3" pitchFamily="-32" charset="-128"/>
              </a:defRPr>
            </a:lvl1pPr>
            <a:lvl2pPr marL="742950" indent="-285750" algn="l">
              <a:spcBef>
                <a:spcPct val="20000"/>
              </a:spcBef>
              <a:buChar char="–"/>
              <a:defRPr sz="2400">
                <a:solidFill>
                  <a:schemeClr val="tx1"/>
                </a:solidFill>
                <a:latin typeface="Arial" pitchFamily="34" charset="0"/>
                <a:ea typeface="ヒラギノ角ゴ Pro W3" pitchFamily="-32" charset="-128"/>
              </a:defRPr>
            </a:lvl2pPr>
            <a:lvl3pPr marL="1143000" indent="-228600" algn="l">
              <a:spcBef>
                <a:spcPct val="20000"/>
              </a:spcBef>
              <a:buChar char="•"/>
              <a:defRPr sz="2200">
                <a:solidFill>
                  <a:schemeClr val="tx1"/>
                </a:solidFill>
                <a:latin typeface="Arial" pitchFamily="34" charset="0"/>
                <a:ea typeface="ヒラギノ角ゴ Pro W3" pitchFamily="-32" charset="-128"/>
              </a:defRPr>
            </a:lvl3pPr>
            <a:lvl4pPr marL="1600200" indent="-228600" algn="l">
              <a:spcBef>
                <a:spcPct val="20000"/>
              </a:spcBef>
              <a:buChar char="–"/>
              <a:defRPr sz="2000">
                <a:solidFill>
                  <a:schemeClr val="tx1"/>
                </a:solidFill>
                <a:latin typeface="Arial" pitchFamily="34" charset="0"/>
                <a:ea typeface="ヒラギノ角ゴ Pro W3" pitchFamily="-32" charset="-128"/>
              </a:defRPr>
            </a:lvl4pPr>
            <a:lvl5pPr marL="2057400" indent="-228600" algn="l">
              <a:spcBef>
                <a:spcPct val="20000"/>
              </a:spcBef>
              <a:buChar char="»"/>
              <a:defRPr>
                <a:solidFill>
                  <a:schemeClr val="tx1"/>
                </a:solidFill>
                <a:latin typeface="Arial" pitchFamily="34" charset="0"/>
                <a:ea typeface="ヒラギノ角ゴ Pro W3" pitchFamily="-32" charset="-128"/>
              </a:defRPr>
            </a:lvl5pPr>
            <a:lvl6pPr marL="25146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6pPr>
            <a:lvl7pPr marL="29718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7pPr>
            <a:lvl8pPr marL="34290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8pPr>
            <a:lvl9pPr marL="38862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9pPr>
          </a:lstStyle>
          <a:p>
            <a:pPr algn="ctr">
              <a:spcBef>
                <a:spcPct val="50000"/>
              </a:spcBef>
              <a:buClrTx/>
              <a:buFontTx/>
              <a:buNone/>
            </a:pPr>
            <a:endParaRPr lang="en-US" altLang="en-US" sz="2200" i="1">
              <a:solidFill>
                <a:schemeClr val="bg1"/>
              </a:solidFill>
            </a:endParaRPr>
          </a:p>
        </p:txBody>
      </p:sp>
      <p:sp>
        <p:nvSpPr>
          <p:cNvPr id="19461" name="Text Box 5"/>
          <p:cNvSpPr txBox="1">
            <a:spLocks noChangeArrowheads="1"/>
          </p:cNvSpPr>
          <p:nvPr/>
        </p:nvSpPr>
        <p:spPr bwMode="auto">
          <a:xfrm>
            <a:off x="0" y="0"/>
            <a:ext cx="9144000" cy="16065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algn="l">
              <a:spcBef>
                <a:spcPct val="20000"/>
              </a:spcBef>
              <a:buClr>
                <a:srgbClr val="316AAC"/>
              </a:buClr>
              <a:buChar char="•"/>
              <a:defRPr sz="2600">
                <a:solidFill>
                  <a:schemeClr val="tx1"/>
                </a:solidFill>
                <a:latin typeface="Arial" pitchFamily="34" charset="0"/>
                <a:ea typeface="ヒラギノ角ゴ Pro W3" pitchFamily="-32" charset="-128"/>
              </a:defRPr>
            </a:lvl1pPr>
            <a:lvl2pPr marL="742950" indent="-285750" algn="l">
              <a:spcBef>
                <a:spcPct val="20000"/>
              </a:spcBef>
              <a:buChar char="–"/>
              <a:defRPr sz="2400">
                <a:solidFill>
                  <a:schemeClr val="tx1"/>
                </a:solidFill>
                <a:latin typeface="Arial" pitchFamily="34" charset="0"/>
                <a:ea typeface="ヒラギノ角ゴ Pro W3" pitchFamily="-32" charset="-128"/>
              </a:defRPr>
            </a:lvl2pPr>
            <a:lvl3pPr marL="1143000" indent="-228600" algn="l">
              <a:spcBef>
                <a:spcPct val="20000"/>
              </a:spcBef>
              <a:buChar char="•"/>
              <a:defRPr sz="2200">
                <a:solidFill>
                  <a:schemeClr val="tx1"/>
                </a:solidFill>
                <a:latin typeface="Arial" pitchFamily="34" charset="0"/>
                <a:ea typeface="ヒラギノ角ゴ Pro W3" pitchFamily="-32" charset="-128"/>
              </a:defRPr>
            </a:lvl3pPr>
            <a:lvl4pPr marL="1600200" indent="-228600" algn="l">
              <a:spcBef>
                <a:spcPct val="20000"/>
              </a:spcBef>
              <a:buChar char="–"/>
              <a:defRPr sz="2000">
                <a:solidFill>
                  <a:schemeClr val="tx1"/>
                </a:solidFill>
                <a:latin typeface="Arial" pitchFamily="34" charset="0"/>
                <a:ea typeface="ヒラギノ角ゴ Pro W3" pitchFamily="-32" charset="-128"/>
              </a:defRPr>
            </a:lvl4pPr>
            <a:lvl5pPr marL="2057400" indent="-228600" algn="l">
              <a:spcBef>
                <a:spcPct val="20000"/>
              </a:spcBef>
              <a:buChar char="»"/>
              <a:defRPr>
                <a:solidFill>
                  <a:schemeClr val="tx1"/>
                </a:solidFill>
                <a:latin typeface="Arial" pitchFamily="34" charset="0"/>
                <a:ea typeface="ヒラギノ角ゴ Pro W3" pitchFamily="-32" charset="-128"/>
              </a:defRPr>
            </a:lvl5pPr>
            <a:lvl6pPr marL="25146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6pPr>
            <a:lvl7pPr marL="29718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7pPr>
            <a:lvl8pPr marL="34290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8pPr>
            <a:lvl9pPr marL="38862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9pPr>
          </a:lstStyle>
          <a:p>
            <a:pPr algn="ctr">
              <a:spcBef>
                <a:spcPct val="0"/>
              </a:spcBef>
              <a:buClrTx/>
              <a:buFontTx/>
              <a:buNone/>
            </a:pPr>
            <a:endParaRPr lang="en-US" altLang="en-US" sz="10000" b="1">
              <a:solidFill>
                <a:schemeClr val="bg1"/>
              </a:solidFill>
            </a:endParaRPr>
          </a:p>
        </p:txBody>
      </p:sp>
      <p:sp>
        <p:nvSpPr>
          <p:cNvPr id="19462" name="Text Box 6"/>
          <p:cNvSpPr txBox="1">
            <a:spLocks noChangeArrowheads="1"/>
          </p:cNvSpPr>
          <p:nvPr/>
        </p:nvSpPr>
        <p:spPr bwMode="auto">
          <a:xfrm>
            <a:off x="762000" y="2286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rgbClr val="316AAC"/>
              </a:buClr>
              <a:buChar char="•"/>
              <a:defRPr sz="2600">
                <a:solidFill>
                  <a:schemeClr val="tx1"/>
                </a:solidFill>
                <a:latin typeface="Arial" pitchFamily="34" charset="0"/>
                <a:ea typeface="ヒラギノ角ゴ Pro W3" pitchFamily="-32" charset="-128"/>
              </a:defRPr>
            </a:lvl1pPr>
            <a:lvl2pPr marL="742950" indent="-285750" algn="l">
              <a:spcBef>
                <a:spcPct val="20000"/>
              </a:spcBef>
              <a:buChar char="–"/>
              <a:defRPr sz="2400">
                <a:solidFill>
                  <a:schemeClr val="tx1"/>
                </a:solidFill>
                <a:latin typeface="Arial" pitchFamily="34" charset="0"/>
                <a:ea typeface="ヒラギノ角ゴ Pro W3" pitchFamily="-32" charset="-128"/>
              </a:defRPr>
            </a:lvl2pPr>
            <a:lvl3pPr marL="1143000" indent="-228600" algn="l">
              <a:spcBef>
                <a:spcPct val="20000"/>
              </a:spcBef>
              <a:buChar char="•"/>
              <a:defRPr sz="2200">
                <a:solidFill>
                  <a:schemeClr val="tx1"/>
                </a:solidFill>
                <a:latin typeface="Arial" pitchFamily="34" charset="0"/>
                <a:ea typeface="ヒラギノ角ゴ Pro W3" pitchFamily="-32" charset="-128"/>
              </a:defRPr>
            </a:lvl3pPr>
            <a:lvl4pPr marL="1600200" indent="-228600" algn="l">
              <a:spcBef>
                <a:spcPct val="20000"/>
              </a:spcBef>
              <a:buChar char="–"/>
              <a:defRPr sz="2000">
                <a:solidFill>
                  <a:schemeClr val="tx1"/>
                </a:solidFill>
                <a:latin typeface="Arial" pitchFamily="34" charset="0"/>
                <a:ea typeface="ヒラギノ角ゴ Pro W3" pitchFamily="-32" charset="-128"/>
              </a:defRPr>
            </a:lvl4pPr>
            <a:lvl5pPr marL="2057400" indent="-228600" algn="l">
              <a:spcBef>
                <a:spcPct val="20000"/>
              </a:spcBef>
              <a:buChar char="»"/>
              <a:defRPr>
                <a:solidFill>
                  <a:schemeClr val="tx1"/>
                </a:solidFill>
                <a:latin typeface="Arial" pitchFamily="34" charset="0"/>
                <a:ea typeface="ヒラギノ角ゴ Pro W3" pitchFamily="-32" charset="-128"/>
              </a:defRPr>
            </a:lvl5pPr>
            <a:lvl6pPr marL="25146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6pPr>
            <a:lvl7pPr marL="29718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7pPr>
            <a:lvl8pPr marL="34290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8pPr>
            <a:lvl9pPr marL="3886200" indent="-228600" eaLnBrk="0" fontAlgn="base" hangingPunct="0">
              <a:spcBef>
                <a:spcPct val="20000"/>
              </a:spcBef>
              <a:spcAft>
                <a:spcPct val="0"/>
              </a:spcAft>
              <a:buChar char="»"/>
              <a:defRPr>
                <a:solidFill>
                  <a:schemeClr val="tx1"/>
                </a:solidFill>
                <a:latin typeface="Arial" pitchFamily="34" charset="0"/>
                <a:ea typeface="ヒラギノ角ゴ Pro W3" pitchFamily="-32" charset="-128"/>
              </a:defRPr>
            </a:lvl9pPr>
          </a:lstStyle>
          <a:p>
            <a:pPr algn="ctr">
              <a:spcBef>
                <a:spcPct val="50000"/>
              </a:spcBef>
              <a:buClrTx/>
              <a:buFontTx/>
              <a:buNone/>
            </a:pPr>
            <a:r>
              <a:rPr lang="en-US" altLang="en-US" sz="4400">
                <a:solidFill>
                  <a:schemeClr val="bg1"/>
                </a:solidFill>
              </a:rPr>
              <a:t>Independent Predictors of MI</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325438" y="381000"/>
            <a:ext cx="84931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l">
              <a:spcBef>
                <a:spcPct val="20000"/>
              </a:spcBef>
              <a:buClr>
                <a:srgbClr val="316AAC"/>
              </a:buClr>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chemeClr val="tx1"/>
                </a:solidFill>
                <a:latin typeface="Arial" pitchFamily="34" charset="0"/>
                <a:ea typeface="ヒラギノ角ゴ Pro W3" pitchFamily="-32" charset="-128"/>
              </a:defRPr>
            </a:lvl1pPr>
            <a:lvl2pPr marL="742950" indent="-285750" algn="l">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itchFamily="34" charset="0"/>
                <a:ea typeface="ヒラギノ角ゴ Pro W3" pitchFamily="-32" charset="-128"/>
              </a:defRPr>
            </a:lvl2pPr>
            <a:lvl3pPr marL="1143000" indent="-228600" algn="l">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a:solidFill>
                  <a:schemeClr val="tx1"/>
                </a:solidFill>
                <a:latin typeface="Arial" pitchFamily="34" charset="0"/>
                <a:ea typeface="ヒラギノ角ゴ Pro W3" pitchFamily="-32" charset="-128"/>
              </a:defRPr>
            </a:lvl3pPr>
            <a:lvl4pPr marL="1600200" indent="-228600" algn="l">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itchFamily="34" charset="0"/>
                <a:ea typeface="ヒラギノ角ゴ Pro W3" pitchFamily="-32" charset="-128"/>
              </a:defRPr>
            </a:lvl4pPr>
            <a:lvl5pPr marL="2057400" indent="-228600" algn="l">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ヒラギノ角ゴ Pro W3" pitchFamily="-32" charset="-128"/>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ヒラギノ角ゴ Pro W3" pitchFamily="-32" charset="-128"/>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ヒラギノ角ゴ Pro W3" pitchFamily="-32" charset="-128"/>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ヒラギノ角ゴ Pro W3" pitchFamily="-32" charset="-128"/>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ヒラギノ角ゴ Pro W3" pitchFamily="-32" charset="-128"/>
              </a:defRPr>
            </a:lvl9pPr>
          </a:lstStyle>
          <a:p>
            <a:pPr algn="ctr" eaLnBrk="1">
              <a:spcBef>
                <a:spcPct val="0"/>
              </a:spcBef>
              <a:buClrTx/>
              <a:buFontTx/>
              <a:buNone/>
            </a:pPr>
            <a:r>
              <a:rPr lang="en-GB" altLang="en-US" sz="1500" b="1">
                <a:solidFill>
                  <a:srgbClr val="000000"/>
                </a:solidFill>
                <a:ea typeface="msgothic"/>
                <a:cs typeface="msgothic"/>
              </a:rPr>
              <a:t>Incidence of vascular events over an 18-month period after stroke in CPAP users (n=15) and those who discontinued the use of CPAP (n=36). </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5791200"/>
            <a:ext cx="1958975" cy="979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979488"/>
            <a:ext cx="6959600"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Sleep disorders</a:t>
            </a:r>
            <a:br>
              <a:rPr lang="en-US" dirty="0" smtClean="0"/>
            </a:br>
            <a:r>
              <a:rPr lang="en-US" dirty="0"/>
              <a:t>8</a:t>
            </a:r>
            <a:r>
              <a:rPr lang="en-US" dirty="0" smtClean="0"/>
              <a:t>0 of them  </a:t>
            </a:r>
            <a:endParaRPr lang="en-US" dirty="0"/>
          </a:p>
        </p:txBody>
      </p:sp>
      <p:sp>
        <p:nvSpPr>
          <p:cNvPr id="3" name="Content Placeholder 2"/>
          <p:cNvSpPr>
            <a:spLocks noGrp="1"/>
          </p:cNvSpPr>
          <p:nvPr>
            <p:ph idx="1"/>
          </p:nvPr>
        </p:nvSpPr>
        <p:spPr/>
        <p:txBody>
          <a:bodyPr>
            <a:normAutofit/>
          </a:bodyPr>
          <a:lstStyle/>
          <a:p>
            <a:r>
              <a:rPr lang="en-US" dirty="0" smtClean="0"/>
              <a:t>Is snoring really all that bad?</a:t>
            </a:r>
          </a:p>
          <a:p>
            <a:pPr lvl="1"/>
            <a:r>
              <a:rPr lang="en-US" dirty="0" smtClean="0"/>
              <a:t>Causes deafness</a:t>
            </a:r>
          </a:p>
          <a:p>
            <a:pPr lvl="1"/>
            <a:r>
              <a:rPr lang="en-US" dirty="0" smtClean="0"/>
              <a:t>OSHA violation</a:t>
            </a:r>
          </a:p>
          <a:p>
            <a:pPr lvl="1"/>
            <a:r>
              <a:rPr lang="en-US" dirty="0" smtClean="0"/>
              <a:t>Causes increased thickness of carotid artery  </a:t>
            </a:r>
          </a:p>
          <a:p>
            <a:r>
              <a:rPr lang="en-US" dirty="0" smtClean="0"/>
              <a:t>Restless legs - disrupts sleep </a:t>
            </a:r>
          </a:p>
          <a:p>
            <a:r>
              <a:rPr lang="en-US" dirty="0" smtClean="0"/>
              <a:t>Sleep </a:t>
            </a:r>
            <a:r>
              <a:rPr lang="en-US" dirty="0"/>
              <a:t>apnea- you are not fixing it </a:t>
            </a:r>
            <a:r>
              <a:rPr lang="en-US" dirty="0" smtClean="0"/>
              <a:t>alone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5716" y="685800"/>
            <a:ext cx="2613454" cy="2037888"/>
          </a:xfrm>
          <a:prstGeom prst="rect">
            <a:avLst/>
          </a:prstGeom>
        </p:spPr>
      </p:pic>
    </p:spTree>
    <p:extLst>
      <p:ext uri="{BB962C8B-B14F-4D97-AF65-F5344CB8AC3E}">
        <p14:creationId xmlns:p14="http://schemas.microsoft.com/office/powerpoint/2010/main" val="2813941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0"/>
            <a:ext cx="9220200" cy="7010400"/>
          </a:xfrm>
        </p:spPr>
      </p:pic>
      <p:sp>
        <p:nvSpPr>
          <p:cNvPr id="6" name="TextBox 5"/>
          <p:cNvSpPr txBox="1"/>
          <p:nvPr/>
        </p:nvSpPr>
        <p:spPr>
          <a:xfrm>
            <a:off x="2057400" y="5263661"/>
            <a:ext cx="5069529" cy="769441"/>
          </a:xfrm>
          <a:prstGeom prst="rect">
            <a:avLst/>
          </a:prstGeom>
          <a:noFill/>
        </p:spPr>
        <p:txBody>
          <a:bodyPr wrap="none" rtlCol="0">
            <a:spAutoFit/>
          </a:bodyPr>
          <a:lstStyle/>
          <a:p>
            <a:r>
              <a:rPr lang="en-US" sz="4400" dirty="0" smtClean="0"/>
              <a:t>What would you do? </a:t>
            </a:r>
            <a:endParaRPr lang="en-US" sz="4400" dirty="0"/>
          </a:p>
        </p:txBody>
      </p:sp>
      <p:sp>
        <p:nvSpPr>
          <p:cNvPr id="7" name="TextBox 6"/>
          <p:cNvSpPr txBox="1"/>
          <p:nvPr/>
        </p:nvSpPr>
        <p:spPr>
          <a:xfrm>
            <a:off x="401400" y="663788"/>
            <a:ext cx="4571764" cy="769441"/>
          </a:xfrm>
          <a:prstGeom prst="rect">
            <a:avLst/>
          </a:prstGeom>
          <a:noFill/>
        </p:spPr>
        <p:txBody>
          <a:bodyPr wrap="none" rtlCol="0">
            <a:spAutoFit/>
          </a:bodyPr>
          <a:lstStyle/>
          <a:p>
            <a:r>
              <a:rPr lang="en-US" sz="4400" dirty="0" smtClean="0"/>
              <a:t>Make a difference. </a:t>
            </a:r>
            <a:endParaRPr lang="en-US" sz="4400" dirty="0"/>
          </a:p>
        </p:txBody>
      </p:sp>
    </p:spTree>
    <p:extLst>
      <p:ext uri="{BB962C8B-B14F-4D97-AF65-F5344CB8AC3E}">
        <p14:creationId xmlns:p14="http://schemas.microsoft.com/office/powerpoint/2010/main" val="1902047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Consequences  </a:t>
            </a:r>
            <a:br>
              <a:rPr lang="en-US" dirty="0" smtClean="0"/>
            </a:br>
            <a:r>
              <a:rPr lang="en-US" dirty="0" smtClean="0"/>
              <a:t>When sleep isn’t just right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Those sleeping </a:t>
            </a:r>
            <a:r>
              <a:rPr lang="en-US" dirty="0"/>
              <a:t>&lt;6 hours per night </a:t>
            </a:r>
            <a:r>
              <a:rPr lang="en-US" dirty="0" smtClean="0"/>
              <a:t> </a:t>
            </a:r>
          </a:p>
          <a:p>
            <a:r>
              <a:rPr lang="en-US" dirty="0" smtClean="0"/>
              <a:t>66</a:t>
            </a:r>
            <a:r>
              <a:rPr lang="en-US" dirty="0"/>
              <a:t>% more likely to have </a:t>
            </a:r>
            <a:r>
              <a:rPr lang="en-US" dirty="0" smtClean="0"/>
              <a:t>hypertension</a:t>
            </a:r>
            <a:endParaRPr lang="en-US" sz="1200" dirty="0"/>
          </a:p>
          <a:p>
            <a:r>
              <a:rPr lang="en-US" dirty="0" smtClean="0"/>
              <a:t>Increased </a:t>
            </a:r>
            <a:r>
              <a:rPr lang="en-US" dirty="0"/>
              <a:t>risk for </a:t>
            </a:r>
            <a:r>
              <a:rPr lang="en-US" dirty="0" smtClean="0"/>
              <a:t>cardiovascular disease </a:t>
            </a:r>
          </a:p>
          <a:p>
            <a:r>
              <a:rPr lang="en-US" dirty="0" smtClean="0"/>
              <a:t>Impaired </a:t>
            </a:r>
            <a:r>
              <a:rPr lang="en-US" dirty="0"/>
              <a:t>glucose </a:t>
            </a:r>
            <a:r>
              <a:rPr lang="en-US" dirty="0" smtClean="0"/>
              <a:t>tolerance, diabetes</a:t>
            </a:r>
          </a:p>
          <a:p>
            <a:r>
              <a:rPr lang="en-US" dirty="0" smtClean="0"/>
              <a:t>Short sleep and insomnia linked </a:t>
            </a:r>
            <a:r>
              <a:rPr lang="en-US" dirty="0"/>
              <a:t>to </a:t>
            </a:r>
            <a:r>
              <a:rPr lang="en-US" dirty="0" smtClean="0"/>
              <a:t>4 x higher </a:t>
            </a:r>
            <a:r>
              <a:rPr lang="en-US" dirty="0"/>
              <a:t>risk </a:t>
            </a:r>
            <a:r>
              <a:rPr lang="en-US" dirty="0" smtClean="0"/>
              <a:t>early </a:t>
            </a:r>
            <a:r>
              <a:rPr lang="en-US" dirty="0"/>
              <a:t>death in </a:t>
            </a:r>
            <a:r>
              <a:rPr lang="en-US" dirty="0" smtClean="0"/>
              <a:t>men </a:t>
            </a:r>
          </a:p>
          <a:p>
            <a:r>
              <a:rPr lang="en-US" dirty="0" smtClean="0"/>
              <a:t>Weight gain </a:t>
            </a:r>
            <a:endParaRPr lang="en-US" dirty="0"/>
          </a:p>
          <a:p>
            <a:r>
              <a:rPr lang="en-US" dirty="0" smtClean="0"/>
              <a:t>Alters activity of 700 genes that code for stress, metabolism, immunity</a:t>
            </a:r>
            <a:endParaRPr lang="en-US" dirty="0"/>
          </a:p>
          <a:p>
            <a:r>
              <a:rPr lang="en-US" dirty="0" smtClean="0"/>
              <a:t>Poor performance. Executive brain functions impaired.  Fragile emotions.</a:t>
            </a:r>
          </a:p>
          <a:p>
            <a:r>
              <a:rPr lang="en-US" dirty="0" smtClean="0"/>
              <a:t>ADHD -  </a:t>
            </a:r>
            <a:r>
              <a:rPr lang="en-US" dirty="0"/>
              <a:t>Children who do not get enough sleep may display symptoms including moodiness, tantrums and hyperactive </a:t>
            </a:r>
            <a:r>
              <a:rPr lang="en-US" dirty="0" smtClean="0"/>
              <a:t>behavior</a:t>
            </a:r>
          </a:p>
          <a:p>
            <a:r>
              <a:rPr lang="en-US" dirty="0" smtClean="0"/>
              <a:t>Quality sleep is the competitive edge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0"/>
            <a:ext cx="1828800" cy="2895600"/>
          </a:xfrm>
          <a:prstGeom prst="rect">
            <a:avLst/>
          </a:prstGeom>
        </p:spPr>
      </p:pic>
      <p:sp>
        <p:nvSpPr>
          <p:cNvPr id="5" name="TextBox 4"/>
          <p:cNvSpPr txBox="1"/>
          <p:nvPr/>
        </p:nvSpPr>
        <p:spPr>
          <a:xfrm>
            <a:off x="457200" y="6277260"/>
            <a:ext cx="8153400" cy="461665"/>
          </a:xfrm>
          <a:prstGeom prst="rect">
            <a:avLst/>
          </a:prstGeom>
          <a:noFill/>
        </p:spPr>
        <p:txBody>
          <a:bodyPr wrap="square" rtlCol="0">
            <a:spAutoFit/>
          </a:bodyPr>
          <a:lstStyle/>
          <a:p>
            <a:pPr marL="0" lvl="1"/>
            <a:r>
              <a:rPr lang="en-US" sz="1200" dirty="0">
                <a:hlinkClick r:id="rId4"/>
              </a:rPr>
              <a:t>Prog Cardiovasc Dis. 2009 Jan-Feb; 51(4): 294–302</a:t>
            </a:r>
            <a:r>
              <a:rPr lang="en-US" sz="1200" dirty="0" smtClean="0">
                <a:hlinkClick r:id="rId4"/>
              </a:rPr>
              <a:t>.</a:t>
            </a:r>
          </a:p>
          <a:p>
            <a:pPr marL="0" lvl="1"/>
            <a:r>
              <a:rPr lang="en-US" sz="1200" dirty="0" smtClean="0">
                <a:hlinkClick r:id="rId4"/>
              </a:rPr>
              <a:t> </a:t>
            </a:r>
            <a:r>
              <a:rPr lang="en-US" sz="1200" b="1" i="1" dirty="0"/>
              <a:t>"Insomnia with Short Sleep Duration and Mortality: The Penn State Cohort</a:t>
            </a:r>
            <a:r>
              <a:rPr lang="en-US" sz="1200" b="1" i="1" dirty="0" smtClean="0"/>
              <a:t>.“ </a:t>
            </a:r>
            <a:r>
              <a:rPr lang="en-US" sz="1200" dirty="0" smtClean="0"/>
              <a:t>Vgontzas  </a:t>
            </a:r>
            <a:r>
              <a:rPr lang="en-US" sz="1200" dirty="0"/>
              <a:t>et  al;  Sleep, September 2010</a:t>
            </a:r>
            <a:r>
              <a:rPr lang="en-US" sz="1200" dirty="0" smtClean="0"/>
              <a:t>.</a:t>
            </a:r>
            <a:endParaRPr lang="en-US" dirty="0"/>
          </a:p>
        </p:txBody>
      </p:sp>
    </p:spTree>
    <p:extLst>
      <p:ext uri="{BB962C8B-B14F-4D97-AF65-F5344CB8AC3E}">
        <p14:creationId xmlns:p14="http://schemas.microsoft.com/office/powerpoint/2010/main" val="2189867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228600" y="2681316"/>
            <a:ext cx="2282676" cy="2862322"/>
          </a:xfrm>
          <a:prstGeom prst="rect">
            <a:avLst/>
          </a:prstGeom>
          <a:solidFill>
            <a:schemeClr val="bg1">
              <a:lumMod val="95000"/>
            </a:schemeClr>
          </a:solidFill>
        </p:spPr>
        <p:txBody>
          <a:bodyPr wrap="none" rtlCol="0">
            <a:spAutoFit/>
          </a:bodyPr>
          <a:lstStyle/>
          <a:p>
            <a:r>
              <a:rPr lang="en-US" sz="3600" dirty="0" smtClean="0"/>
              <a:t>Left Brain</a:t>
            </a:r>
          </a:p>
          <a:p>
            <a:r>
              <a:rPr lang="en-US" sz="2000" dirty="0" smtClean="0"/>
              <a:t>Convergent thinking</a:t>
            </a:r>
          </a:p>
          <a:p>
            <a:r>
              <a:rPr lang="en-US" sz="2000" dirty="0" smtClean="0"/>
              <a:t>Detail oriented </a:t>
            </a:r>
          </a:p>
          <a:p>
            <a:r>
              <a:rPr lang="en-US" sz="2000" dirty="0" smtClean="0"/>
              <a:t>Analytical</a:t>
            </a:r>
          </a:p>
          <a:p>
            <a:r>
              <a:rPr lang="en-US" sz="2000" dirty="0" smtClean="0"/>
              <a:t>Math</a:t>
            </a:r>
          </a:p>
          <a:p>
            <a:r>
              <a:rPr lang="en-US" sz="2000" dirty="0" smtClean="0"/>
              <a:t>Language</a:t>
            </a:r>
          </a:p>
          <a:p>
            <a:r>
              <a:rPr lang="en-US" sz="2000" dirty="0" smtClean="0"/>
              <a:t>Logic </a:t>
            </a:r>
          </a:p>
          <a:p>
            <a:r>
              <a:rPr lang="en-US" sz="2000" dirty="0" smtClean="0"/>
              <a:t>Music musicians  </a:t>
            </a:r>
            <a:r>
              <a:rPr lang="en-US" sz="2400" dirty="0" smtClean="0"/>
              <a:t>  </a:t>
            </a:r>
            <a:endParaRPr lang="en-US" sz="2400" dirty="0"/>
          </a:p>
        </p:txBody>
      </p:sp>
      <p:sp>
        <p:nvSpPr>
          <p:cNvPr id="6" name="TextBox 5"/>
          <p:cNvSpPr txBox="1"/>
          <p:nvPr/>
        </p:nvSpPr>
        <p:spPr>
          <a:xfrm>
            <a:off x="6629400" y="2819400"/>
            <a:ext cx="2350323" cy="2800767"/>
          </a:xfrm>
          <a:prstGeom prst="rect">
            <a:avLst/>
          </a:prstGeom>
          <a:solidFill>
            <a:schemeClr val="accent2"/>
          </a:solidFill>
        </p:spPr>
        <p:txBody>
          <a:bodyPr wrap="none" rtlCol="0">
            <a:spAutoFit/>
          </a:bodyPr>
          <a:lstStyle/>
          <a:p>
            <a:r>
              <a:rPr lang="en-US" sz="3600" dirty="0" smtClean="0">
                <a:solidFill>
                  <a:schemeClr val="bg1"/>
                </a:solidFill>
              </a:rPr>
              <a:t>Right Brain</a:t>
            </a:r>
          </a:p>
          <a:p>
            <a:r>
              <a:rPr lang="en-US" sz="2000" dirty="0" smtClean="0">
                <a:solidFill>
                  <a:schemeClr val="bg1"/>
                </a:solidFill>
              </a:rPr>
              <a:t>Divergent thinking</a:t>
            </a:r>
          </a:p>
          <a:p>
            <a:r>
              <a:rPr lang="en-US" sz="2000" dirty="0" smtClean="0">
                <a:solidFill>
                  <a:schemeClr val="bg1"/>
                </a:solidFill>
              </a:rPr>
              <a:t>Intuition</a:t>
            </a:r>
          </a:p>
          <a:p>
            <a:r>
              <a:rPr lang="en-US" sz="2000" dirty="0" smtClean="0">
                <a:solidFill>
                  <a:schemeClr val="bg1"/>
                </a:solidFill>
              </a:rPr>
              <a:t>Holistic</a:t>
            </a:r>
          </a:p>
          <a:p>
            <a:r>
              <a:rPr lang="en-US" sz="2000" dirty="0" smtClean="0">
                <a:solidFill>
                  <a:schemeClr val="bg1"/>
                </a:solidFill>
              </a:rPr>
              <a:t>Spatial </a:t>
            </a:r>
          </a:p>
          <a:p>
            <a:r>
              <a:rPr lang="en-US" sz="2000" dirty="0" smtClean="0">
                <a:solidFill>
                  <a:schemeClr val="bg1"/>
                </a:solidFill>
              </a:rPr>
              <a:t>Pattern Recognition</a:t>
            </a:r>
          </a:p>
          <a:p>
            <a:r>
              <a:rPr lang="en-US" sz="2000" dirty="0" smtClean="0">
                <a:solidFill>
                  <a:schemeClr val="bg1"/>
                </a:solidFill>
              </a:rPr>
              <a:t>Art symbolism</a:t>
            </a:r>
          </a:p>
          <a:p>
            <a:r>
              <a:rPr lang="en-US" sz="2000" dirty="0" smtClean="0">
                <a:solidFill>
                  <a:schemeClr val="bg1"/>
                </a:solidFill>
              </a:rPr>
              <a:t>Music nonmusicians</a:t>
            </a:r>
            <a:r>
              <a:rPr lang="en-US" dirty="0" smtClean="0"/>
              <a:t> </a:t>
            </a:r>
            <a:endParaRPr lang="en-US" dirty="0"/>
          </a:p>
        </p:txBody>
      </p:sp>
      <p:sp>
        <p:nvSpPr>
          <p:cNvPr id="7" name="TextBox 6"/>
          <p:cNvSpPr txBox="1"/>
          <p:nvPr/>
        </p:nvSpPr>
        <p:spPr>
          <a:xfrm>
            <a:off x="0" y="0"/>
            <a:ext cx="4568430" cy="1015663"/>
          </a:xfrm>
          <a:prstGeom prst="rect">
            <a:avLst/>
          </a:prstGeom>
          <a:solidFill>
            <a:srgbClr val="92D050"/>
          </a:solidFill>
        </p:spPr>
        <p:txBody>
          <a:bodyPr wrap="none" rtlCol="0">
            <a:spAutoFit/>
          </a:bodyPr>
          <a:lstStyle/>
          <a:p>
            <a:r>
              <a:rPr lang="en-US" sz="2000" dirty="0" smtClean="0">
                <a:solidFill>
                  <a:schemeClr val="bg1"/>
                </a:solidFill>
              </a:rPr>
              <a:t>You have two separate operating systems</a:t>
            </a:r>
          </a:p>
          <a:p>
            <a:r>
              <a:rPr lang="en-US" sz="2000" dirty="0" smtClean="0">
                <a:solidFill>
                  <a:schemeClr val="bg1"/>
                </a:solidFill>
              </a:rPr>
              <a:t>Prefrontal cortex must disengage to allow </a:t>
            </a:r>
          </a:p>
          <a:p>
            <a:r>
              <a:rPr lang="en-US" sz="2000" dirty="0" smtClean="0">
                <a:solidFill>
                  <a:schemeClr val="bg1"/>
                </a:solidFill>
              </a:rPr>
              <a:t>Right brain to fire up.   </a:t>
            </a:r>
            <a:endParaRPr lang="en-US" dirty="0"/>
          </a:p>
        </p:txBody>
      </p:sp>
      <p:sp>
        <p:nvSpPr>
          <p:cNvPr id="8" name="TextBox 7"/>
          <p:cNvSpPr txBox="1"/>
          <p:nvPr/>
        </p:nvSpPr>
        <p:spPr>
          <a:xfrm>
            <a:off x="26624" y="1219201"/>
            <a:ext cx="2564176" cy="1200329"/>
          </a:xfrm>
          <a:prstGeom prst="rect">
            <a:avLst/>
          </a:prstGeom>
          <a:solidFill>
            <a:srgbClr val="00B0F0"/>
          </a:solidFill>
        </p:spPr>
        <p:txBody>
          <a:bodyPr wrap="square" rtlCol="0">
            <a:spAutoFit/>
          </a:bodyPr>
          <a:lstStyle/>
          <a:p>
            <a:r>
              <a:rPr lang="en-US" dirty="0" smtClean="0">
                <a:solidFill>
                  <a:schemeClr val="bg1"/>
                </a:solidFill>
              </a:rPr>
              <a:t>Meditation, breathing facilitate this process. </a:t>
            </a:r>
          </a:p>
          <a:p>
            <a:r>
              <a:rPr lang="en-US" dirty="0" smtClean="0">
                <a:solidFill>
                  <a:schemeClr val="bg1"/>
                </a:solidFill>
              </a:rPr>
              <a:t>Racing thoughts.  You are stuck in the loop. </a:t>
            </a:r>
            <a:endParaRPr lang="en-US" dirty="0">
              <a:solidFill>
                <a:schemeClr val="bg1"/>
              </a:solidFill>
            </a:endParaRPr>
          </a:p>
        </p:txBody>
      </p:sp>
      <p:graphicFrame>
        <p:nvGraphicFramePr>
          <p:cNvPr id="9" name="Diagram 8"/>
          <p:cNvGraphicFramePr/>
          <p:nvPr>
            <p:extLst>
              <p:ext uri="{D42A27DB-BD31-4B8C-83A1-F6EECF244321}">
                <p14:modId xmlns:p14="http://schemas.microsoft.com/office/powerpoint/2010/main" val="787822282"/>
              </p:ext>
            </p:extLst>
          </p:nvPr>
        </p:nvGraphicFramePr>
        <p:xfrm>
          <a:off x="2895600" y="2971800"/>
          <a:ext cx="1524000" cy="1905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5170" y="6273225"/>
            <a:ext cx="4358089" cy="584775"/>
          </a:xfrm>
          <a:prstGeom prst="rect">
            <a:avLst/>
          </a:prstGeom>
          <a:solidFill>
            <a:schemeClr val="bg1">
              <a:lumMod val="85000"/>
            </a:schemeClr>
          </a:solidFill>
        </p:spPr>
        <p:txBody>
          <a:bodyPr wrap="square" rtlCol="0">
            <a:spAutoFit/>
          </a:bodyPr>
          <a:lstStyle/>
          <a:p>
            <a:r>
              <a:rPr lang="en-US" sz="3200" dirty="0" smtClean="0"/>
              <a:t>Quiet Racing Thoughts </a:t>
            </a:r>
            <a:endParaRPr lang="en-US" sz="3200" dirty="0"/>
          </a:p>
        </p:txBody>
      </p:sp>
    </p:spTree>
    <p:extLst>
      <p:ext uri="{BB962C8B-B14F-4D97-AF65-F5344CB8AC3E}">
        <p14:creationId xmlns:p14="http://schemas.microsoft.com/office/powerpoint/2010/main" val="296040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Racing thoughts </a:t>
            </a:r>
            <a:endParaRPr lang="en-US" dirty="0"/>
          </a:p>
        </p:txBody>
      </p:sp>
      <p:sp>
        <p:nvSpPr>
          <p:cNvPr id="3" name="Content Placeholder 2"/>
          <p:cNvSpPr>
            <a:spLocks noGrp="1"/>
          </p:cNvSpPr>
          <p:nvPr>
            <p:ph idx="1"/>
          </p:nvPr>
        </p:nvSpPr>
        <p:spPr/>
        <p:txBody>
          <a:bodyPr/>
          <a:lstStyle/>
          <a:p>
            <a:r>
              <a:rPr lang="en-US" dirty="0" smtClean="0"/>
              <a:t>Taming the lion in the room </a:t>
            </a:r>
          </a:p>
          <a:p>
            <a:r>
              <a:rPr lang="en-US" dirty="0" smtClean="0"/>
              <a:t>Name it to tame it – Reality check </a:t>
            </a:r>
          </a:p>
          <a:p>
            <a:r>
              <a:rPr lang="en-US" dirty="0" smtClean="0"/>
              <a:t>Identify sympathetic activation shut it down</a:t>
            </a:r>
          </a:p>
          <a:p>
            <a:r>
              <a:rPr lang="en-US" dirty="0" smtClean="0"/>
              <a:t>Just breath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31" y="3810000"/>
            <a:ext cx="3810000" cy="28575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6831" y="3953240"/>
            <a:ext cx="4607170" cy="2447559"/>
          </a:xfrm>
          <a:prstGeom prst="rect">
            <a:avLst/>
          </a:prstGeom>
        </p:spPr>
      </p:pic>
    </p:spTree>
    <p:extLst>
      <p:ext uri="{BB962C8B-B14F-4D97-AF65-F5344CB8AC3E}">
        <p14:creationId xmlns:p14="http://schemas.microsoft.com/office/powerpoint/2010/main" val="189399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 focus on the present </a:t>
            </a:r>
            <a:endParaRPr lang="en-US" dirty="0"/>
          </a:p>
        </p:txBody>
      </p:sp>
      <p:sp>
        <p:nvSpPr>
          <p:cNvPr id="3" name="Content Placeholder 2"/>
          <p:cNvSpPr>
            <a:spLocks noGrp="1"/>
          </p:cNvSpPr>
          <p:nvPr>
            <p:ph idx="1"/>
          </p:nvPr>
        </p:nvSpPr>
        <p:spPr/>
        <p:txBody>
          <a:bodyPr/>
          <a:lstStyle/>
          <a:p>
            <a:r>
              <a:rPr lang="en-US" dirty="0" smtClean="0"/>
              <a:t>To </a:t>
            </a:r>
            <a:r>
              <a:rPr lang="en-US" dirty="0"/>
              <a:t>use the skilled focus of attention to change the mind—enables us to amplify the activity of certain pathways and inhibit others. Without this refined inner view of the mind itself, such discrimination among specific patterns of neural firing is not possible. </a:t>
            </a:r>
          </a:p>
          <a:p>
            <a:endParaRPr lang="en-US" dirty="0"/>
          </a:p>
        </p:txBody>
      </p:sp>
    </p:spTree>
    <p:extLst>
      <p:ext uri="{BB962C8B-B14F-4D97-AF65-F5344CB8AC3E}">
        <p14:creationId xmlns:p14="http://schemas.microsoft.com/office/powerpoint/2010/main" val="1924465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Really Matters </a:t>
            </a:r>
            <a:endParaRPr lang="en-US" dirty="0"/>
          </a:p>
        </p:txBody>
      </p:sp>
      <p:sp>
        <p:nvSpPr>
          <p:cNvPr id="3" name="Content Placeholder 2"/>
          <p:cNvSpPr>
            <a:spLocks noGrp="1"/>
          </p:cNvSpPr>
          <p:nvPr>
            <p:ph idx="1"/>
          </p:nvPr>
        </p:nvSpPr>
        <p:spPr/>
        <p:txBody>
          <a:bodyPr>
            <a:normAutofit fontScale="85000" lnSpcReduction="10000"/>
          </a:bodyPr>
          <a:lstStyle/>
          <a:p>
            <a:r>
              <a:rPr lang="en-US" dirty="0"/>
              <a:t>Why would the way we focus our attention matter for the quality of our lives</a:t>
            </a:r>
            <a:r>
              <a:rPr lang="en-US" dirty="0" smtClean="0"/>
              <a:t>?</a:t>
            </a:r>
          </a:p>
          <a:p>
            <a:r>
              <a:rPr lang="en-US" dirty="0"/>
              <a:t>When </a:t>
            </a:r>
            <a:r>
              <a:rPr lang="en-US" dirty="0" smtClean="0"/>
              <a:t>we refine the way </a:t>
            </a:r>
            <a:r>
              <a:rPr lang="en-US" dirty="0"/>
              <a:t>in which </a:t>
            </a:r>
            <a:r>
              <a:rPr lang="en-US" dirty="0" smtClean="0"/>
              <a:t>we </a:t>
            </a:r>
            <a:r>
              <a:rPr lang="en-US" dirty="0"/>
              <a:t>see the fabric of the mind itself it becomes possible to intentionally alter </a:t>
            </a:r>
            <a:r>
              <a:rPr lang="en-US" dirty="0" smtClean="0"/>
              <a:t>the way information flows through it. </a:t>
            </a:r>
          </a:p>
          <a:p>
            <a:r>
              <a:rPr lang="en-US" dirty="0" smtClean="0"/>
              <a:t>Seeing the </a:t>
            </a:r>
            <a:r>
              <a:rPr lang="en-US" dirty="0"/>
              <a:t>mind with more depth and clarity </a:t>
            </a:r>
            <a:r>
              <a:rPr lang="en-US" dirty="0" smtClean="0"/>
              <a:t>allows the mind to regulate the </a:t>
            </a:r>
            <a:r>
              <a:rPr lang="en-US" dirty="0"/>
              <a:t>flow of energy </a:t>
            </a:r>
            <a:r>
              <a:rPr lang="en-US" dirty="0" smtClean="0"/>
              <a:t>(pattern of neural firing) and information in it (neural connections)</a:t>
            </a:r>
          </a:p>
          <a:p>
            <a:r>
              <a:rPr lang="en-US" dirty="0" smtClean="0"/>
              <a:t>Allows you to be transformed</a:t>
            </a:r>
          </a:p>
          <a:p>
            <a:r>
              <a:rPr lang="en-US" dirty="0" smtClean="0"/>
              <a:t>Sleep deprivation impairs this process </a:t>
            </a:r>
            <a:endParaRPr lang="en-US" dirty="0"/>
          </a:p>
        </p:txBody>
      </p:sp>
      <p:sp>
        <p:nvSpPr>
          <p:cNvPr id="4" name="TextBox 3"/>
          <p:cNvSpPr txBox="1"/>
          <p:nvPr/>
        </p:nvSpPr>
        <p:spPr>
          <a:xfrm>
            <a:off x="762000" y="6248400"/>
            <a:ext cx="3412857" cy="276999"/>
          </a:xfrm>
          <a:prstGeom prst="rect">
            <a:avLst/>
          </a:prstGeom>
          <a:noFill/>
        </p:spPr>
        <p:txBody>
          <a:bodyPr wrap="none" rtlCol="0">
            <a:spAutoFit/>
          </a:bodyPr>
          <a:lstStyle/>
          <a:p>
            <a:r>
              <a:rPr lang="en-US" sz="1200" dirty="0"/>
              <a:t>http://scan.oxfordjournals.org/content/2/4/259.full</a:t>
            </a:r>
          </a:p>
        </p:txBody>
      </p:sp>
    </p:spTree>
    <p:extLst>
      <p:ext uri="{BB962C8B-B14F-4D97-AF65-F5344CB8AC3E}">
        <p14:creationId xmlns:p14="http://schemas.microsoft.com/office/powerpoint/2010/main" val="3762783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2126" y="8021"/>
            <a:ext cx="3733800" cy="1669423"/>
          </a:xfrm>
          <a:prstGeom prst="rect">
            <a:avLst/>
          </a:prstGeom>
        </p:spPr>
      </p:pic>
      <p:sp>
        <p:nvSpPr>
          <p:cNvPr id="2" name="Title 1"/>
          <p:cNvSpPr>
            <a:spLocks noGrp="1"/>
          </p:cNvSpPr>
          <p:nvPr>
            <p:ph type="title"/>
          </p:nvPr>
        </p:nvSpPr>
        <p:spPr/>
        <p:txBody>
          <a:bodyPr/>
          <a:lstStyle/>
          <a:p>
            <a:r>
              <a:rPr lang="en-US" dirty="0" smtClean="0"/>
              <a:t>Omega 3</a:t>
            </a:r>
            <a:endParaRPr lang="en-US" dirty="0"/>
          </a:p>
        </p:txBody>
      </p:sp>
      <p:sp>
        <p:nvSpPr>
          <p:cNvPr id="3" name="Content Placeholder 2"/>
          <p:cNvSpPr>
            <a:spLocks noGrp="1"/>
          </p:cNvSpPr>
          <p:nvPr>
            <p:ph idx="1"/>
          </p:nvPr>
        </p:nvSpPr>
        <p:spPr/>
        <p:txBody>
          <a:bodyPr>
            <a:normAutofit fontScale="92500" lnSpcReduction="10000"/>
          </a:bodyPr>
          <a:lstStyle/>
          <a:p>
            <a:r>
              <a:rPr lang="en-US" dirty="0"/>
              <a:t>Higher levels of omega-3 DHA, </a:t>
            </a:r>
            <a:r>
              <a:rPr lang="en-US" dirty="0" smtClean="0"/>
              <a:t>fatty </a:t>
            </a:r>
            <a:r>
              <a:rPr lang="en-US" dirty="0"/>
              <a:t>acids found in algae and seafood, are associated with better </a:t>
            </a:r>
            <a:r>
              <a:rPr lang="en-US" dirty="0" smtClean="0"/>
              <a:t>sleep</a:t>
            </a:r>
          </a:p>
          <a:p>
            <a:r>
              <a:rPr lang="en-US" dirty="0" smtClean="0"/>
              <a:t>Study </a:t>
            </a:r>
            <a:r>
              <a:rPr lang="en-US" dirty="0"/>
              <a:t>by the University of </a:t>
            </a:r>
            <a:r>
              <a:rPr lang="en-US" dirty="0" smtClean="0"/>
              <a:t>Oxford</a:t>
            </a:r>
            <a:r>
              <a:rPr lang="en-US" dirty="0"/>
              <a:t> due to be published in the Journal of Sleep </a:t>
            </a:r>
            <a:r>
              <a:rPr lang="en-US" dirty="0" smtClean="0"/>
              <a:t>Research</a:t>
            </a:r>
          </a:p>
          <a:p>
            <a:r>
              <a:rPr lang="en-US" dirty="0" smtClean="0"/>
              <a:t>16 </a:t>
            </a:r>
            <a:r>
              <a:rPr lang="en-US" dirty="0"/>
              <a:t>weeks of daily 600 mg supplements of algal sources would improve the sleep of 362 </a:t>
            </a:r>
            <a:r>
              <a:rPr lang="en-US" dirty="0" smtClean="0"/>
              <a:t>children</a:t>
            </a:r>
          </a:p>
          <a:p>
            <a:r>
              <a:rPr lang="en-US" dirty="0" smtClean="0"/>
              <a:t>Not </a:t>
            </a:r>
            <a:r>
              <a:rPr lang="en-US" dirty="0"/>
              <a:t>selected for sleep problems, but were all struggling readers at a mainstream primary </a:t>
            </a:r>
            <a:r>
              <a:rPr lang="en-US" dirty="0" smtClean="0"/>
              <a:t>school</a:t>
            </a:r>
            <a:endParaRPr lang="en-US" dirty="0"/>
          </a:p>
        </p:txBody>
      </p:sp>
      <p:sp>
        <p:nvSpPr>
          <p:cNvPr id="4" name="TextBox 3"/>
          <p:cNvSpPr txBox="1"/>
          <p:nvPr/>
        </p:nvSpPr>
        <p:spPr>
          <a:xfrm>
            <a:off x="381000" y="6348936"/>
            <a:ext cx="5854231" cy="276999"/>
          </a:xfrm>
          <a:prstGeom prst="rect">
            <a:avLst/>
          </a:prstGeom>
          <a:noFill/>
        </p:spPr>
        <p:txBody>
          <a:bodyPr wrap="none" rtlCol="0">
            <a:spAutoFit/>
          </a:bodyPr>
          <a:lstStyle/>
          <a:p>
            <a:r>
              <a:rPr lang="en-US" sz="1200" dirty="0" smtClean="0"/>
              <a:t>http</a:t>
            </a:r>
            <a:r>
              <a:rPr lang="en-US" sz="1200" dirty="0"/>
              <a:t>://www.sleepreviewmag.com/2014/03/omega-3-better-sleep/#sthash.6t5yD6fo.dpuf</a:t>
            </a:r>
          </a:p>
        </p:txBody>
      </p:sp>
    </p:spTree>
    <p:extLst>
      <p:ext uri="{BB962C8B-B14F-4D97-AF65-F5344CB8AC3E}">
        <p14:creationId xmlns:p14="http://schemas.microsoft.com/office/powerpoint/2010/main" val="1767812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Sleep In America Poll 2013</a:t>
            </a:r>
            <a:endParaRPr lang="en-US" dirty="0"/>
          </a:p>
        </p:txBody>
      </p:sp>
      <p:sp>
        <p:nvSpPr>
          <p:cNvPr id="3" name="Content Placeholder 2"/>
          <p:cNvSpPr>
            <a:spLocks noGrp="1"/>
          </p:cNvSpPr>
          <p:nvPr>
            <p:ph idx="1"/>
          </p:nvPr>
        </p:nvSpPr>
        <p:spPr/>
        <p:txBody>
          <a:bodyPr>
            <a:normAutofit fontScale="77500" lnSpcReduction="20000"/>
          </a:bodyPr>
          <a:lstStyle/>
          <a:p>
            <a:r>
              <a:rPr lang="en-US" dirty="0"/>
              <a:t>Vigorous exercisers </a:t>
            </a:r>
            <a:r>
              <a:rPr lang="en-US" dirty="0" smtClean="0"/>
              <a:t>almost </a:t>
            </a:r>
            <a:r>
              <a:rPr lang="en-US" dirty="0"/>
              <a:t>twice as likely </a:t>
            </a:r>
            <a:r>
              <a:rPr lang="en-US" dirty="0" smtClean="0"/>
              <a:t>to have good sleep </a:t>
            </a:r>
            <a:r>
              <a:rPr lang="en-US" dirty="0"/>
              <a:t>every night </a:t>
            </a:r>
            <a:endParaRPr lang="en-US" dirty="0" smtClean="0"/>
          </a:p>
          <a:p>
            <a:r>
              <a:rPr lang="en-US" dirty="0" smtClean="0"/>
              <a:t>They </a:t>
            </a:r>
            <a:r>
              <a:rPr lang="en-US" dirty="0"/>
              <a:t>also are the least likely to report sleep problems. </a:t>
            </a:r>
            <a:endParaRPr lang="en-US" dirty="0" smtClean="0"/>
          </a:p>
          <a:p>
            <a:r>
              <a:rPr lang="en-US" dirty="0" smtClean="0"/>
              <a:t>More </a:t>
            </a:r>
            <a:r>
              <a:rPr lang="en-US" dirty="0"/>
              <a:t>than two-thirds of vigorous exercisers </a:t>
            </a:r>
            <a:r>
              <a:rPr lang="en-US" dirty="0" smtClean="0"/>
              <a:t>rarely </a:t>
            </a:r>
            <a:r>
              <a:rPr lang="en-US" dirty="0"/>
              <a:t>or never (in the past 2 weeks) had </a:t>
            </a:r>
            <a:r>
              <a:rPr lang="en-US" dirty="0" smtClean="0"/>
              <a:t>insomnia symptoms insomnia. NO difficulty with </a:t>
            </a:r>
          </a:p>
          <a:p>
            <a:pPr lvl="1"/>
            <a:r>
              <a:rPr lang="en-US" dirty="0"/>
              <a:t> </a:t>
            </a:r>
            <a:r>
              <a:rPr lang="en-US" dirty="0" smtClean="0"/>
              <a:t>72 % , </a:t>
            </a:r>
            <a:r>
              <a:rPr lang="en-US" dirty="0"/>
              <a:t>waking up too </a:t>
            </a:r>
            <a:r>
              <a:rPr lang="en-US" dirty="0" smtClean="0"/>
              <a:t>early and not </a:t>
            </a:r>
            <a:r>
              <a:rPr lang="en-US" dirty="0"/>
              <a:t>being able to get back to sleep </a:t>
            </a:r>
            <a:endParaRPr lang="en-US" dirty="0" smtClean="0"/>
          </a:p>
          <a:p>
            <a:pPr lvl="1"/>
            <a:r>
              <a:rPr lang="en-US" dirty="0" smtClean="0"/>
              <a:t>69% difficulty </a:t>
            </a:r>
            <a:r>
              <a:rPr lang="en-US" dirty="0"/>
              <a:t>falling asleep </a:t>
            </a:r>
            <a:r>
              <a:rPr lang="en-US" dirty="0" smtClean="0"/>
              <a:t> </a:t>
            </a:r>
          </a:p>
          <a:p>
            <a:r>
              <a:rPr lang="en-US" dirty="0" smtClean="0"/>
              <a:t>In </a:t>
            </a:r>
            <a:r>
              <a:rPr lang="en-US" dirty="0"/>
              <a:t>contrast, one-half (50%) of non-exercisers say they woke up during the night and nearly one-fourth (24%) had difficulty falling asleep every night or almost every </a:t>
            </a:r>
            <a:r>
              <a:rPr lang="en-US" dirty="0" smtClean="0"/>
              <a:t>night</a:t>
            </a:r>
          </a:p>
          <a:p>
            <a:endParaRPr lang="en-US" dirty="0"/>
          </a:p>
        </p:txBody>
      </p:sp>
      <p:sp>
        <p:nvSpPr>
          <p:cNvPr id="4" name="TextBox 3"/>
          <p:cNvSpPr txBox="1"/>
          <p:nvPr/>
        </p:nvSpPr>
        <p:spPr>
          <a:xfrm>
            <a:off x="762000" y="6096000"/>
            <a:ext cx="7415748" cy="369332"/>
          </a:xfrm>
          <a:prstGeom prst="rect">
            <a:avLst/>
          </a:prstGeom>
          <a:noFill/>
        </p:spPr>
        <p:txBody>
          <a:bodyPr wrap="none" rtlCol="0">
            <a:spAutoFit/>
          </a:bodyPr>
          <a:lstStyle/>
          <a:p>
            <a:r>
              <a:rPr lang="en-US" sz="1200" dirty="0"/>
              <a:t>http://sleepfoundation.org/sleep-news/national-sleep-foundation-poll-finds-exercise-key-good-sleep/page/0%2C1</a:t>
            </a:r>
            <a:r>
              <a:rPr lang="en-US" dirty="0"/>
              <a:t>/</a:t>
            </a:r>
          </a:p>
        </p:txBody>
      </p:sp>
    </p:spTree>
    <p:extLst>
      <p:ext uri="{BB962C8B-B14F-4D97-AF65-F5344CB8AC3E}">
        <p14:creationId xmlns:p14="http://schemas.microsoft.com/office/powerpoint/2010/main" val="4019810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exercisers </a:t>
            </a:r>
            <a:endParaRPr lang="en-US" dirty="0"/>
          </a:p>
        </p:txBody>
      </p:sp>
      <p:sp>
        <p:nvSpPr>
          <p:cNvPr id="3" name="Content Placeholder 2"/>
          <p:cNvSpPr>
            <a:spLocks noGrp="1"/>
          </p:cNvSpPr>
          <p:nvPr>
            <p:ph idx="1"/>
          </p:nvPr>
        </p:nvSpPr>
        <p:spPr/>
        <p:txBody>
          <a:bodyPr>
            <a:normAutofit/>
          </a:bodyPr>
          <a:lstStyle/>
          <a:p>
            <a:r>
              <a:rPr lang="en-US" dirty="0" smtClean="0"/>
              <a:t>Have </a:t>
            </a:r>
            <a:r>
              <a:rPr lang="en-US" dirty="0"/>
              <a:t>the highest risk for sleep </a:t>
            </a:r>
            <a:r>
              <a:rPr lang="en-US" dirty="0" smtClean="0"/>
              <a:t>apnea</a:t>
            </a:r>
          </a:p>
          <a:p>
            <a:r>
              <a:rPr lang="en-US" dirty="0" smtClean="0"/>
              <a:t>Are more </a:t>
            </a:r>
            <a:r>
              <a:rPr lang="en-US" dirty="0"/>
              <a:t>excessively sleepy than </a:t>
            </a:r>
            <a:r>
              <a:rPr lang="en-US" dirty="0" smtClean="0"/>
              <a:t>exercisers</a:t>
            </a:r>
          </a:p>
          <a:p>
            <a:r>
              <a:rPr lang="en-US" dirty="0" smtClean="0"/>
              <a:t>Nearly </a:t>
            </a:r>
            <a:r>
              <a:rPr lang="en-US" dirty="0"/>
              <a:t>one-fourth of non-exercisers (24%) qualify as “sleepy” using a standard excessive sleepiness clinical screening measure. </a:t>
            </a:r>
            <a:endParaRPr lang="en-US" dirty="0" smtClean="0"/>
          </a:p>
          <a:p>
            <a:r>
              <a:rPr lang="en-US" dirty="0" smtClean="0"/>
              <a:t>Six in </a:t>
            </a:r>
            <a:r>
              <a:rPr lang="en-US" dirty="0"/>
              <a:t>ten of non-exercisers (61%) say they rarely or never have a good night’s sleep on work nights</a:t>
            </a:r>
          </a:p>
        </p:txBody>
      </p:sp>
    </p:spTree>
    <p:extLst>
      <p:ext uri="{BB962C8B-B14F-4D97-AF65-F5344CB8AC3E}">
        <p14:creationId xmlns:p14="http://schemas.microsoft.com/office/powerpoint/2010/main" val="4182903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you can do </a:t>
            </a:r>
            <a:endParaRPr lang="en-US" dirty="0"/>
          </a:p>
        </p:txBody>
      </p:sp>
      <p:sp>
        <p:nvSpPr>
          <p:cNvPr id="3" name="Content Placeholder 2"/>
          <p:cNvSpPr>
            <a:spLocks noGrp="1"/>
          </p:cNvSpPr>
          <p:nvPr>
            <p:ph idx="1"/>
          </p:nvPr>
        </p:nvSpPr>
        <p:spPr/>
        <p:txBody>
          <a:bodyPr/>
          <a:lstStyle/>
          <a:p>
            <a:r>
              <a:rPr lang="en-US" dirty="0" smtClean="0"/>
              <a:t>Sleep habits</a:t>
            </a:r>
          </a:p>
          <a:p>
            <a:pPr lvl="1"/>
            <a:r>
              <a:rPr lang="en-US" dirty="0" smtClean="0"/>
              <a:t>Set rules </a:t>
            </a:r>
          </a:p>
          <a:p>
            <a:pPr lvl="2"/>
            <a:r>
              <a:rPr lang="en-US" dirty="0" smtClean="0"/>
              <a:t>Quiet, dark and cool </a:t>
            </a:r>
          </a:p>
          <a:p>
            <a:pPr lvl="2"/>
            <a:r>
              <a:rPr lang="en-US" dirty="0" smtClean="0"/>
              <a:t>White noise machines</a:t>
            </a:r>
          </a:p>
          <a:p>
            <a:pPr lvl="2"/>
            <a:r>
              <a:rPr lang="en-US" dirty="0" smtClean="0"/>
              <a:t>No electronics</a:t>
            </a:r>
          </a:p>
          <a:p>
            <a:pPr lvl="2"/>
            <a:r>
              <a:rPr lang="en-US" dirty="0" smtClean="0"/>
              <a:t>Optimize the room temperature 65-72.  Wear socks. </a:t>
            </a:r>
          </a:p>
          <a:p>
            <a:pPr lvl="2"/>
            <a:r>
              <a:rPr lang="en-US" dirty="0" smtClean="0"/>
              <a:t>Comfortable mattress, pillow, calm colors </a:t>
            </a:r>
          </a:p>
          <a:p>
            <a:pPr lvl="1"/>
            <a:r>
              <a:rPr lang="en-US" dirty="0" smtClean="0"/>
              <a:t>Diet, Exercise </a:t>
            </a:r>
          </a:p>
          <a:p>
            <a:pPr lvl="1"/>
            <a:r>
              <a:rPr lang="en-US" dirty="0" smtClean="0"/>
              <a:t>Just breath, resiliency, shut down racing thoughts </a:t>
            </a:r>
            <a:endParaRPr lang="en-US" dirty="0"/>
          </a:p>
        </p:txBody>
      </p:sp>
    </p:spTree>
    <p:extLst>
      <p:ext uri="{BB962C8B-B14F-4D97-AF65-F5344CB8AC3E}">
        <p14:creationId xmlns:p14="http://schemas.microsoft.com/office/powerpoint/2010/main" val="2526554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Check</a:t>
            </a:r>
            <a:endParaRPr lang="en-US" dirty="0"/>
          </a:p>
        </p:txBody>
      </p:sp>
      <p:sp>
        <p:nvSpPr>
          <p:cNvPr id="3" name="Content Placeholder 2"/>
          <p:cNvSpPr>
            <a:spLocks noGrp="1"/>
          </p:cNvSpPr>
          <p:nvPr>
            <p:ph idx="1"/>
          </p:nvPr>
        </p:nvSpPr>
        <p:spPr/>
        <p:txBody>
          <a:bodyPr>
            <a:normAutofit/>
          </a:bodyPr>
          <a:lstStyle/>
          <a:p>
            <a:r>
              <a:rPr lang="en-US" dirty="0" smtClean="0"/>
              <a:t>Recognize the threat</a:t>
            </a:r>
          </a:p>
          <a:p>
            <a:r>
              <a:rPr lang="en-US" dirty="0" smtClean="0"/>
              <a:t>Competence</a:t>
            </a:r>
          </a:p>
          <a:p>
            <a:r>
              <a:rPr lang="en-US" dirty="0" smtClean="0"/>
              <a:t>Autonomy</a:t>
            </a:r>
          </a:p>
          <a:p>
            <a:r>
              <a:rPr lang="en-US" dirty="0" smtClean="0"/>
              <a:t>Relatedness</a:t>
            </a:r>
          </a:p>
          <a:p>
            <a:r>
              <a:rPr lang="en-US" dirty="0" smtClean="0"/>
              <a:t>Basic human needs</a:t>
            </a:r>
          </a:p>
          <a:p>
            <a:r>
              <a:rPr lang="en-US" dirty="0" smtClean="0"/>
              <a:t>Perceived threats activate fight or flight</a:t>
            </a:r>
          </a:p>
          <a:p>
            <a:r>
              <a:rPr lang="en-US" dirty="0" smtClean="0"/>
              <a:t>Recognize sympathetic systems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295400"/>
            <a:ext cx="2590800" cy="2590800"/>
          </a:xfrm>
          <a:prstGeom prst="rect">
            <a:avLst/>
          </a:prstGeom>
        </p:spPr>
      </p:pic>
    </p:spTree>
    <p:extLst>
      <p:ext uri="{BB962C8B-B14F-4D97-AF65-F5344CB8AC3E}">
        <p14:creationId xmlns:p14="http://schemas.microsoft.com/office/powerpoint/2010/main" val="2117927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411407" y="533400"/>
            <a:ext cx="5213478" cy="1107996"/>
          </a:xfrm>
          <a:prstGeom prst="rect">
            <a:avLst/>
          </a:prstGeom>
          <a:noFill/>
        </p:spPr>
        <p:txBody>
          <a:bodyPr wrap="none" rtlCol="0">
            <a:spAutoFit/>
          </a:bodyPr>
          <a:lstStyle/>
          <a:p>
            <a:r>
              <a:rPr lang="en-US" sz="6600" dirty="0" smtClean="0"/>
              <a:t>What did I do?</a:t>
            </a:r>
            <a:endParaRPr lang="en-US" sz="6600" dirty="0"/>
          </a:p>
        </p:txBody>
      </p:sp>
      <p:sp>
        <p:nvSpPr>
          <p:cNvPr id="6" name="TextBox 5"/>
          <p:cNvSpPr txBox="1"/>
          <p:nvPr/>
        </p:nvSpPr>
        <p:spPr>
          <a:xfrm>
            <a:off x="257908" y="1812648"/>
            <a:ext cx="3602268" cy="1815882"/>
          </a:xfrm>
          <a:prstGeom prst="rect">
            <a:avLst/>
          </a:prstGeom>
          <a:noFill/>
        </p:spPr>
        <p:txBody>
          <a:bodyPr wrap="none" rtlCol="0">
            <a:spAutoFit/>
          </a:bodyPr>
          <a:lstStyle/>
          <a:p>
            <a:r>
              <a:rPr lang="en-US" sz="3200" dirty="0" smtClean="0">
                <a:solidFill>
                  <a:schemeClr val="bg1"/>
                </a:solidFill>
              </a:rPr>
              <a:t> A story of </a:t>
            </a:r>
          </a:p>
          <a:p>
            <a:r>
              <a:rPr lang="en-US" sz="8000" dirty="0" smtClean="0">
                <a:solidFill>
                  <a:schemeClr val="bg1"/>
                </a:solidFill>
              </a:rPr>
              <a:t>Purpose</a:t>
            </a:r>
            <a:endParaRPr lang="en-US" sz="8000" dirty="0">
              <a:solidFill>
                <a:schemeClr val="bg1"/>
              </a:solidFill>
            </a:endParaRPr>
          </a:p>
        </p:txBody>
      </p:sp>
      <p:sp>
        <p:nvSpPr>
          <p:cNvPr id="3" name="Rectangle 2"/>
          <p:cNvSpPr/>
          <p:nvPr/>
        </p:nvSpPr>
        <p:spPr>
          <a:xfrm>
            <a:off x="5025352" y="6248400"/>
            <a:ext cx="3768789" cy="369332"/>
          </a:xfrm>
          <a:prstGeom prst="rect">
            <a:avLst/>
          </a:prstGeom>
          <a:solidFill>
            <a:schemeClr val="bg1"/>
          </a:solidFill>
        </p:spPr>
        <p:txBody>
          <a:bodyPr wrap="none">
            <a:spAutoFit/>
          </a:bodyPr>
          <a:lstStyle/>
          <a:p>
            <a:r>
              <a:rPr lang="en-US" dirty="0">
                <a:solidFill>
                  <a:schemeClr val="bg1"/>
                </a:solidFill>
                <a:hlinkClick r:id="rId4"/>
              </a:rPr>
              <a:t>? Bravest Family in America - YouTube</a:t>
            </a:r>
            <a:r>
              <a:rPr lang="en-US" dirty="0">
                <a:solidFill>
                  <a:schemeClr val="bg1"/>
                </a:solidFill>
              </a:rPr>
              <a:t> </a:t>
            </a:r>
          </a:p>
        </p:txBody>
      </p:sp>
      <p:sp>
        <p:nvSpPr>
          <p:cNvPr id="7" name="TextBox 6"/>
          <p:cNvSpPr txBox="1"/>
          <p:nvPr/>
        </p:nvSpPr>
        <p:spPr>
          <a:xfrm>
            <a:off x="443402" y="3581638"/>
            <a:ext cx="2574744" cy="369332"/>
          </a:xfrm>
          <a:prstGeom prst="rect">
            <a:avLst/>
          </a:prstGeom>
          <a:noFill/>
        </p:spPr>
        <p:txBody>
          <a:bodyPr wrap="none" rtlCol="0">
            <a:spAutoFit/>
          </a:bodyPr>
          <a:lstStyle/>
          <a:p>
            <a:r>
              <a:rPr lang="en-US" dirty="0">
                <a:solidFill>
                  <a:schemeClr val="bg1">
                    <a:lumMod val="95000"/>
                  </a:schemeClr>
                </a:solidFill>
              </a:rPr>
              <a:t>Corey and Jennifer </a:t>
            </a:r>
            <a:r>
              <a:rPr lang="en-US" dirty="0" err="1">
                <a:solidFill>
                  <a:schemeClr val="bg1">
                    <a:lumMod val="95000"/>
                  </a:schemeClr>
                </a:solidFill>
              </a:rPr>
              <a:t>Briest</a:t>
            </a:r>
            <a:r>
              <a:rPr lang="en-US" dirty="0">
                <a:solidFill>
                  <a:schemeClr val="bg1">
                    <a:lumMod val="95000"/>
                  </a:schemeClr>
                </a:solidFill>
              </a:rPr>
              <a:t> </a:t>
            </a:r>
          </a:p>
        </p:txBody>
      </p:sp>
    </p:spTree>
    <p:extLst>
      <p:ext uri="{BB962C8B-B14F-4D97-AF65-F5344CB8AC3E}">
        <p14:creationId xmlns:p14="http://schemas.microsoft.com/office/powerpoint/2010/main" val="569079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Refocus and Do</a:t>
            </a:r>
            <a:endParaRPr lang="en-US" dirty="0"/>
          </a:p>
        </p:txBody>
      </p:sp>
      <p:sp>
        <p:nvSpPr>
          <p:cNvPr id="3" name="Content Placeholder 2"/>
          <p:cNvSpPr>
            <a:spLocks noGrp="1"/>
          </p:cNvSpPr>
          <p:nvPr>
            <p:ph idx="1"/>
          </p:nvPr>
        </p:nvSpPr>
        <p:spPr/>
        <p:txBody>
          <a:bodyPr>
            <a:normAutofit fontScale="92500" lnSpcReduction="10000"/>
          </a:bodyPr>
          <a:lstStyle/>
          <a:p>
            <a:r>
              <a:rPr lang="en-US" dirty="0"/>
              <a:t>Having recognized the problem for what it is and why it’s occurring, you now have to replace the old behavior with new things to </a:t>
            </a:r>
            <a:r>
              <a:rPr lang="en-US" dirty="0" smtClean="0"/>
              <a:t>do</a:t>
            </a:r>
          </a:p>
          <a:p>
            <a:r>
              <a:rPr lang="en-US" dirty="0"/>
              <a:t>This is where the change in brain chemistry occurs, because you are creating new patterns, new mindsets. By refusing to be misled by the old messages, by understanding they aren’t what they tell you they are, your mind is now the one in charge of your brain</a:t>
            </a:r>
            <a:r>
              <a:rPr lang="en-US" dirty="0" smtClean="0"/>
              <a:t>.</a:t>
            </a:r>
          </a:p>
          <a:p>
            <a:r>
              <a:rPr lang="en-US" dirty="0" smtClean="0"/>
              <a:t>It is in the doing you rewire</a:t>
            </a:r>
            <a:endParaRPr lang="en-US" dirty="0"/>
          </a:p>
          <a:p>
            <a:endParaRPr lang="en-US" dirty="0"/>
          </a:p>
        </p:txBody>
      </p:sp>
    </p:spTree>
    <p:extLst>
      <p:ext uri="{BB962C8B-B14F-4D97-AF65-F5344CB8AC3E}">
        <p14:creationId xmlns:p14="http://schemas.microsoft.com/office/powerpoint/2010/main" val="833230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Revalue and find Purpose </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need for purpose is one the defining characteristics of human </a:t>
            </a:r>
            <a:r>
              <a:rPr lang="en-US" dirty="0" smtClean="0"/>
              <a:t>beings </a:t>
            </a:r>
          </a:p>
          <a:p>
            <a:r>
              <a:rPr lang="en-US" dirty="0" smtClean="0"/>
              <a:t>Purpose calms racing thoughts. </a:t>
            </a:r>
          </a:p>
          <a:p>
            <a:r>
              <a:rPr lang="en-US" dirty="0" smtClean="0"/>
              <a:t>Focuses </a:t>
            </a:r>
            <a:r>
              <a:rPr lang="en-US" dirty="0"/>
              <a:t>our attention </a:t>
            </a:r>
            <a:r>
              <a:rPr lang="en-US" dirty="0" smtClean="0"/>
              <a:t>externally</a:t>
            </a:r>
          </a:p>
          <a:p>
            <a:r>
              <a:rPr lang="en-US" dirty="0" smtClean="0"/>
              <a:t>Gives us </a:t>
            </a:r>
            <a:r>
              <a:rPr lang="en-US" dirty="0"/>
              <a:t>a constant source of activity to channel our mental energies </a:t>
            </a:r>
            <a:endParaRPr lang="en-US" dirty="0" smtClean="0"/>
          </a:p>
          <a:p>
            <a:r>
              <a:rPr lang="en-US" dirty="0" smtClean="0"/>
              <a:t>Spend </a:t>
            </a:r>
            <a:r>
              <a:rPr lang="en-US" dirty="0"/>
              <a:t>less immersed in </a:t>
            </a:r>
            <a:r>
              <a:rPr lang="en-US" dirty="0" smtClean="0"/>
              <a:t>chatter </a:t>
            </a:r>
            <a:r>
              <a:rPr lang="en-US" dirty="0"/>
              <a:t>of our minds </a:t>
            </a:r>
            <a:endParaRPr lang="en-US" dirty="0" smtClean="0"/>
          </a:p>
          <a:p>
            <a:r>
              <a:rPr lang="en-US" dirty="0" smtClean="0"/>
              <a:t>Makes </a:t>
            </a:r>
            <a:r>
              <a:rPr lang="en-US" dirty="0"/>
              <a:t>us less self-centered. </a:t>
            </a:r>
            <a:endParaRPr lang="en-US" dirty="0" smtClean="0"/>
          </a:p>
          <a:p>
            <a:r>
              <a:rPr lang="en-US" dirty="0" smtClean="0"/>
              <a:t>We </a:t>
            </a:r>
            <a:r>
              <a:rPr lang="en-US" dirty="0"/>
              <a:t>feel a part of something bigger, </a:t>
            </a:r>
            <a:endParaRPr lang="en-US" dirty="0" smtClean="0"/>
          </a:p>
          <a:p>
            <a:r>
              <a:rPr lang="en-US" dirty="0" smtClean="0"/>
              <a:t>Outside </a:t>
            </a:r>
            <a:r>
              <a:rPr lang="en-US" dirty="0"/>
              <a:t>ourselves, and this makes us less focused on our own worries and anxieties. </a:t>
            </a:r>
            <a:endParaRPr lang="en-US" dirty="0" smtClean="0"/>
          </a:p>
          <a:p>
            <a:endParaRPr lang="en-US" dirty="0"/>
          </a:p>
          <a:p>
            <a:endParaRPr lang="en-US" dirty="0" smtClean="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482467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a:t>
            </a:r>
            <a:r>
              <a:rPr lang="en-US" dirty="0"/>
              <a:t>we don’t have a sense of purpose in our lives. It makes us more vulnerable to boredom, anxiety you never get up in the morning wondering what you’re going to do with yourself. When you’re ‘in purpose’ - that is, engaged with and working towards your purpose - life becomes easier, less complicated and stressful. You become more </a:t>
            </a:r>
            <a:r>
              <a:rPr lang="en-US" dirty="0" smtClean="0"/>
              <a:t>focused, </a:t>
            </a:r>
            <a:r>
              <a:rPr lang="en-US" dirty="0"/>
              <a:t>like an arrow flying towards its </a:t>
            </a:r>
            <a:r>
              <a:rPr lang="en-US" dirty="0" smtClean="0"/>
              <a:t>target.  There is  </a:t>
            </a:r>
            <a:r>
              <a:rPr lang="en-US" dirty="0"/>
              <a:t>less space for </a:t>
            </a:r>
            <a:r>
              <a:rPr lang="en-US" dirty="0" smtClean="0"/>
              <a:t>negativity. </a:t>
            </a:r>
            <a:endParaRPr lang="en-US" dirty="0"/>
          </a:p>
          <a:p>
            <a:endParaRPr lang="en-US" dirty="0"/>
          </a:p>
        </p:txBody>
      </p:sp>
    </p:spTree>
    <p:extLst>
      <p:ext uri="{BB962C8B-B14F-4D97-AF65-F5344CB8AC3E}">
        <p14:creationId xmlns:p14="http://schemas.microsoft.com/office/powerpoint/2010/main" val="2703319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Healthy Sleep Advice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Eat Mediterranean diet high in omega three </a:t>
            </a:r>
          </a:p>
          <a:p>
            <a:r>
              <a:rPr lang="en-US" dirty="0" smtClean="0"/>
              <a:t>Exercise </a:t>
            </a:r>
            <a:r>
              <a:rPr lang="en-US" dirty="0"/>
              <a:t>regularly. </a:t>
            </a:r>
            <a:r>
              <a:rPr lang="en-US" dirty="0" smtClean="0"/>
              <a:t> Any </a:t>
            </a:r>
            <a:r>
              <a:rPr lang="en-US" dirty="0"/>
              <a:t>time of </a:t>
            </a:r>
            <a:r>
              <a:rPr lang="en-US" dirty="0" smtClean="0"/>
              <a:t>day.  </a:t>
            </a:r>
          </a:p>
          <a:p>
            <a:r>
              <a:rPr lang="en-US" dirty="0" smtClean="0"/>
              <a:t>Create a sleep environment. That is </a:t>
            </a:r>
            <a:r>
              <a:rPr lang="en-US" dirty="0"/>
              <a:t>quiet, dark and cool with a comfortable mattress and pillows. </a:t>
            </a:r>
          </a:p>
          <a:p>
            <a:r>
              <a:rPr lang="en-US" dirty="0"/>
              <a:t>Practice a relaxing bedtime </a:t>
            </a:r>
            <a:r>
              <a:rPr lang="en-US" dirty="0" smtClean="0"/>
              <a:t>ritual</a:t>
            </a:r>
            <a:endParaRPr lang="en-US" dirty="0"/>
          </a:p>
          <a:p>
            <a:r>
              <a:rPr lang="en-US" dirty="0"/>
              <a:t>Go to sleep and wake at the same time every day, and avoid spending more time in bed than needed. </a:t>
            </a:r>
          </a:p>
          <a:p>
            <a:r>
              <a:rPr lang="en-US" dirty="0"/>
              <a:t>Use bright light to help manage your "body clock." Avoid bright light in the evening and expose yourself to sunlight in the morning. </a:t>
            </a:r>
          </a:p>
          <a:p>
            <a:r>
              <a:rPr lang="en-US" dirty="0"/>
              <a:t>Use your bedroom only for sleep </a:t>
            </a:r>
            <a:endParaRPr lang="en-US" dirty="0" smtClean="0"/>
          </a:p>
          <a:p>
            <a:r>
              <a:rPr lang="en-US" dirty="0" smtClean="0"/>
              <a:t>Remove </a:t>
            </a:r>
            <a:r>
              <a:rPr lang="en-US" dirty="0"/>
              <a:t>work materials, computers and televisions from your bedroom. </a:t>
            </a:r>
          </a:p>
          <a:p>
            <a:r>
              <a:rPr lang="en-US" dirty="0"/>
              <a:t>Save your worries for the daytime. </a:t>
            </a:r>
          </a:p>
          <a:p>
            <a:r>
              <a:rPr lang="en-US" dirty="0"/>
              <a:t>If you can't sleep, go into another room and do something relaxing until you feel tired. </a:t>
            </a:r>
          </a:p>
          <a:p>
            <a:r>
              <a:rPr lang="en-US" dirty="0"/>
              <a:t>If you are experiencing excessive daytime sleepiness, snoring, or “stop breathing” episodes in your </a:t>
            </a:r>
            <a:r>
              <a:rPr lang="en-US" dirty="0" smtClean="0"/>
              <a:t>sleep</a:t>
            </a:r>
            <a:r>
              <a:rPr lang="en-US" dirty="0"/>
              <a:t>, contact your health care professional for a sleep apnea </a:t>
            </a:r>
            <a:r>
              <a:rPr lang="en-US" dirty="0" smtClean="0"/>
              <a:t>screening</a:t>
            </a:r>
            <a:endParaRPr lang="en-US" dirty="0"/>
          </a:p>
        </p:txBody>
      </p:sp>
    </p:spTree>
    <p:extLst>
      <p:ext uri="{BB962C8B-B14F-4D97-AF65-F5344CB8AC3E}">
        <p14:creationId xmlns:p14="http://schemas.microsoft.com/office/powerpoint/2010/main" val="1964517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02630" y="228600"/>
            <a:ext cx="8738739" cy="707886"/>
          </a:xfrm>
          <a:prstGeom prst="rect">
            <a:avLst/>
          </a:prstGeom>
          <a:solidFill>
            <a:schemeClr val="tx2">
              <a:lumMod val="40000"/>
              <a:lumOff val="60000"/>
            </a:schemeClr>
          </a:solidFill>
        </p:spPr>
        <p:txBody>
          <a:bodyPr wrap="none" rtlCol="0">
            <a:spAutoFit/>
          </a:bodyPr>
          <a:lstStyle/>
          <a:p>
            <a:r>
              <a:rPr lang="en-US" sz="4000" dirty="0">
                <a:solidFill>
                  <a:schemeClr val="bg1"/>
                </a:solidFill>
              </a:rPr>
              <a:t>Wake up the </a:t>
            </a:r>
            <a:r>
              <a:rPr lang="en-US" sz="4000" dirty="0" smtClean="0">
                <a:solidFill>
                  <a:schemeClr val="bg1"/>
                </a:solidFill>
              </a:rPr>
              <a:t>day to take </a:t>
            </a:r>
            <a:r>
              <a:rPr lang="en-US" sz="4000" dirty="0">
                <a:solidFill>
                  <a:schemeClr val="bg1"/>
                </a:solidFill>
              </a:rPr>
              <a:t>b</a:t>
            </a:r>
            <a:r>
              <a:rPr lang="en-US" sz="4000" dirty="0" smtClean="0">
                <a:solidFill>
                  <a:schemeClr val="bg1"/>
                </a:solidFill>
              </a:rPr>
              <a:t>ack </a:t>
            </a:r>
            <a:r>
              <a:rPr lang="en-US" sz="4000" dirty="0">
                <a:solidFill>
                  <a:schemeClr val="bg1"/>
                </a:solidFill>
              </a:rPr>
              <a:t>the </a:t>
            </a:r>
            <a:r>
              <a:rPr lang="en-US" sz="4000" dirty="0" smtClean="0">
                <a:solidFill>
                  <a:schemeClr val="bg1"/>
                </a:solidFill>
              </a:rPr>
              <a:t>night. </a:t>
            </a:r>
            <a:endParaRPr lang="en-US" sz="4000" dirty="0">
              <a:solidFill>
                <a:schemeClr val="bg1"/>
              </a:solidFill>
            </a:endParaRPr>
          </a:p>
        </p:txBody>
      </p:sp>
      <p:sp>
        <p:nvSpPr>
          <p:cNvPr id="9" name="TextBox 8"/>
          <p:cNvSpPr txBox="1"/>
          <p:nvPr/>
        </p:nvSpPr>
        <p:spPr>
          <a:xfrm>
            <a:off x="4038600" y="5181600"/>
            <a:ext cx="3853940" cy="923330"/>
          </a:xfrm>
          <a:prstGeom prst="rect">
            <a:avLst/>
          </a:prstGeom>
          <a:solidFill>
            <a:schemeClr val="tx2">
              <a:lumMod val="40000"/>
              <a:lumOff val="60000"/>
            </a:schemeClr>
          </a:solidFill>
        </p:spPr>
        <p:txBody>
          <a:bodyPr wrap="none" rtlCol="0">
            <a:spAutoFit/>
          </a:bodyPr>
          <a:lstStyle/>
          <a:p>
            <a:r>
              <a:rPr lang="en-US" sz="5400" dirty="0" smtClean="0">
                <a:solidFill>
                  <a:schemeClr val="bg1"/>
                </a:solidFill>
              </a:rPr>
              <a:t>Find Purpose</a:t>
            </a:r>
            <a:endParaRPr lang="en-US" sz="5400" dirty="0">
              <a:solidFill>
                <a:schemeClr val="bg1"/>
              </a:solidFill>
            </a:endParaRPr>
          </a:p>
        </p:txBody>
      </p:sp>
      <p:sp>
        <p:nvSpPr>
          <p:cNvPr id="11" name="TextBox 10"/>
          <p:cNvSpPr txBox="1"/>
          <p:nvPr/>
        </p:nvSpPr>
        <p:spPr>
          <a:xfrm>
            <a:off x="6179527" y="2286000"/>
            <a:ext cx="1220206" cy="584775"/>
          </a:xfrm>
          <a:prstGeom prst="rect">
            <a:avLst/>
          </a:prstGeom>
          <a:solidFill>
            <a:schemeClr val="tx2">
              <a:lumMod val="40000"/>
              <a:lumOff val="60000"/>
            </a:schemeClr>
          </a:solidFill>
          <a:ln>
            <a:solidFill>
              <a:schemeClr val="tx2">
                <a:lumMod val="40000"/>
                <a:lumOff val="60000"/>
              </a:schemeClr>
            </a:solidFill>
          </a:ln>
        </p:spPr>
        <p:txBody>
          <a:bodyPr wrap="none" rtlCol="0">
            <a:spAutoFit/>
          </a:bodyPr>
          <a:lstStyle/>
          <a:p>
            <a:r>
              <a:rPr lang="en-US" sz="3200" dirty="0" smtClean="0">
                <a:solidFill>
                  <a:schemeClr val="bg1"/>
                </a:solidFill>
              </a:rPr>
              <a:t>And…</a:t>
            </a:r>
            <a:r>
              <a:rPr lang="en-US" dirty="0" smtClean="0"/>
              <a:t> </a:t>
            </a:r>
            <a:endParaRPr lang="en-US" dirty="0"/>
          </a:p>
        </p:txBody>
      </p:sp>
    </p:spTree>
    <p:extLst>
      <p:ext uri="{BB962C8B-B14F-4D97-AF65-F5344CB8AC3E}">
        <p14:creationId xmlns:p14="http://schemas.microsoft.com/office/powerpoint/2010/main" val="1870568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856549"/>
          </a:xfrm>
          <a:prstGeom prst="rect">
            <a:avLst/>
          </a:prstGeom>
        </p:spPr>
      </p:pic>
      <p:sp>
        <p:nvSpPr>
          <p:cNvPr id="3" name="Rectangle 2"/>
          <p:cNvSpPr/>
          <p:nvPr/>
        </p:nvSpPr>
        <p:spPr>
          <a:xfrm>
            <a:off x="4619227" y="609600"/>
            <a:ext cx="1502335"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smtClean="0">
                <a:ln w="0"/>
                <a:solidFill>
                  <a:schemeClr val="bg1"/>
                </a:solidFill>
                <a:effectLst>
                  <a:reflection blurRad="12700" stA="50000" endPos="50000" dist="5000" dir="5400000" sy="-100000" rotWithShape="0"/>
                </a:effectLst>
              </a:rPr>
              <a:t>S</a:t>
            </a:r>
            <a:r>
              <a:rPr lang="en-US" sz="4000" b="1" cap="all" spc="0" dirty="0" smtClean="0">
                <a:ln w="0"/>
                <a:solidFill>
                  <a:schemeClr val="bg1"/>
                </a:solidFill>
                <a:effectLst>
                  <a:reflection blurRad="12700" stA="50000" endPos="50000" dist="5000" dir="5400000" sy="-100000" rotWithShape="0"/>
                </a:effectLst>
              </a:rPr>
              <a:t>eize</a:t>
            </a:r>
            <a:endParaRPr lang="en-US" sz="4000" b="1" cap="all" spc="0" dirty="0">
              <a:ln w="0"/>
              <a:solidFill>
                <a:schemeClr val="bg1"/>
              </a:solidFill>
              <a:effectLst>
                <a:reflection blurRad="12700" stA="50000" endPos="50000" dist="5000" dir="5400000" sy="-100000" rotWithShape="0"/>
              </a:effectLst>
            </a:endParaRPr>
          </a:p>
        </p:txBody>
      </p:sp>
      <p:sp>
        <p:nvSpPr>
          <p:cNvPr id="4" name="Rectangle 3"/>
          <p:cNvSpPr/>
          <p:nvPr/>
        </p:nvSpPr>
        <p:spPr>
          <a:xfrm>
            <a:off x="5015813" y="1406604"/>
            <a:ext cx="1313181" cy="1200329"/>
          </a:xfrm>
          <a:prstGeom prst="rect">
            <a:avLst/>
          </a:prstGeom>
          <a:noFill/>
        </p:spPr>
        <p:txBody>
          <a:bodyPr wrap="none">
            <a:spAutoFit/>
          </a:bodyPr>
          <a:lstStyle/>
          <a:p>
            <a:pPr algn="ctr"/>
            <a:r>
              <a:rPr lang="en-US" sz="7200" b="1" cap="all" dirty="0" smtClean="0">
                <a:ln w="0"/>
                <a:solidFill>
                  <a:schemeClr val="bg1"/>
                </a:solidFill>
                <a:effectLst>
                  <a:reflection blurRad="12700" stA="50000" endPos="50000" dist="5000" dir="5400000" sy="-100000" rotWithShape="0"/>
                </a:effectLst>
              </a:rPr>
              <a:t>L</a:t>
            </a:r>
            <a:r>
              <a:rPr lang="en-US" sz="4000" b="1" cap="all" dirty="0" smtClean="0">
                <a:ln w="0"/>
                <a:solidFill>
                  <a:schemeClr val="bg1"/>
                </a:solidFill>
                <a:effectLst>
                  <a:reflection blurRad="12700" stA="50000" endPos="50000" dist="5000" dir="5400000" sy="-100000" rotWithShape="0"/>
                </a:effectLst>
              </a:rPr>
              <a:t>ife </a:t>
            </a:r>
            <a:endParaRPr lang="en-US" sz="4000" b="1" cap="all" dirty="0">
              <a:ln w="0"/>
              <a:solidFill>
                <a:schemeClr val="bg1"/>
              </a:solidFill>
              <a:effectLst>
                <a:reflection blurRad="12700" stA="50000" endPos="50000" dist="5000" dir="5400000" sy="-100000" rotWithShape="0"/>
              </a:effectLst>
            </a:endParaRPr>
          </a:p>
        </p:txBody>
      </p:sp>
      <p:sp>
        <p:nvSpPr>
          <p:cNvPr id="5" name="Rectangle 4"/>
          <p:cNvSpPr/>
          <p:nvPr/>
        </p:nvSpPr>
        <p:spPr>
          <a:xfrm>
            <a:off x="5351960" y="2321003"/>
            <a:ext cx="3130985" cy="1200329"/>
          </a:xfrm>
          <a:prstGeom prst="rect">
            <a:avLst/>
          </a:prstGeom>
        </p:spPr>
        <p:txBody>
          <a:bodyPr wrap="none">
            <a:spAutoFit/>
          </a:bodyPr>
          <a:lstStyle/>
          <a:p>
            <a:pPr algn="ctr"/>
            <a:r>
              <a:rPr lang="en-US" sz="7200" b="1" cap="all" dirty="0" smtClean="0">
                <a:ln w="0"/>
                <a:solidFill>
                  <a:schemeClr val="bg1"/>
                </a:solidFill>
                <a:effectLst>
                  <a:reflection blurRad="12700" stA="50000" endPos="50000" dist="5000" dir="5400000" sy="-100000" rotWithShape="0"/>
                </a:effectLst>
              </a:rPr>
              <a:t>E</a:t>
            </a:r>
            <a:r>
              <a:rPr lang="en-US" sz="4000" b="1" cap="all" dirty="0" smtClean="0">
                <a:ln w="0"/>
                <a:solidFill>
                  <a:schemeClr val="bg1"/>
                </a:solidFill>
                <a:effectLst>
                  <a:reflection blurRad="12700" stA="50000" endPos="50000" dist="5000" dir="5400000" sy="-100000" rotWithShape="0"/>
                </a:effectLst>
              </a:rPr>
              <a:t>xperience</a:t>
            </a:r>
            <a:r>
              <a:rPr lang="en-US" sz="5400" b="1" cap="all" dirty="0" smtClean="0">
                <a:ln w="0"/>
                <a:solidFill>
                  <a:schemeClr val="bg1"/>
                </a:solidFill>
                <a:effectLst>
                  <a:reflection blurRad="12700" stA="50000" endPos="50000" dist="5000" dir="5400000" sy="-100000" rotWithShape="0"/>
                </a:effectLst>
              </a:rPr>
              <a:t> </a:t>
            </a:r>
            <a:endParaRPr lang="en-US" sz="5400" b="1" cap="all" dirty="0">
              <a:ln w="0"/>
              <a:solidFill>
                <a:schemeClr val="bg1"/>
              </a:solidFill>
              <a:effectLst>
                <a:reflection blurRad="12700" stA="50000" endPos="50000" dist="5000" dir="5400000" sy="-100000" rotWithShape="0"/>
              </a:effectLst>
            </a:endParaRPr>
          </a:p>
        </p:txBody>
      </p:sp>
      <p:sp>
        <p:nvSpPr>
          <p:cNvPr id="6" name="Rectangle 5"/>
          <p:cNvSpPr/>
          <p:nvPr/>
        </p:nvSpPr>
        <p:spPr>
          <a:xfrm>
            <a:off x="5738836" y="3241596"/>
            <a:ext cx="3268973" cy="1200329"/>
          </a:xfrm>
          <a:prstGeom prst="rect">
            <a:avLst/>
          </a:prstGeom>
        </p:spPr>
        <p:txBody>
          <a:bodyPr wrap="none">
            <a:spAutoFit/>
          </a:bodyPr>
          <a:lstStyle/>
          <a:p>
            <a:pPr algn="ctr"/>
            <a:r>
              <a:rPr lang="en-US" sz="7200" b="1" cap="all" dirty="0" smtClean="0">
                <a:ln w="0"/>
                <a:solidFill>
                  <a:schemeClr val="bg1"/>
                </a:solidFill>
                <a:effectLst>
                  <a:reflection blurRad="12700" stA="50000" endPos="50000" dist="5000" dir="5400000" sy="-100000" rotWithShape="0"/>
                </a:effectLst>
              </a:rPr>
              <a:t>E</a:t>
            </a:r>
            <a:r>
              <a:rPr lang="en-US" sz="4000" b="1" cap="all" dirty="0" smtClean="0">
                <a:ln w="0"/>
                <a:solidFill>
                  <a:schemeClr val="bg1"/>
                </a:solidFill>
                <a:effectLst>
                  <a:reflection blurRad="12700" stA="50000" endPos="50000" dist="5000" dir="5400000" sy="-100000" rotWithShape="0"/>
                </a:effectLst>
              </a:rPr>
              <a:t>verything</a:t>
            </a: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6"/>
          <p:cNvSpPr/>
          <p:nvPr/>
        </p:nvSpPr>
        <p:spPr>
          <a:xfrm>
            <a:off x="6142541" y="4114800"/>
            <a:ext cx="2411238" cy="1200329"/>
          </a:xfrm>
          <a:prstGeom prst="rect">
            <a:avLst/>
          </a:prstGeom>
        </p:spPr>
        <p:txBody>
          <a:bodyPr wrap="none">
            <a:spAutoFit/>
          </a:bodyPr>
          <a:lstStyle/>
          <a:p>
            <a:pPr algn="ctr"/>
            <a:r>
              <a:rPr lang="en-US" sz="7200" b="1" cap="all" dirty="0" smtClean="0">
                <a:ln w="0"/>
                <a:solidFill>
                  <a:schemeClr val="bg1"/>
                </a:solidFill>
                <a:effectLst>
                  <a:reflection blurRad="12700" stA="50000" endPos="50000" dist="5000" dir="5400000" sy="-100000" rotWithShape="0"/>
                </a:effectLst>
              </a:rPr>
              <a:t>P</a:t>
            </a:r>
            <a:r>
              <a:rPr lang="en-US" sz="4000" b="1" cap="all" dirty="0" smtClean="0">
                <a:ln w="0"/>
                <a:solidFill>
                  <a:schemeClr val="bg1"/>
                </a:solidFill>
                <a:effectLst>
                  <a:reflection blurRad="12700" stA="50000" endPos="50000" dist="5000" dir="5400000" sy="-100000" rotWithShape="0"/>
                </a:effectLst>
              </a:rPr>
              <a:t>urpose</a:t>
            </a:r>
            <a:endParaRPr lang="en-US" sz="4000" b="1" cap="all" dirty="0">
              <a:ln w="0"/>
              <a:solidFill>
                <a:schemeClr val="bg1"/>
              </a:solidFill>
              <a:effectLst>
                <a:reflection blurRad="12700" stA="50000" endPos="50000" dist="5000" dir="5400000" sy="-100000" rotWithShape="0"/>
              </a:effectLst>
            </a:endParaRPr>
          </a:p>
        </p:txBody>
      </p:sp>
      <p:sp>
        <p:nvSpPr>
          <p:cNvPr id="8" name="TextBox 7"/>
          <p:cNvSpPr txBox="1"/>
          <p:nvPr/>
        </p:nvSpPr>
        <p:spPr>
          <a:xfrm>
            <a:off x="7362824" y="4187426"/>
            <a:ext cx="647934" cy="400110"/>
          </a:xfrm>
          <a:prstGeom prst="rect">
            <a:avLst/>
          </a:prstGeom>
          <a:noFill/>
        </p:spPr>
        <p:txBody>
          <a:bodyPr wrap="none" rtlCol="0">
            <a:spAutoFit/>
          </a:bodyPr>
          <a:lstStyle/>
          <a:p>
            <a:r>
              <a:rPr lang="en-US" sz="2000" dirty="0" smtClean="0">
                <a:solidFill>
                  <a:schemeClr val="bg1"/>
                </a:solidFill>
              </a:rPr>
              <a:t>with</a:t>
            </a:r>
            <a:endParaRPr lang="en-US" sz="2000" dirty="0">
              <a:solidFill>
                <a:schemeClr val="bg1"/>
              </a:solidFill>
            </a:endParaRPr>
          </a:p>
        </p:txBody>
      </p:sp>
    </p:spTree>
    <p:extLst>
      <p:ext uri="{BB962C8B-B14F-4D97-AF65-F5344CB8AC3E}">
        <p14:creationId xmlns:p14="http://schemas.microsoft.com/office/powerpoint/2010/main" val="567579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64"/>
            <a:ext cx="9144000" cy="684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45491" y="685800"/>
            <a:ext cx="1653017" cy="830997"/>
          </a:xfrm>
          <a:prstGeom prst="rect">
            <a:avLst/>
          </a:prstGeom>
          <a:noFill/>
        </p:spPr>
        <p:txBody>
          <a:bodyPr wrap="none" rtlCol="0">
            <a:spAutoFit/>
          </a:bodyPr>
          <a:lstStyle/>
          <a:p>
            <a:r>
              <a:rPr lang="en-US" sz="4800" dirty="0" smtClean="0"/>
              <a:t>Q &amp; A</a:t>
            </a:r>
            <a:endParaRPr lang="en-US" sz="4800" dirty="0"/>
          </a:p>
        </p:txBody>
      </p:sp>
    </p:spTree>
    <p:extLst>
      <p:ext uri="{BB962C8B-B14F-4D97-AF65-F5344CB8AC3E}">
        <p14:creationId xmlns:p14="http://schemas.microsoft.com/office/powerpoint/2010/main" val="284853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Apnea FAA Proposal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FAA proposal</a:t>
            </a:r>
          </a:p>
          <a:p>
            <a:pPr lvl="1"/>
            <a:r>
              <a:rPr lang="en-US" dirty="0" smtClean="0"/>
              <a:t>Pilots </a:t>
            </a:r>
            <a:r>
              <a:rPr lang="en-US" dirty="0"/>
              <a:t>with a body mass index (BMI) of 40 or greater would have been required to undergo testing for sleep apnea. </a:t>
            </a:r>
            <a:endParaRPr lang="en-US" dirty="0" smtClean="0"/>
          </a:p>
          <a:p>
            <a:pPr lvl="1"/>
            <a:r>
              <a:rPr lang="en-US" dirty="0" smtClean="0"/>
              <a:t>The </a:t>
            </a:r>
            <a:r>
              <a:rPr lang="en-US" dirty="0"/>
              <a:t>FAA said it planned to expand the policy to include all pilots with a BMI of 30 or greater. </a:t>
            </a:r>
            <a:endParaRPr lang="en-US" dirty="0" smtClean="0"/>
          </a:p>
          <a:p>
            <a:pPr lvl="1"/>
            <a:r>
              <a:rPr lang="en-US" dirty="0" smtClean="0"/>
              <a:t>The FAA </a:t>
            </a:r>
            <a:r>
              <a:rPr lang="en-US" dirty="0"/>
              <a:t>later stepped back from that proposal, the general aviation community was disturbed that stakeholder input had not been sought in crafting the plan. </a:t>
            </a:r>
            <a:endParaRPr lang="en-US" dirty="0" smtClean="0"/>
          </a:p>
          <a:p>
            <a:pPr lvl="1"/>
            <a:r>
              <a:rPr lang="en-US" dirty="0" smtClean="0"/>
              <a:t>No </a:t>
            </a:r>
            <a:r>
              <a:rPr lang="en-US" dirty="0"/>
              <a:t>fatal aviation accident has ever been attributed to sleep apnea. </a:t>
            </a:r>
            <a:endParaRPr lang="en-US" dirty="0" smtClean="0"/>
          </a:p>
          <a:p>
            <a:pPr lvl="1"/>
            <a:r>
              <a:rPr lang="en-US" sz="1900" dirty="0" smtClean="0"/>
              <a:t>http</a:t>
            </a:r>
            <a:r>
              <a:rPr lang="en-US" sz="1900" dirty="0"/>
              <a:t>://www.aopa.org/News-and-Video/All-News/2014/March/05/Aviation-associations-ask-Senate-to-pass-sleep-apnea-bill.aspx</a:t>
            </a:r>
          </a:p>
          <a:p>
            <a:pPr lvl="1"/>
            <a:endParaRPr lang="en-US" dirty="0"/>
          </a:p>
        </p:txBody>
      </p:sp>
    </p:spTree>
    <p:extLst>
      <p:ext uri="{BB962C8B-B14F-4D97-AF65-F5344CB8AC3E}">
        <p14:creationId xmlns:p14="http://schemas.microsoft.com/office/powerpoint/2010/main" val="180340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Aviation Sleep </a:t>
            </a:r>
            <a:r>
              <a:rPr lang="en-US" dirty="0"/>
              <a:t>Bill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Nine aviation organizations, </a:t>
            </a:r>
            <a:r>
              <a:rPr lang="en-US" dirty="0" smtClean="0"/>
              <a:t>including </a:t>
            </a:r>
            <a:r>
              <a:rPr lang="en-US" dirty="0"/>
              <a:t>Aircraft Owners and Pilots Association </a:t>
            </a:r>
            <a:r>
              <a:rPr lang="en-US" dirty="0" smtClean="0"/>
              <a:t>(AOPA),  </a:t>
            </a:r>
            <a:r>
              <a:rPr lang="en-US" dirty="0"/>
              <a:t>have joined forces to express support for a Senate bill that would compel the FAA to use the rulemaking process before enacting any new policies regarding sleep disorders. An identical measure passed last month in the House</a:t>
            </a:r>
            <a:r>
              <a:rPr lang="en-US" dirty="0" smtClean="0"/>
              <a:t>.</a:t>
            </a:r>
            <a:r>
              <a:rPr lang="en-US" dirty="0"/>
              <a:t> </a:t>
            </a:r>
            <a:endParaRPr lang="en-US" dirty="0" smtClean="0"/>
          </a:p>
          <a:p>
            <a:r>
              <a:rPr lang="en-US" dirty="0" smtClean="0"/>
              <a:t>FAA’s </a:t>
            </a:r>
            <a:r>
              <a:rPr lang="en-US" dirty="0"/>
              <a:t>original proposal would have been costly and delivered no clear safety benefits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2001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Fatigue FAA </a:t>
            </a:r>
            <a:br>
              <a:rPr lang="en-US" dirty="0" smtClean="0"/>
            </a:br>
            <a:r>
              <a:rPr lang="en-US" dirty="0" smtClean="0"/>
              <a:t>Operational Standpoint </a:t>
            </a:r>
            <a:endParaRPr lang="en-US" dirty="0"/>
          </a:p>
        </p:txBody>
      </p:sp>
      <p:sp>
        <p:nvSpPr>
          <p:cNvPr id="5" name="Content Placeholder 4"/>
          <p:cNvSpPr>
            <a:spLocks noGrp="1"/>
          </p:cNvSpPr>
          <p:nvPr>
            <p:ph idx="1"/>
          </p:nvPr>
        </p:nvSpPr>
        <p:spPr/>
        <p:txBody>
          <a:bodyPr>
            <a:normAutofit/>
          </a:bodyPr>
          <a:lstStyle/>
          <a:p>
            <a:r>
              <a:rPr lang="en-US" dirty="0" smtClean="0"/>
              <a:t>“Fatigue is </a:t>
            </a:r>
            <a:r>
              <a:rPr lang="en-US" dirty="0"/>
              <a:t>a condition characterized by increased discomfort with </a:t>
            </a:r>
            <a:r>
              <a:rPr lang="en-US" dirty="0" smtClean="0"/>
              <a:t>lessened capacity </a:t>
            </a:r>
            <a:r>
              <a:rPr lang="en-US" dirty="0"/>
              <a:t>for work, reduced efficiency of accomplishment, loss of </a:t>
            </a:r>
            <a:r>
              <a:rPr lang="en-US" dirty="0" smtClean="0"/>
              <a:t>power or </a:t>
            </a:r>
            <a:r>
              <a:rPr lang="en-US" dirty="0"/>
              <a:t>capacity to respond to stimulation, and is usually accompanied by </a:t>
            </a:r>
            <a:r>
              <a:rPr lang="en-US" dirty="0" smtClean="0"/>
              <a:t>a feeling </a:t>
            </a:r>
            <a:r>
              <a:rPr lang="en-US" dirty="0"/>
              <a:t>of weariness and tiredness.” </a:t>
            </a:r>
            <a:r>
              <a:rPr lang="en-US" sz="1600" dirty="0"/>
              <a:t>http://www.faa.gov/pilots/safety/pilotsafetybrochures/media/Fatigue_Aviation.pdf</a:t>
            </a:r>
          </a:p>
          <a:p>
            <a:endParaRPr lang="en-US" sz="1600" dirty="0"/>
          </a:p>
          <a:p>
            <a:endParaRPr lang="en-US" dirty="0"/>
          </a:p>
        </p:txBody>
      </p:sp>
    </p:spTree>
    <p:extLst>
      <p:ext uri="{BB962C8B-B14F-4D97-AF65-F5344CB8AC3E}">
        <p14:creationId xmlns:p14="http://schemas.microsoft.com/office/powerpoint/2010/main" val="144852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6" y="0"/>
            <a:ext cx="9187543" cy="7046686"/>
          </a:xfrm>
          <a:prstGeom prst="rect">
            <a:avLst/>
          </a:prstGeom>
        </p:spPr>
      </p:pic>
      <p:sp>
        <p:nvSpPr>
          <p:cNvPr id="3" name="Rectangle 2"/>
          <p:cNvSpPr/>
          <p:nvPr/>
        </p:nvSpPr>
        <p:spPr>
          <a:xfrm>
            <a:off x="6317978" y="304800"/>
            <a:ext cx="2544286" cy="769441"/>
          </a:xfrm>
          <a:prstGeom prst="rect">
            <a:avLst/>
          </a:prstGeom>
        </p:spPr>
        <p:txBody>
          <a:bodyPr wrap="none">
            <a:spAutoFit/>
          </a:bodyPr>
          <a:lstStyle/>
          <a:p>
            <a:pPr algn="ctr"/>
            <a:r>
              <a:rPr lang="en-US" sz="4400" dirty="0">
                <a:solidFill>
                  <a:schemeClr val="bg1"/>
                </a:solidFill>
              </a:rPr>
              <a:t>Sleep </a:t>
            </a:r>
            <a:r>
              <a:rPr lang="en-US" sz="4400" dirty="0" smtClean="0">
                <a:solidFill>
                  <a:schemeClr val="bg1"/>
                </a:solidFill>
              </a:rPr>
              <a:t>101 </a:t>
            </a:r>
            <a:endParaRPr lang="en-US" sz="4400" dirty="0">
              <a:solidFill>
                <a:schemeClr val="bg1"/>
              </a:solidFill>
            </a:endParaRPr>
          </a:p>
        </p:txBody>
      </p:sp>
      <p:sp>
        <p:nvSpPr>
          <p:cNvPr id="4" name="TextBox 3"/>
          <p:cNvSpPr txBox="1"/>
          <p:nvPr/>
        </p:nvSpPr>
        <p:spPr>
          <a:xfrm>
            <a:off x="3886200" y="5404193"/>
            <a:ext cx="4834529" cy="1446550"/>
          </a:xfrm>
          <a:prstGeom prst="rect">
            <a:avLst/>
          </a:prstGeom>
          <a:noFill/>
        </p:spPr>
        <p:txBody>
          <a:bodyPr wrap="none" rtlCol="0">
            <a:spAutoFit/>
          </a:bodyPr>
          <a:lstStyle/>
          <a:p>
            <a:r>
              <a:rPr lang="en-US" sz="4400" dirty="0" smtClean="0">
                <a:solidFill>
                  <a:schemeClr val="bg1"/>
                </a:solidFill>
              </a:rPr>
              <a:t>The basics, </a:t>
            </a:r>
          </a:p>
          <a:p>
            <a:r>
              <a:rPr lang="en-US" sz="4400" dirty="0" smtClean="0">
                <a:solidFill>
                  <a:schemeClr val="bg1"/>
                </a:solidFill>
              </a:rPr>
              <a:t>Amount and Timing </a:t>
            </a:r>
            <a:endParaRPr lang="en-US" sz="4400" dirty="0">
              <a:solidFill>
                <a:schemeClr val="bg1"/>
              </a:solidFill>
            </a:endParaRPr>
          </a:p>
        </p:txBody>
      </p:sp>
    </p:spTree>
    <p:extLst>
      <p:ext uri="{BB962C8B-B14F-4D97-AF65-F5344CB8AC3E}">
        <p14:creationId xmlns:p14="http://schemas.microsoft.com/office/powerpoint/2010/main" val="4014805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794266"/>
            <a:ext cx="9144000" cy="369332"/>
          </a:xfrm>
          <a:prstGeom prst="rect">
            <a:avLst/>
          </a:prstGeom>
          <a:solidFill>
            <a:schemeClr val="bg1"/>
          </a:solidFill>
        </p:spPr>
        <p:txBody>
          <a:bodyPr wrap="square" rtlCol="0">
            <a:spAutoFit/>
          </a:bodyPr>
          <a:lstStyle/>
          <a:p>
            <a:endParaRPr lang="en-US" dirty="0">
              <a:solidFill>
                <a:schemeClr val="bg1"/>
              </a:solidFill>
            </a:endParaRPr>
          </a:p>
        </p:txBody>
      </p:sp>
      <p:sp>
        <p:nvSpPr>
          <p:cNvPr id="5" name="TextBox 4"/>
          <p:cNvSpPr txBox="1"/>
          <p:nvPr/>
        </p:nvSpPr>
        <p:spPr>
          <a:xfrm>
            <a:off x="190500" y="6096000"/>
            <a:ext cx="8763000" cy="646331"/>
          </a:xfrm>
          <a:prstGeom prst="rect">
            <a:avLst/>
          </a:prstGeom>
          <a:solidFill>
            <a:schemeClr val="bg1"/>
          </a:solidFill>
        </p:spPr>
        <p:txBody>
          <a:bodyPr wrap="square" rtlCol="0">
            <a:spAutoFit/>
          </a:bodyPr>
          <a:lstStyle/>
          <a:p>
            <a:endParaRPr lang="en-US" dirty="0" smtClean="0"/>
          </a:p>
          <a:p>
            <a:endParaRPr lang="en-US" dirty="0"/>
          </a:p>
        </p:txBody>
      </p:sp>
      <p:sp>
        <p:nvSpPr>
          <p:cNvPr id="6" name="TextBox 5"/>
          <p:cNvSpPr txBox="1"/>
          <p:nvPr/>
        </p:nvSpPr>
        <p:spPr>
          <a:xfrm>
            <a:off x="285750" y="24825"/>
            <a:ext cx="8572500" cy="769441"/>
          </a:xfrm>
          <a:prstGeom prst="rect">
            <a:avLst/>
          </a:prstGeom>
          <a:solidFill>
            <a:schemeClr val="bg1"/>
          </a:solidFill>
        </p:spPr>
        <p:txBody>
          <a:bodyPr wrap="square" rtlCol="0">
            <a:spAutoFit/>
          </a:bodyPr>
          <a:lstStyle/>
          <a:p>
            <a:pPr algn="ctr"/>
            <a:r>
              <a:rPr lang="en-US" sz="4400" dirty="0" smtClean="0"/>
              <a:t>How much sleep do we need? </a:t>
            </a:r>
            <a:endParaRPr lang="en-US" sz="4400" dirty="0"/>
          </a:p>
        </p:txBody>
      </p:sp>
    </p:spTree>
    <p:extLst>
      <p:ext uri="{BB962C8B-B14F-4D97-AF65-F5344CB8AC3E}">
        <p14:creationId xmlns:p14="http://schemas.microsoft.com/office/powerpoint/2010/main" val="3131190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81000"/>
            <a:ext cx="4822667" cy="830997"/>
          </a:xfrm>
          <a:prstGeom prst="rect">
            <a:avLst/>
          </a:prstGeom>
          <a:noFill/>
        </p:spPr>
        <p:txBody>
          <a:bodyPr wrap="none" rtlCol="0">
            <a:spAutoFit/>
          </a:bodyPr>
          <a:lstStyle/>
          <a:p>
            <a:r>
              <a:rPr lang="en-US" sz="4800" dirty="0">
                <a:solidFill>
                  <a:schemeClr val="bg1"/>
                </a:solidFill>
              </a:rPr>
              <a:t>The Internal Clock </a:t>
            </a:r>
            <a:endParaRPr lang="en-US" sz="4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sp>
        <p:nvSpPr>
          <p:cNvPr id="7" name="TextBox 6"/>
          <p:cNvSpPr txBox="1"/>
          <p:nvPr/>
        </p:nvSpPr>
        <p:spPr>
          <a:xfrm>
            <a:off x="4425954" y="5334000"/>
            <a:ext cx="4822667" cy="830997"/>
          </a:xfrm>
          <a:prstGeom prst="rect">
            <a:avLst/>
          </a:prstGeom>
          <a:noFill/>
        </p:spPr>
        <p:txBody>
          <a:bodyPr wrap="none" rtlCol="0">
            <a:spAutoFit/>
          </a:bodyPr>
          <a:lstStyle/>
          <a:p>
            <a:r>
              <a:rPr lang="en-US" sz="4800" dirty="0" smtClean="0">
                <a:solidFill>
                  <a:schemeClr val="bg1"/>
                </a:solidFill>
              </a:rPr>
              <a:t>The Internal Clock </a:t>
            </a:r>
            <a:endParaRPr lang="en-US" sz="4800" dirty="0">
              <a:solidFill>
                <a:schemeClr val="bg1"/>
              </a:solidFill>
            </a:endParaRPr>
          </a:p>
        </p:txBody>
      </p:sp>
    </p:spTree>
    <p:extLst>
      <p:ext uri="{BB962C8B-B14F-4D97-AF65-F5344CB8AC3E}">
        <p14:creationId xmlns:p14="http://schemas.microsoft.com/office/powerpoint/2010/main" val="22071823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FILENAME" val="Prevalence_of_SDB_i___107.JPG"/>
  <p:tag name="SLIDEID" val="1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3914</TotalTime>
  <Words>3457</Words>
  <Application>Microsoft Office PowerPoint</Application>
  <PresentationFormat>On-screen Show (4:3)</PresentationFormat>
  <Paragraphs>265</Paragraphs>
  <Slides>36</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Office Theme</vt:lpstr>
      <vt:lpstr>Chart</vt:lpstr>
      <vt:lpstr>Document</vt:lpstr>
      <vt:lpstr>PowerPoint Presentation</vt:lpstr>
      <vt:lpstr>PowerPoint Presentation</vt:lpstr>
      <vt:lpstr>PowerPoint Presentation</vt:lpstr>
      <vt:lpstr>Sleep Apnea FAA Proposal  </vt:lpstr>
      <vt:lpstr>Aviation Sleep Bill  </vt:lpstr>
      <vt:lpstr>Fatigue FAA  Operational Standpoint </vt:lpstr>
      <vt:lpstr>PowerPoint Presentation</vt:lpstr>
      <vt:lpstr>PowerPoint Presentation</vt:lpstr>
      <vt:lpstr>PowerPoint Presentation</vt:lpstr>
      <vt:lpstr>PowerPoint Presentation</vt:lpstr>
      <vt:lpstr>PowerPoint Presentation</vt:lpstr>
      <vt:lpstr>   Survey results How is this group doing?     </vt:lpstr>
      <vt:lpstr>PowerPoint Presentation</vt:lpstr>
      <vt:lpstr>PowerPoint Presentation</vt:lpstr>
      <vt:lpstr>PowerPoint Presentation</vt:lpstr>
      <vt:lpstr>PowerPoint Presentation</vt:lpstr>
      <vt:lpstr>PowerPoint Presentation</vt:lpstr>
      <vt:lpstr>PowerPoint Presentation</vt:lpstr>
      <vt:lpstr>Sleep disorders 80 of them  </vt:lpstr>
      <vt:lpstr>Consequences   When sleep isn’t just right </vt:lpstr>
      <vt:lpstr>PowerPoint Presentation</vt:lpstr>
      <vt:lpstr>Racing thoughts </vt:lpstr>
      <vt:lpstr>Mindfulness focus on the present </vt:lpstr>
      <vt:lpstr>Focus Really Matters </vt:lpstr>
      <vt:lpstr>Omega 3</vt:lpstr>
      <vt:lpstr>NSF Sleep In America Poll 2013</vt:lpstr>
      <vt:lpstr>Non exercisers </vt:lpstr>
      <vt:lpstr>Things you can do </vt:lpstr>
      <vt:lpstr>Reality Check</vt:lpstr>
      <vt:lpstr>Refocus and Do</vt:lpstr>
      <vt:lpstr>Revalue and find Purpose </vt:lpstr>
      <vt:lpstr>Purpose </vt:lpstr>
      <vt:lpstr>Healthy Sleep Advice</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394</cp:revision>
  <dcterms:created xsi:type="dcterms:W3CDTF">2014-02-28T02:54:41Z</dcterms:created>
  <dcterms:modified xsi:type="dcterms:W3CDTF">2014-03-19T13:03:38Z</dcterms:modified>
</cp:coreProperties>
</file>