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98" r:id="rId2"/>
    <p:sldId id="256" r:id="rId3"/>
    <p:sldId id="300" r:id="rId4"/>
    <p:sldId id="257" r:id="rId5"/>
    <p:sldId id="312" r:id="rId6"/>
    <p:sldId id="258" r:id="rId7"/>
    <p:sldId id="301" r:id="rId8"/>
    <p:sldId id="299" r:id="rId9"/>
    <p:sldId id="259" r:id="rId10"/>
    <p:sldId id="302" r:id="rId11"/>
    <p:sldId id="260" r:id="rId12"/>
    <p:sldId id="313" r:id="rId13"/>
    <p:sldId id="285" r:id="rId14"/>
    <p:sldId id="306" r:id="rId15"/>
    <p:sldId id="261" r:id="rId16"/>
    <p:sldId id="286" r:id="rId17"/>
    <p:sldId id="296" r:id="rId18"/>
    <p:sldId id="264" r:id="rId19"/>
    <p:sldId id="263" r:id="rId20"/>
    <p:sldId id="304" r:id="rId21"/>
    <p:sldId id="303" r:id="rId22"/>
    <p:sldId id="265" r:id="rId23"/>
    <p:sldId id="266" r:id="rId24"/>
    <p:sldId id="267" r:id="rId25"/>
    <p:sldId id="287" r:id="rId26"/>
    <p:sldId id="268" r:id="rId27"/>
    <p:sldId id="269" r:id="rId28"/>
    <p:sldId id="270" r:id="rId29"/>
    <p:sldId id="271" r:id="rId30"/>
    <p:sldId id="272" r:id="rId31"/>
    <p:sldId id="273" r:id="rId32"/>
    <p:sldId id="274" r:id="rId33"/>
    <p:sldId id="275" r:id="rId34"/>
    <p:sldId id="276" r:id="rId35"/>
    <p:sldId id="314" r:id="rId36"/>
    <p:sldId id="305" r:id="rId37"/>
    <p:sldId id="277" r:id="rId38"/>
    <p:sldId id="307" r:id="rId39"/>
    <p:sldId id="288" r:id="rId40"/>
    <p:sldId id="310" r:id="rId41"/>
    <p:sldId id="311" r:id="rId42"/>
    <p:sldId id="278" r:id="rId43"/>
    <p:sldId id="280" r:id="rId44"/>
    <p:sldId id="290" r:id="rId45"/>
    <p:sldId id="291" r:id="rId46"/>
    <p:sldId id="292" r:id="rId47"/>
    <p:sldId id="293" r:id="rId48"/>
    <p:sldId id="308" r:id="rId49"/>
    <p:sldId id="294" r:id="rId50"/>
    <p:sldId id="295" r:id="rId51"/>
    <p:sldId id="281" r:id="rId52"/>
    <p:sldId id="309" r:id="rId53"/>
    <p:sldId id="282" r:id="rId54"/>
    <p:sldId id="289" r:id="rId55"/>
    <p:sldId id="284" r:id="rId56"/>
    <p:sldId id="283" r:id="rId5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497" autoAdjust="0"/>
  </p:normalViewPr>
  <p:slideViewPr>
    <p:cSldViewPr snapToGrid="0" snapToObjects="1">
      <p:cViewPr>
        <p:scale>
          <a:sx n="50" d="100"/>
          <a:sy n="50" d="100"/>
        </p:scale>
        <p:origin x="-2046" y="192"/>
      </p:cViewPr>
      <p:guideLst>
        <p:guide orient="horz" pos="2160"/>
        <p:guide pos="2880"/>
      </p:guideLst>
    </p:cSldViewPr>
  </p:slideViewPr>
  <p:notesTextViewPr>
    <p:cViewPr>
      <p:scale>
        <a:sx n="125" d="100"/>
        <a:sy n="125" d="100"/>
      </p:scale>
      <p:origin x="0" y="0"/>
    </p:cViewPr>
  </p:notesTextViewPr>
  <p:notesViewPr>
    <p:cSldViewPr snapToGrid="0" snapToObjects="1">
      <p:cViewPr varScale="1">
        <p:scale>
          <a:sx n="118" d="100"/>
          <a:sy n="118" d="100"/>
        </p:scale>
        <p:origin x="-2920"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140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C837BEF-C584-433D-8114-A14011AC937E}" type="datetimeFigureOut">
              <a:rPr lang="en-US"/>
              <a:pPr/>
              <a:t>6/12/2016</a:t>
            </a:fld>
            <a:endParaRPr lang="en-US"/>
          </a:p>
        </p:txBody>
      </p:sp>
      <p:sp>
        <p:nvSpPr>
          <p:cNvPr id="140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140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77CCF2D6-30E8-4053-92BF-2CA6A81A106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2A95808-CFD5-4404-A1A5-F9B5CB6DCBCC}" type="slidenum">
              <a:rPr/>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DISADVANTAGE – </a:t>
            </a:r>
            <a:r>
              <a:rPr lang="en-US" sz="1800" smtClean="0"/>
              <a:t>One of the disadvantages of being in a flight department with me is that I often show up with a camera and a prop and say, “Here, hold this.”</a:t>
            </a:r>
          </a:p>
          <a:p>
            <a:pPr marL="171450" indent="-171450">
              <a:spcBef>
                <a:spcPct val="0"/>
              </a:spcBef>
              <a:buFontTx/>
              <a:buChar char="-"/>
            </a:pPr>
            <a:r>
              <a:rPr lang="en-US" sz="1800" b="1" smtClean="0"/>
              <a:t>GRAMAR – </a:t>
            </a:r>
            <a:r>
              <a:rPr lang="en-US" sz="1800" smtClean="0"/>
              <a:t>The title seems to have a grammar problem at best, a logic problem at worst</a:t>
            </a:r>
          </a:p>
          <a:p>
            <a:pPr marL="628650" lvl="1" indent="-171450">
              <a:spcBef>
                <a:spcPct val="0"/>
              </a:spcBef>
              <a:buFontTx/>
              <a:buChar char="-"/>
            </a:pPr>
            <a:r>
              <a:rPr lang="en-US" sz="1800" smtClean="0"/>
              <a:t>How can you investigate an accident before it happens?</a:t>
            </a:r>
          </a:p>
          <a:p>
            <a:pPr marL="628650" lvl="1" indent="-171450">
              <a:spcBef>
                <a:spcPct val="0"/>
              </a:spcBef>
              <a:buFontTx/>
              <a:buChar char="-"/>
            </a:pPr>
            <a:r>
              <a:rPr lang="en-US" sz="1800" smtClean="0"/>
              <a:t>But if you could, wouldn’t that be the best way to prevent an accident from happening in the first place?</a:t>
            </a:r>
          </a:p>
          <a:p>
            <a:pPr marL="171450" indent="-171450">
              <a:spcBef>
                <a:spcPct val="0"/>
              </a:spcBef>
              <a:buFontTx/>
              <a:buChar char="-"/>
            </a:pPr>
            <a:endParaRPr lang="en-US" sz="1800"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9587E8-84AE-40CB-A345-9CCCD0F002C7}" type="slidenum">
              <a:rPr lang="en-US" smtClean="0">
                <a:cs typeface="Arial" charset="0"/>
              </a:rPr>
              <a:pPr fontAlgn="base">
                <a:spcBef>
                  <a:spcPct val="0"/>
                </a:spcBef>
                <a:spcAft>
                  <a:spcPct val="0"/>
                </a:spcAft>
              </a:pPr>
              <a:t>1</a:t>
            </a:fld>
            <a:endParaRPr 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endParaRPr lang="en-US" sz="1800" smtClean="0"/>
          </a:p>
          <a:p>
            <a:pPr marL="171450" indent="-171450">
              <a:spcBef>
                <a:spcPct val="0"/>
              </a:spcBef>
              <a:buFontTx/>
              <a:buChar char="-"/>
            </a:pPr>
            <a:r>
              <a:rPr lang="en-US" sz="1800" b="1" smtClean="0"/>
              <a:t>THIS CRASH WAS CAUSED BY TWO PILOTS </a:t>
            </a:r>
            <a:r>
              <a:rPr lang="en-US" sz="1800" smtClean="0"/>
              <a:t>– who failed to use checklists, to follow proper abort procedures, to understand aircraft systems, in short, they failed to display any level of airmanship</a:t>
            </a:r>
          </a:p>
          <a:p>
            <a:pPr marL="171450" indent="-171450">
              <a:spcBef>
                <a:spcPct val="0"/>
              </a:spcBef>
              <a:buFontTx/>
              <a:buChar char="-"/>
            </a:pPr>
            <a:r>
              <a:rPr lang="en-US" sz="1800" b="1" smtClean="0"/>
              <a:t>WE KNOW ABOUT THIS </a:t>
            </a:r>
            <a:r>
              <a:rPr lang="en-US" sz="1800" smtClean="0"/>
              <a:t>– Because of the  FDR and interviews with contract pilots they had flown with</a:t>
            </a:r>
          </a:p>
          <a:p>
            <a:pPr marL="171450" indent="-171450">
              <a:spcBef>
                <a:spcPct val="0"/>
              </a:spcBef>
              <a:buFontTx/>
              <a:buChar char="-"/>
            </a:pPr>
            <a:r>
              <a:rPr lang="en-US" sz="1800" b="1" smtClean="0"/>
              <a:t>HAD ANY OF THEIR GUEST PILOTS SPOKEN UP </a:t>
            </a:r>
            <a:r>
              <a:rPr lang="en-US" sz="1800" smtClean="0"/>
              <a:t>– had they been good PRE-accident investigators, this accident could have been prevented</a:t>
            </a:r>
          </a:p>
          <a:p>
            <a:pPr marL="171450" indent="-171450">
              <a:spcBef>
                <a:spcPct val="0"/>
              </a:spcBef>
              <a:buFontTx/>
              <a:buChar char="-"/>
            </a:pPr>
            <a:r>
              <a:rPr lang="en-US" sz="1800" smtClean="0"/>
              <a:t>I realize contract pilots are in a precarious position, how do you correct someone who signs your paycheck?</a:t>
            </a:r>
          </a:p>
          <a:p>
            <a:pPr marL="171450" indent="-171450">
              <a:spcBef>
                <a:spcPct val="0"/>
              </a:spcBef>
              <a:buFontTx/>
              <a:buChar char="-"/>
            </a:pPr>
            <a:endParaRPr lang="en-US" smtClean="0"/>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654300-9309-4833-9229-55CDE116D9AA}" type="slidenum">
              <a:rPr lang="en-US" smtClean="0">
                <a:cs typeface="Arial" charset="0"/>
              </a:rPr>
              <a:pPr fontAlgn="base">
                <a:spcBef>
                  <a:spcPct val="0"/>
                </a:spcBef>
                <a:spcAft>
                  <a:spcPct val="0"/>
                </a:spcAft>
              </a:pPr>
              <a:t>10</a:t>
            </a:fld>
            <a:endParaRPr lang="en-US" smtClean="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CRASH THAT GOT ME THINKING </a:t>
            </a:r>
            <a:r>
              <a:rPr lang="en-US" sz="1800" smtClean="0"/>
              <a:t>about the concept of pre-accident investigation was this one</a:t>
            </a:r>
          </a:p>
          <a:p>
            <a:pPr marL="171450" indent="-171450">
              <a:spcBef>
                <a:spcPct val="0"/>
              </a:spcBef>
              <a:buFontTx/>
              <a:buChar char="-"/>
            </a:pPr>
            <a:r>
              <a:rPr lang="en-US" sz="1800" smtClean="0"/>
              <a:t>This GIV shot the Teterboro </a:t>
            </a:r>
            <a:r>
              <a:rPr lang="en-US" sz="1800" b="1" smtClean="0"/>
              <a:t>ILS 19, CIRCLE 24 in a gusty crosswind</a:t>
            </a:r>
            <a:r>
              <a:rPr lang="en-US" sz="1800" smtClean="0"/>
              <a:t>. The pilot put the airplane down on speed, on centerline, in the touchdown zone</a:t>
            </a:r>
          </a:p>
          <a:p>
            <a:pPr marL="171450" indent="-171450">
              <a:spcBef>
                <a:spcPct val="0"/>
              </a:spcBef>
              <a:buFontTx/>
              <a:buChar char="-"/>
            </a:pPr>
            <a:r>
              <a:rPr lang="en-US" sz="1800" smtClean="0"/>
              <a:t>But he </a:t>
            </a:r>
            <a:r>
              <a:rPr lang="en-US" sz="1800" b="1" smtClean="0"/>
              <a:t>COULDN’T GET THE REVERSERS OUT</a:t>
            </a:r>
            <a:r>
              <a:rPr lang="en-US" sz="1800" smtClean="0"/>
              <a:t>, he thought the brakes were unresponsive, and he was too aggressive with the emergency brakes</a:t>
            </a:r>
          </a:p>
          <a:p>
            <a:pPr marL="171450" indent="-171450">
              <a:spcBef>
                <a:spcPct val="0"/>
              </a:spcBef>
              <a:buFontTx/>
              <a:buChar char="-"/>
            </a:pPr>
            <a:r>
              <a:rPr lang="en-US" sz="1800" smtClean="0"/>
              <a:t>The airplane was destroyed but there were no fatalities</a:t>
            </a:r>
          </a:p>
          <a:p>
            <a:pPr marL="171450" indent="-171450">
              <a:spcBef>
                <a:spcPct val="0"/>
              </a:spcBef>
              <a:buFontTx/>
              <a:buChar char="-"/>
            </a:pPr>
            <a:r>
              <a:rPr lang="en-US" sz="1800" smtClean="0"/>
              <a:t>This crash was caused by _______</a:t>
            </a:r>
          </a:p>
          <a:p>
            <a:pPr marL="171450" indent="-171450">
              <a:spcBef>
                <a:spcPct val="0"/>
              </a:spcBef>
              <a:buFontTx/>
              <a:buChar char="-"/>
            </a:pPr>
            <a:endParaRPr lang="en-US" smtClean="0"/>
          </a:p>
          <a:p>
            <a:pPr marL="171450" indent="-171450">
              <a:spcBef>
                <a:spcPct val="0"/>
              </a:spcBef>
              <a:buFontTx/>
              <a:buChar char="-"/>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EA3BC0-74C0-4A92-B3AD-3EE16E03C89E}" type="slidenum">
              <a:rPr lang="en-US" smtClean="0">
                <a:cs typeface="Arial" charset="0"/>
              </a:rPr>
              <a:pPr fontAlgn="base">
                <a:spcBef>
                  <a:spcPct val="0"/>
                </a:spcBef>
                <a:spcAft>
                  <a:spcPct val="0"/>
                </a:spcAft>
              </a:pPr>
              <a:t>11</a:t>
            </a:fld>
            <a:endParaRPr lang="en-US" smtClean="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AUTOTHROTTLES?</a:t>
            </a:r>
            <a:endParaRPr lang="en-US" sz="1800" smtClean="0"/>
          </a:p>
          <a:p>
            <a:pPr marL="171450" indent="-171450">
              <a:spcBef>
                <a:spcPct val="0"/>
              </a:spcBef>
              <a:buFontTx/>
              <a:buChar char="-"/>
            </a:pPr>
            <a:r>
              <a:rPr lang="en-US" sz="1800" smtClean="0"/>
              <a:t>The </a:t>
            </a:r>
            <a:r>
              <a:rPr lang="en-US" sz="1800" b="1" smtClean="0"/>
              <a:t>NTSB BLAMED THE CRASH</a:t>
            </a:r>
            <a:r>
              <a:rPr lang="en-US" sz="1800" smtClean="0"/>
              <a:t> on the pilot’s inadvertent re-activation of the auto-throttles during the landing</a:t>
            </a:r>
          </a:p>
          <a:p>
            <a:pPr marL="171450" indent="-171450">
              <a:spcBef>
                <a:spcPct val="0"/>
              </a:spcBef>
              <a:buFontTx/>
              <a:buChar char="-"/>
            </a:pPr>
            <a:r>
              <a:rPr lang="en-US" sz="1800" smtClean="0"/>
              <a:t>That is true, but is that really what caused the crash?</a:t>
            </a:r>
          </a:p>
          <a:p>
            <a:pPr marL="171450" indent="-171450">
              <a:spcBef>
                <a:spcPct val="0"/>
              </a:spcBef>
              <a:buFontTx/>
              <a:buChar char="-"/>
            </a:pPr>
            <a:endParaRPr lang="en-US" smtClean="0"/>
          </a:p>
          <a:p>
            <a:pPr marL="171450" indent="-171450">
              <a:spcBef>
                <a:spcPct val="0"/>
              </a:spcBef>
              <a:buFontTx/>
              <a:buChar char="-"/>
            </a:pP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4E77DA-EBFF-4BF7-8E74-56FE61CBACC5}" type="slidenum">
              <a:rPr lang="en-US" smtClean="0">
                <a:cs typeface="Arial" charset="0"/>
              </a:rPr>
              <a:pPr fontAlgn="base">
                <a:spcBef>
                  <a:spcPct val="0"/>
                </a:spcBef>
                <a:spcAft>
                  <a:spcPct val="0"/>
                </a:spcAft>
              </a:pPr>
              <a:t>12</a:t>
            </a:fld>
            <a:endParaRPr lang="en-US" smtClean="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The </a:t>
            </a:r>
            <a:r>
              <a:rPr lang="en-US" sz="1800" b="1" smtClean="0"/>
              <a:t>GIV-SP HAD THE FIRST SET OF AUTO-THROTTLES OFFERED BY GULFSTREAM </a:t>
            </a:r>
            <a:r>
              <a:rPr lang="en-US" sz="1800" smtClean="0"/>
              <a:t>-- usable from takeoff until before landing -- had to be disengaged prior to landing</a:t>
            </a:r>
          </a:p>
          <a:p>
            <a:pPr marL="171450" indent="-171450">
              <a:spcBef>
                <a:spcPct val="0"/>
              </a:spcBef>
              <a:buFontTx/>
              <a:buChar char="-"/>
            </a:pPr>
            <a:r>
              <a:rPr lang="en-US" sz="1800" b="1" smtClean="0"/>
              <a:t>ONE WAY TO ENGAGE --  TWO WAYS TO DISENGAGE</a:t>
            </a:r>
          </a:p>
          <a:p>
            <a:pPr marL="171450" indent="-171450">
              <a:spcBef>
                <a:spcPct val="0"/>
              </a:spcBef>
              <a:buFontTx/>
              <a:buChar char="-"/>
            </a:pPr>
            <a:r>
              <a:rPr lang="en-US" sz="1800" b="1" smtClean="0"/>
              <a:t>MANY GULFSTREAM PILOTS </a:t>
            </a:r>
            <a:r>
              <a:rPr lang="en-US" sz="1800" smtClean="0"/>
              <a:t>believed it best to use the aft switches to disengage</a:t>
            </a:r>
          </a:p>
          <a:p>
            <a:pPr marL="171450" indent="-171450">
              <a:spcBef>
                <a:spcPct val="0"/>
              </a:spcBef>
              <a:buFontTx/>
              <a:buChar char="-"/>
            </a:pPr>
            <a:r>
              <a:rPr lang="en-US" sz="1800" b="1" smtClean="0"/>
              <a:t>SOME GULFSTREAM PILOTS </a:t>
            </a:r>
            <a:r>
              <a:rPr lang="en-US" sz="1800" smtClean="0"/>
              <a:t>warned that it might be possible to re-engaging them prior to landing by hitting one of the aft switches twice</a:t>
            </a:r>
          </a:p>
          <a:p>
            <a:pPr marL="171450" indent="-171450">
              <a:spcBef>
                <a:spcPct val="0"/>
              </a:spcBef>
              <a:buFontTx/>
              <a:buChar char="-"/>
            </a:pPr>
            <a:r>
              <a:rPr lang="en-US" sz="1800" smtClean="0"/>
              <a:t>Gulfstream, to this day, does not mandate a procedure</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467EBC-B445-4ED4-B2EB-4027C4198288}" type="slidenum">
              <a:rPr lang="en-US" smtClean="0">
                <a:cs typeface="Arial" charset="0"/>
              </a:rPr>
              <a:pPr fontAlgn="base">
                <a:spcBef>
                  <a:spcPct val="0"/>
                </a:spcBef>
                <a:spcAft>
                  <a:spcPct val="0"/>
                </a:spcAft>
              </a:pPr>
              <a:t>13</a:t>
            </a:fld>
            <a:endParaRPr lang="en-US" smtClean="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THOSE OF US WHO WARNED AGAINST THE “DOUBLE CLICK” </a:t>
            </a:r>
            <a:r>
              <a:rPr lang="en-US" sz="1800" smtClean="0"/>
              <a:t>had assumed the role of PRE-accident investigators, we predicted what happened on December 1</a:t>
            </a:r>
            <a:r>
              <a:rPr lang="en-US" sz="1800" baseline="30000" smtClean="0"/>
              <a:t>st</a:t>
            </a:r>
            <a:r>
              <a:rPr lang="en-US" sz="1800" smtClean="0"/>
              <a:t>, 2004</a:t>
            </a:r>
          </a:p>
          <a:p>
            <a:pPr marL="171450" indent="-171450">
              <a:spcBef>
                <a:spcPct val="0"/>
              </a:spcBef>
              <a:buFontTx/>
              <a:buChar char="-"/>
            </a:pPr>
            <a:r>
              <a:rPr lang="en-US" sz="1800" smtClean="0"/>
              <a:t>Imagine having to hit one of those switches just once on gusty day while maneuvering for the circle</a:t>
            </a:r>
          </a:p>
          <a:p>
            <a:pPr marL="171450" indent="-171450">
              <a:spcBef>
                <a:spcPct val="0"/>
              </a:spcBef>
              <a:buFontTx/>
              <a:buChar char="-"/>
            </a:pPr>
            <a:r>
              <a:rPr lang="en-US" sz="1800" smtClean="0"/>
              <a:t>The pilot disengaged and reengaged the auto-throttles, neither pilot noticed</a:t>
            </a:r>
          </a:p>
          <a:p>
            <a:pPr marL="171450" indent="-171450">
              <a:spcBef>
                <a:spcPct val="0"/>
              </a:spcBef>
              <a:buFontTx/>
              <a:buChar char="-"/>
            </a:pPr>
            <a:r>
              <a:rPr lang="en-US" sz="1800" smtClean="0"/>
              <a:t>After touch down as the speed decayed the auto-throttles pushed forward to maintain VREF</a:t>
            </a:r>
          </a:p>
          <a:p>
            <a:pPr marL="171450" indent="-171450">
              <a:spcBef>
                <a:spcPct val="0"/>
              </a:spcBef>
              <a:buFontTx/>
              <a:buChar char="-"/>
            </a:pPr>
            <a:r>
              <a:rPr lang="en-US" sz="1800" b="1" smtClean="0"/>
              <a:t>SO THIS WAS A CRASH CAUSED BY POOR PILOT TECHNIQUE AND A LACK OF SITUATIONAL AWARENESS</a:t>
            </a:r>
          </a:p>
          <a:p>
            <a:pPr marL="171450" indent="-171450">
              <a:spcBef>
                <a:spcPct val="0"/>
              </a:spcBef>
              <a:buFontTx/>
              <a:buChar char="-"/>
            </a:pPr>
            <a:r>
              <a:rPr lang="en-US" sz="1800" smtClean="0"/>
              <a:t>And it was preventable</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C0A678-6B23-489F-B40B-349C035172B1}" type="slidenum">
              <a:rPr lang="en-US" smtClean="0">
                <a:cs typeface="Arial" charset="0"/>
              </a:rPr>
              <a:pPr fontAlgn="base">
                <a:spcBef>
                  <a:spcPct val="0"/>
                </a:spcBef>
                <a:spcAft>
                  <a:spcPct val="0"/>
                </a:spcAft>
              </a:pPr>
              <a:t>14</a:t>
            </a:fld>
            <a:endParaRPr lang="en-US" smtClean="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THIS SOUNDS LIKE A LOT OF MONDAY MORNING QUARTERBACKING BUT IT ISN’T</a:t>
            </a:r>
          </a:p>
          <a:p>
            <a:pPr marL="171450" indent="-171450">
              <a:spcBef>
                <a:spcPct val="0"/>
              </a:spcBef>
              <a:buFontTx/>
              <a:buChar char="-"/>
            </a:pPr>
            <a:r>
              <a:rPr lang="en-US" sz="1800" smtClean="0"/>
              <a:t>And it isn’t isolated to the Gulfstream IV</a:t>
            </a:r>
          </a:p>
          <a:p>
            <a:pPr marL="171450" indent="-171450">
              <a:spcBef>
                <a:spcPct val="0"/>
              </a:spcBef>
              <a:buFontTx/>
              <a:buChar char="-"/>
            </a:pPr>
            <a:r>
              <a:rPr lang="en-US" sz="1800" b="1" smtClean="0"/>
              <a:t>YOU CAN APPLY THIS THOUGHT PROCESS TO A VAST MAJORITY OF AIRCRAFT ACCIDENTS THESE DAYS</a:t>
            </a:r>
          </a:p>
          <a:p>
            <a:pPr marL="171450" indent="-171450">
              <a:spcBef>
                <a:spcPct val="0"/>
              </a:spcBef>
              <a:buFontTx/>
              <a:buChar char="-"/>
            </a:pPr>
            <a:r>
              <a:rPr lang="en-US" sz="1800" smtClean="0"/>
              <a:t>Why is that?</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CD4AE7-45E3-42EC-B9ED-C4D20CB5D018}" type="slidenum">
              <a:rPr lang="en-US" smtClean="0">
                <a:cs typeface="Arial" charset="0"/>
              </a:rPr>
              <a:pPr fontAlgn="base">
                <a:spcBef>
                  <a:spcPct val="0"/>
                </a:spcBef>
                <a:spcAft>
                  <a:spcPct val="0"/>
                </a:spcAft>
              </a:pPr>
              <a:t>15</a:t>
            </a:fld>
            <a:endParaRPr lang="en-US"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mtClean="0"/>
              <a:t>You often hear, in fact you will see this in a few FAA publications, that </a:t>
            </a:r>
            <a:r>
              <a:rPr lang="en-US" b="1" smtClean="0"/>
              <a:t>THE MACHINE IS GETTING BETTER AND THE HUMAN IS GETTING WORSE</a:t>
            </a:r>
          </a:p>
          <a:p>
            <a:pPr marL="171450" indent="-171450">
              <a:spcBef>
                <a:spcPct val="0"/>
              </a:spcBef>
              <a:buFontTx/>
              <a:buChar char="-"/>
            </a:pPr>
            <a:r>
              <a:rPr lang="en-US" smtClean="0"/>
              <a:t>This comes from an ICAO study in 1984 and is often quoted by textbooks</a:t>
            </a:r>
          </a:p>
          <a:p>
            <a:pPr marL="171450" indent="-171450">
              <a:spcBef>
                <a:spcPct val="0"/>
              </a:spcBef>
              <a:buFontTx/>
              <a:buChar char="-"/>
            </a:pPr>
            <a:r>
              <a:rPr lang="en-US" smtClean="0"/>
              <a:t>Looking at this slide, doesn’t it say accidents caused by human causes is going up?</a:t>
            </a:r>
          </a:p>
          <a:p>
            <a:pPr marL="171450" indent="-171450">
              <a:spcBef>
                <a:spcPct val="0"/>
              </a:spcBef>
              <a:buFontTx/>
              <a:buChar char="-"/>
            </a:pPr>
            <a:r>
              <a:rPr lang="en-US" b="1" smtClean="0"/>
              <a:t>THE KEY WORD HERE IS THE WORD PROPORTION</a:t>
            </a:r>
          </a:p>
          <a:p>
            <a:pPr marL="171450" indent="-171450">
              <a:spcBef>
                <a:spcPct val="0"/>
              </a:spcBef>
              <a:buFontTx/>
              <a:buChar char="-"/>
            </a:pPr>
            <a:r>
              <a:rPr lang="en-US" smtClean="0"/>
              <a:t>The graph isn’t so much a lie as a trick</a:t>
            </a:r>
          </a:p>
          <a:p>
            <a:pPr marL="171450" indent="-171450">
              <a:spcBef>
                <a:spcPct val="0"/>
              </a:spcBef>
              <a:buFontTx/>
              <a:buChar char="-"/>
            </a:pPr>
            <a:r>
              <a:rPr lang="en-US" smtClean="0"/>
              <a:t>I think we can redraw it</a:t>
            </a: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237F2-A5DF-4524-A646-D9248E0BE299}" type="slidenum">
              <a:rPr lang="en-US" smtClean="0">
                <a:cs typeface="Arial" charset="0"/>
              </a:rPr>
              <a:pPr fontAlgn="base">
                <a:spcBef>
                  <a:spcPct val="0"/>
                </a:spcBef>
                <a:spcAft>
                  <a:spcPct val="0"/>
                </a:spcAft>
              </a:pPr>
              <a:t>16</a:t>
            </a:fld>
            <a:endParaRPr lang="en-US" smtClean="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HUMAN HAS GOTTEN BETTER, </a:t>
            </a:r>
            <a:r>
              <a:rPr lang="en-US" sz="1800" smtClean="0"/>
              <a:t>but the machine has gotten much, much better</a:t>
            </a:r>
          </a:p>
          <a:p>
            <a:pPr marL="171450" indent="-171450">
              <a:spcBef>
                <a:spcPct val="0"/>
              </a:spcBef>
              <a:buFontTx/>
              <a:buChar char="-"/>
            </a:pPr>
            <a:r>
              <a:rPr lang="en-US" sz="1800" smtClean="0"/>
              <a:t>Jet Engine, GPWS, GPS, SVS</a:t>
            </a:r>
          </a:p>
          <a:p>
            <a:pPr marL="171450" indent="-171450">
              <a:spcBef>
                <a:spcPct val="0"/>
              </a:spcBef>
              <a:buFontTx/>
              <a:buChar char="-"/>
            </a:pPr>
            <a:r>
              <a:rPr lang="en-US" sz="1800" smtClean="0"/>
              <a:t>CRM, CDFA</a:t>
            </a:r>
          </a:p>
          <a:p>
            <a:pPr marL="171450" indent="-171450">
              <a:spcBef>
                <a:spcPct val="0"/>
              </a:spcBef>
              <a:buFontTx/>
              <a:buChar char="-"/>
            </a:pPr>
            <a:r>
              <a:rPr lang="en-US" sz="1800" smtClean="0"/>
              <a:t>It is getting harder and harder to buy an electronic gizmo to fix what’s left</a:t>
            </a:r>
          </a:p>
          <a:p>
            <a:pPr marL="171450" indent="-171450">
              <a:spcBef>
                <a:spcPct val="0"/>
              </a:spcBef>
              <a:buFontTx/>
              <a:buChar char="-"/>
            </a:pPr>
            <a:r>
              <a:rPr lang="en-US" sz="1800" b="1" smtClean="0"/>
              <a:t>IT IS UP TO US PILOTS TO BECOME HUMAN FACTORS ENGINEERS, TO BE PRE-ACCIDENT INVESTIGATORS</a:t>
            </a:r>
          </a:p>
          <a:p>
            <a:pPr marL="171450" indent="-171450">
              <a:spcBef>
                <a:spcPct val="0"/>
              </a:spcBef>
              <a:buFontTx/>
              <a:buChar char="-"/>
            </a:pPr>
            <a:r>
              <a:rPr lang="en-US" sz="1800" smtClean="0"/>
              <a:t>Unfortunately there are no formal schools for PRE-accident investigation</a:t>
            </a:r>
          </a:p>
          <a:p>
            <a:pPr marL="171450" indent="-171450">
              <a:spcBef>
                <a:spcPct val="0"/>
              </a:spcBef>
              <a:buFontTx/>
              <a:buChar char="-"/>
            </a:pPr>
            <a:r>
              <a:rPr lang="en-US" sz="1800" smtClean="0"/>
              <a:t>We do have more than a few, however, for POST-accident investigation</a:t>
            </a: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07BAD3-8BD7-4059-AA8A-DEA1D7DF62DD}" type="slidenum">
              <a:rPr lang="en-US" smtClean="0">
                <a:cs typeface="Arial" charset="0"/>
              </a:rPr>
              <a:pPr fontAlgn="base">
                <a:spcBef>
                  <a:spcPct val="0"/>
                </a:spcBef>
                <a:spcAft>
                  <a:spcPct val="0"/>
                </a:spcAft>
              </a:pPr>
              <a:t>17</a:t>
            </a:fld>
            <a:endParaRPr lang="en-US" smtClean="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I ATTENDED THE AIR FORCE FLIGHT SAFETY OFFICER COURSE IN 1985</a:t>
            </a:r>
            <a:r>
              <a:rPr lang="en-US" sz="1800" smtClean="0"/>
              <a:t> and learned how to be a POST-accident investigator</a:t>
            </a:r>
          </a:p>
          <a:p>
            <a:pPr marL="171450" indent="-171450">
              <a:spcBef>
                <a:spcPct val="0"/>
              </a:spcBef>
              <a:buFontTx/>
              <a:buChar char="-"/>
            </a:pPr>
            <a:r>
              <a:rPr lang="en-US" sz="1800" b="1" smtClean="0"/>
              <a:t>Over the years I only wrote two accident investigation reports </a:t>
            </a:r>
            <a:r>
              <a:rPr lang="en-US" sz="1800" smtClean="0"/>
              <a:t>and I would like to say they both broke new ground in the annals of aircraft mishap prevention, that years later safety officers worldwide were still using these reports as the template on how to investigate an accident and prevent recurrence</a:t>
            </a:r>
          </a:p>
          <a:p>
            <a:pPr marL="171450" indent="-171450">
              <a:spcBef>
                <a:spcPct val="0"/>
              </a:spcBef>
              <a:buFontTx/>
              <a:buChar char="-"/>
            </a:pPr>
            <a:r>
              <a:rPr lang="en-US" sz="1800" smtClean="0"/>
              <a:t>Alas, I cannot.  One of the reports was quite good and changed the way the Air Force does things.  </a:t>
            </a:r>
            <a:r>
              <a:rPr lang="en-US" sz="1800" b="1" smtClean="0"/>
              <a:t>That’s not the one I want to talk about.</a:t>
            </a:r>
          </a:p>
          <a:p>
            <a:pPr marL="171450" indent="-171450">
              <a:spcBef>
                <a:spcPct val="0"/>
              </a:spcBef>
              <a:buFontTx/>
              <a:buChar char="-"/>
            </a:pPr>
            <a:endParaRPr lang="en-US"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B6A17B-B1C7-4D52-969D-E1353B4C0565}" type="slidenum">
              <a:rPr lang="en-US" smtClean="0">
                <a:cs typeface="Arial" charset="0"/>
              </a:rPr>
              <a:pPr fontAlgn="base">
                <a:spcBef>
                  <a:spcPct val="0"/>
                </a:spcBef>
                <a:spcAft>
                  <a:spcPct val="0"/>
                </a:spcAft>
              </a:pPr>
              <a:t>18</a:t>
            </a:fld>
            <a:endParaRPr lang="en-US" smtClean="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As a flight safety officer for Hickam Air Force Base </a:t>
            </a:r>
            <a:r>
              <a:rPr lang="en-US" sz="1800" smtClean="0"/>
              <a:t>in Hawaii my first real investigation was in 1985</a:t>
            </a:r>
          </a:p>
          <a:p>
            <a:pPr marL="171450" indent="-171450">
              <a:spcBef>
                <a:spcPct val="0"/>
              </a:spcBef>
              <a:buFontTx/>
              <a:buChar char="-"/>
            </a:pPr>
            <a:r>
              <a:rPr lang="en-US" sz="1800" smtClean="0"/>
              <a:t>I was on duty when my portable radio came to life and told me there was an emergency aircraft coming in for landing on the reef runway</a:t>
            </a:r>
          </a:p>
          <a:p>
            <a:pPr marL="171450" indent="-171450">
              <a:spcBef>
                <a:spcPct val="0"/>
              </a:spcBef>
              <a:buFontTx/>
              <a:buChar char="-"/>
            </a:pPr>
            <a:r>
              <a:rPr lang="en-US" sz="1800" smtClean="0"/>
              <a:t>I rushed out there, switching to tower frequency</a:t>
            </a:r>
          </a:p>
          <a:p>
            <a:pPr marL="171450" indent="-171450">
              <a:spcBef>
                <a:spcPct val="0"/>
              </a:spcBef>
              <a:buFontTx/>
              <a:buChar char="-"/>
            </a:pPr>
            <a:r>
              <a:rPr lang="en-US" sz="1800" b="1" smtClean="0"/>
              <a:t>A T-33 pilot declared a physiological emergency, </a:t>
            </a:r>
            <a:r>
              <a:rPr lang="en-US" sz="1800" smtClean="0"/>
              <a:t>asked and was cleared for an immediate landing on the reef runway</a:t>
            </a:r>
          </a:p>
          <a:p>
            <a:pPr marL="171450" indent="-171450">
              <a:spcBef>
                <a:spcPct val="0"/>
              </a:spcBef>
              <a:buFontTx/>
              <a:buChar char="-"/>
            </a:pPr>
            <a:r>
              <a:rPr lang="en-US" sz="1800" smtClean="0"/>
              <a:t>A Japan Airlines 747 held short of the runway</a:t>
            </a: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0BD74C-B43D-4D91-B82A-AB7D95E623B6}" type="slidenum">
              <a:rPr lang="en-US" smtClean="0">
                <a:cs typeface="Arial" charset="0"/>
              </a:rPr>
              <a:pPr fontAlgn="base">
                <a:spcBef>
                  <a:spcPct val="0"/>
                </a:spcBef>
                <a:spcAft>
                  <a:spcPct val="0"/>
                </a:spcAft>
              </a:pPr>
              <a:t>19</a:t>
            </a:fld>
            <a:endParaRPr 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FIRST THOUGHT </a:t>
            </a:r>
            <a:r>
              <a:rPr lang="en-US" sz="1800" smtClean="0"/>
              <a:t>– of this when I was 22-years old when I started flying jets and in that year I learned to respect what can happen in a T-38 if you don’t pay attention.</a:t>
            </a:r>
          </a:p>
          <a:p>
            <a:pPr marL="171450" indent="-171450">
              <a:spcBef>
                <a:spcPct val="0"/>
              </a:spcBef>
              <a:buFontTx/>
              <a:buChar char="-"/>
            </a:pPr>
            <a:r>
              <a:rPr lang="en-US" sz="1800" b="1" smtClean="0"/>
              <a:t>LIST OF THINGS – </a:t>
            </a:r>
            <a:r>
              <a:rPr lang="en-US" sz="1800" smtClean="0"/>
              <a:t>I compiled a list of all the things in that jet that could kill me.</a:t>
            </a:r>
            <a:r>
              <a:rPr lang="en-US" sz="1800" b="1" smtClean="0"/>
              <a:t>  </a:t>
            </a:r>
            <a:r>
              <a:rPr lang="en-US" sz="1800" smtClean="0"/>
              <a:t>Am I that paranoid?  Yes.  I think the list had 20 items on it.  That year we lost four T-38s. The AF had lost 154 since the aircraft came on active duty in 1960, about 6.5 destroyed per year, so we were getting better.</a:t>
            </a:r>
          </a:p>
          <a:p>
            <a:pPr marL="171450" indent="-171450">
              <a:spcBef>
                <a:spcPct val="0"/>
              </a:spcBef>
              <a:buFontTx/>
              <a:buChar char="-"/>
            </a:pPr>
            <a:r>
              <a:rPr lang="en-US" sz="1800" b="1" smtClean="0"/>
              <a:t>OVER THE YEARS </a:t>
            </a:r>
            <a:r>
              <a:rPr lang="en-US" sz="1800" smtClean="0"/>
              <a:t>– I’ve come up with new lists with each new airplane and the lists got smaller and smaller.</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C08942-76D5-4C57-9413-77573B92B829}" type="slidenum">
              <a:rPr lang="en-US" smtClean="0">
                <a:cs typeface="Arial" charset="0"/>
              </a:rPr>
              <a:pPr fontAlgn="base">
                <a:spcBef>
                  <a:spcPct val="0"/>
                </a:spcBef>
                <a:spcAft>
                  <a:spcPct val="0"/>
                </a:spcAft>
              </a:pPr>
              <a:t>2</a:t>
            </a:fld>
            <a:endParaRPr lang="en-US" smtClean="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T-33 LANDED</a:t>
            </a:r>
            <a:r>
              <a:rPr lang="en-US" sz="1800" smtClean="0"/>
              <a:t>, the pilot pulled off on the RM taxiway, shut down the airplane, popped the canopy, ran out of the airplane, pulled off his flight suit, and relieved himself of his physiological distress in front of a plane load of Japanese tourists sitting from their elevated perches on RB</a:t>
            </a:r>
          </a:p>
          <a:p>
            <a:pPr marL="171450" indent="-171450">
              <a:spcBef>
                <a:spcPct val="0"/>
              </a:spcBef>
              <a:buFontTx/>
              <a:buChar char="-"/>
            </a:pPr>
            <a:r>
              <a:rPr lang="en-US" sz="1800" smtClean="0"/>
              <a:t>It wasn’t the proudest day in United States Air Force history</a:t>
            </a:r>
          </a:p>
          <a:p>
            <a:pPr marL="171450" indent="-171450">
              <a:spcBef>
                <a:spcPct val="0"/>
              </a:spcBef>
              <a:buFontTx/>
              <a:buChar char="-"/>
            </a:pPr>
            <a:r>
              <a:rPr lang="en-US" sz="1800" b="1" smtClean="0"/>
              <a:t>They say you can learn more from an accident report reading the recommendations than the list of causes</a:t>
            </a:r>
          </a:p>
          <a:p>
            <a:pPr marL="171450" indent="-171450">
              <a:spcBef>
                <a:spcPct val="0"/>
              </a:spcBef>
              <a:buFontTx/>
              <a:buChar char="-"/>
            </a:pPr>
            <a:r>
              <a:rPr lang="en-US" sz="1800" smtClean="0"/>
              <a:t>My report recommended that in the future, T-33 pilots should not consume three polish sausages with extra mustard and sour kraut prior to strapping into an ejection seat and flying single pilot</a:t>
            </a:r>
          </a:p>
          <a:p>
            <a:pPr marL="171450" indent="-171450">
              <a:spcBef>
                <a:spcPct val="0"/>
              </a:spcBef>
              <a:buFontTx/>
              <a:buChar char="-"/>
            </a:pPr>
            <a:r>
              <a:rPr lang="en-US" sz="1800" smtClean="0"/>
              <a:t>I could have written the report that morning, watching the pilot eat lunch</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B76D64-4808-491F-B1FF-F8528DB941B9}" type="slidenum">
              <a:rPr lang="en-US" smtClean="0">
                <a:cs typeface="Arial" charset="0"/>
              </a:rPr>
              <a:pPr fontAlgn="base">
                <a:spcBef>
                  <a:spcPct val="0"/>
                </a:spcBef>
                <a:spcAft>
                  <a:spcPct val="0"/>
                </a:spcAft>
              </a:pPr>
              <a:t>20</a:t>
            </a:fld>
            <a:endParaRPr lang="en-US" smtClean="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Don’t get me wrong, </a:t>
            </a:r>
            <a:r>
              <a:rPr lang="en-US" sz="1800" b="1" smtClean="0"/>
              <a:t>THE POST-ACCIDENT INVESTIGATOR HAS A VITAL ROLE TO PLAY . . </a:t>
            </a:r>
            <a:r>
              <a:rPr lang="en-US" sz="1800" smtClean="0"/>
              <a:t>We need to fully investigate what happened to understand why and to prevent it from happening again.  The NTSB and other agencies do a great job at this</a:t>
            </a:r>
          </a:p>
          <a:p>
            <a:pPr marL="171450" indent="-171450">
              <a:spcBef>
                <a:spcPct val="0"/>
              </a:spcBef>
              <a:buFontTx/>
              <a:buChar char="-"/>
            </a:pPr>
            <a:r>
              <a:rPr lang="en-US" sz="1800" b="1" smtClean="0"/>
              <a:t>BUT WHAT CAN WE DO TO PREVENT ACCIDENTS FROM HAPPENING?</a:t>
            </a:r>
          </a:p>
          <a:p>
            <a:pPr marL="171450" indent="-171450">
              <a:spcBef>
                <a:spcPct val="0"/>
              </a:spcBef>
              <a:buFontTx/>
              <a:buChar char="-"/>
            </a:pPr>
            <a:r>
              <a:rPr lang="en-US" sz="1800" smtClean="0"/>
              <a:t>We can learn to spot the circumstances for that next accident before they evolve into that next accident.  We can become PRE-accident investigators</a:t>
            </a:r>
          </a:p>
          <a:p>
            <a:pPr marL="171450" indent="-171450">
              <a:spcBef>
                <a:spcPct val="0"/>
              </a:spcBef>
              <a:buFontTx/>
              <a:buChar char="-"/>
            </a:pPr>
            <a:r>
              <a:rPr lang="en-US" sz="1800" b="1" smtClean="0"/>
              <a:t>So welcome to the inaugural class of PRE-accident investigators</a:t>
            </a:r>
          </a:p>
          <a:p>
            <a:pPr marL="171450" indent="-171450">
              <a:spcBef>
                <a:spcPct val="0"/>
              </a:spcBef>
              <a:buFontTx/>
              <a:buChar char="-"/>
            </a:pPr>
            <a:r>
              <a:rPr lang="en-US" sz="1800" b="1" smtClean="0"/>
              <a:t>You need to have each of these skills to become a good PRE-Accident investigator.  </a:t>
            </a:r>
            <a:r>
              <a:rPr lang="en-US" sz="1800" smtClean="0"/>
              <a:t>So let’s get started</a:t>
            </a:r>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F45C2A-099F-4AF4-8178-E1C5DCF27F9B}" type="slidenum">
              <a:rPr lang="en-US" smtClean="0">
                <a:cs typeface="Arial" charset="0"/>
              </a:rPr>
              <a:pPr fontAlgn="base">
                <a:spcBef>
                  <a:spcPct val="0"/>
                </a:spcBef>
                <a:spcAft>
                  <a:spcPct val="0"/>
                </a:spcAft>
              </a:pPr>
              <a:t>21</a:t>
            </a:fld>
            <a:endParaRPr lang="en-US" smtClean="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I used to fly with a former airline pilot </a:t>
            </a:r>
            <a:r>
              <a:rPr lang="en-US" sz="1800" smtClean="0"/>
              <a:t>who said if it wasn’t taught at initial or recurrent, he didn’t need to know it.</a:t>
            </a:r>
          </a:p>
          <a:p>
            <a:pPr marL="171450" indent="-171450">
              <a:spcBef>
                <a:spcPct val="0"/>
              </a:spcBef>
              <a:buFontTx/>
              <a:buChar char="-"/>
            </a:pPr>
            <a:r>
              <a:rPr lang="en-US" sz="1800" b="1" smtClean="0"/>
              <a:t>BEING A PROFESSIONAL PILOT REQUIRES MORE THAN DUTY ON TO DUTY OFF TIME </a:t>
            </a:r>
            <a:r>
              <a:rPr lang="en-US" sz="1800" smtClean="0"/>
              <a:t>involvement.</a:t>
            </a:r>
          </a:p>
          <a:p>
            <a:pPr marL="171450" indent="-171450">
              <a:spcBef>
                <a:spcPct val="0"/>
              </a:spcBef>
              <a:buFontTx/>
              <a:buChar char="-"/>
            </a:pPr>
            <a:r>
              <a:rPr lang="en-US" sz="1800" smtClean="0"/>
              <a:t>Let me give you a quiz to illustrate my point.</a:t>
            </a:r>
          </a:p>
          <a:p>
            <a:pPr marL="171450" indent="-171450">
              <a:spcBef>
                <a:spcPct val="0"/>
              </a:spcBef>
              <a:buFontTx/>
              <a:buChar char="-"/>
            </a:pPr>
            <a:r>
              <a:rPr lang="en-US" sz="1800" smtClean="0"/>
              <a:t>This will be like an eye test.</a:t>
            </a:r>
          </a:p>
          <a:p>
            <a:pPr marL="171450" indent="-171450">
              <a:spcBef>
                <a:spcPct val="0"/>
              </a:spcBef>
              <a:buFontTx/>
              <a:buChar char="-"/>
            </a:pPr>
            <a:r>
              <a:rPr lang="en-US" sz="1800" smtClean="0"/>
              <a:t>I am going to show you two representations of a radar display.  Neither shows any hazardous weather, but are set to anticipate convective activity ahead.  The range is set to 100 nm, the gain is auto, everything is the same except the tilt.  So in which display is the tilt set correctly?</a:t>
            </a:r>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7A3D67-2C5C-4E47-B6E5-42186679F343}" type="slidenum">
              <a:rPr lang="en-US" smtClean="0">
                <a:cs typeface="Arial" charset="0"/>
              </a:rPr>
              <a:pPr fontAlgn="base">
                <a:spcBef>
                  <a:spcPct val="0"/>
                </a:spcBef>
                <a:spcAft>
                  <a:spcPct val="0"/>
                </a:spcAft>
              </a:pPr>
              <a:t>22</a:t>
            </a:fld>
            <a:endParaRPr lang="en-US" smtClean="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Slide A?</a:t>
            </a: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9692D1-6D86-468C-B9ED-2FB44926D954}" type="slidenum">
              <a:rPr lang="en-US" smtClean="0">
                <a:cs typeface="Arial" charset="0"/>
              </a:rPr>
              <a:pPr fontAlgn="base">
                <a:spcBef>
                  <a:spcPct val="0"/>
                </a:spcBef>
                <a:spcAft>
                  <a:spcPct val="0"/>
                </a:spcAft>
              </a:pPr>
              <a:t>23</a:t>
            </a:fld>
            <a:endParaRPr lang="en-US" smtClean="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Slide B?</a:t>
            </a:r>
          </a:p>
          <a:p>
            <a:pPr>
              <a:spcBef>
                <a:spcPct val="0"/>
              </a:spcBef>
            </a:pPr>
            <a:endParaRPr lang="en-US" smtClean="0"/>
          </a:p>
          <a:p>
            <a:pPr>
              <a:spcBef>
                <a:spcPct val="0"/>
              </a:spcBef>
            </a:pPr>
            <a:r>
              <a:rPr lang="en-US" smtClean="0"/>
              <a:t>Let’s go back. Slide A?  Slide B?</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20F03F-919A-4217-BAF0-A81DC92DE8F8}" type="slidenum">
              <a:rPr lang="en-US" smtClean="0">
                <a:cs typeface="Arial" charset="0"/>
              </a:rPr>
              <a:pPr fontAlgn="base">
                <a:spcBef>
                  <a:spcPct val="0"/>
                </a:spcBef>
                <a:spcAft>
                  <a:spcPct val="0"/>
                </a:spcAft>
              </a:pPr>
              <a:t>24</a:t>
            </a:fld>
            <a:endParaRPr lang="en-US" smtClean="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fontAlgn="auto">
              <a:spcBef>
                <a:spcPts val="0"/>
              </a:spcBef>
              <a:spcAft>
                <a:spcPts val="0"/>
              </a:spcAft>
              <a:buFontTx/>
              <a:buChar char="-"/>
              <a:defRPr/>
            </a:pPr>
            <a:r>
              <a:rPr lang="en-US" sz="1800" b="1"/>
              <a:t>IF YOU SAID SLIDE A, YOU ARE RIGHT.</a:t>
            </a:r>
          </a:p>
          <a:p>
            <a:pPr marL="171450" indent="-171450" fontAlgn="auto">
              <a:spcBef>
                <a:spcPts val="0"/>
              </a:spcBef>
              <a:spcAft>
                <a:spcPts val="0"/>
              </a:spcAft>
              <a:buFontTx/>
              <a:buChar char="-"/>
              <a:defRPr/>
            </a:pPr>
            <a:r>
              <a:rPr lang="en-US" sz="1800"/>
              <a:t>I am betting most pilots will set the tilt to as to minimize ground clutter.  But you can’t detect shadows that way and if you want to differentiate between hazardous convective activity and ground objects, you need to see shadows.</a:t>
            </a:r>
          </a:p>
          <a:p>
            <a:pPr marL="171450" indent="-171450" fontAlgn="auto">
              <a:spcBef>
                <a:spcPts val="0"/>
              </a:spcBef>
              <a:spcAft>
                <a:spcPts val="0"/>
              </a:spcAft>
              <a:buFontTx/>
              <a:buChar char="-"/>
              <a:defRPr/>
            </a:pPr>
            <a:r>
              <a:rPr lang="en-US" sz="1800" b="1"/>
              <a:t>IF YOU WANT MORE INFORMATION ABOUT THIS, I WILL HAVE A SHAMELESS PLUG AT THE END FOR YOU.</a:t>
            </a:r>
          </a:p>
          <a:p>
            <a:pPr marL="171450" indent="-171450" fontAlgn="auto">
              <a:spcBef>
                <a:spcPts val="0"/>
              </a:spcBef>
              <a:spcAft>
                <a:spcPts val="0"/>
              </a:spcAft>
              <a:buFontTx/>
              <a:buChar char="-"/>
              <a:defRPr/>
            </a:pPr>
            <a:r>
              <a:rPr lang="en-US" sz="1800"/>
              <a:t>But if you did know this, congratulations.  You knew something that no aircraft manufacturer wants to publish and few training vendors can be bothered to teach.  </a:t>
            </a:r>
          </a:p>
          <a:p>
            <a:pPr marL="171450" indent="-171450" fontAlgn="auto">
              <a:spcBef>
                <a:spcPts val="0"/>
              </a:spcBef>
              <a:spcAft>
                <a:spcPts val="0"/>
              </a:spcAft>
              <a:buFontTx/>
              <a:buChar char="-"/>
              <a:defRPr/>
            </a:pPr>
            <a:r>
              <a:rPr lang="en-US" sz="1800" b="1"/>
              <a:t>YOU HAD THE INTELLECTUAL CURIOSITY TO DISCOVER THIS ON YOUR OWN.</a:t>
            </a:r>
          </a:p>
          <a:p>
            <a:pPr fontAlgn="auto">
              <a:spcBef>
                <a:spcPts val="0"/>
              </a:spcBef>
              <a:spcAft>
                <a:spcPts val="0"/>
              </a:spcAft>
              <a:defRPr/>
            </a:pPr>
            <a:endParaRPr lang="en-US"/>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BC385E-B4B6-4263-8001-E8469986083E}" type="slidenum">
              <a:rPr lang="en-US" smtClean="0">
                <a:cs typeface="Arial" charset="0"/>
              </a:rPr>
              <a:pPr fontAlgn="base">
                <a:spcBef>
                  <a:spcPct val="0"/>
                </a:spcBef>
                <a:spcAft>
                  <a:spcPct val="0"/>
                </a:spcAft>
              </a:pPr>
              <a:t>25</a:t>
            </a:fld>
            <a:endParaRPr lang="en-US" smtClean="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As good PRE-accident investigators, </a:t>
            </a:r>
            <a:r>
              <a:rPr lang="en-US" sz="1800" b="1" smtClean="0"/>
              <a:t>WE NEED ALWAYS BE IN THE LEARN MODE</a:t>
            </a:r>
          </a:p>
          <a:p>
            <a:pPr marL="171450" indent="-171450">
              <a:spcBef>
                <a:spcPct val="0"/>
              </a:spcBef>
              <a:buFontTx/>
              <a:buChar char="-"/>
            </a:pPr>
            <a:r>
              <a:rPr lang="en-US" sz="1800" smtClean="0"/>
              <a:t>This intellectual curiosity is the first step to increase our knowledge as aviators</a:t>
            </a:r>
          </a:p>
          <a:p>
            <a:pPr marL="171450" indent="-171450">
              <a:spcBef>
                <a:spcPct val="0"/>
              </a:spcBef>
              <a:buFontTx/>
              <a:buChar char="-"/>
            </a:pPr>
            <a:r>
              <a:rPr lang="en-US" sz="1800" b="1" smtClean="0"/>
              <a:t>BUT YOU HAVE TO MAKE SURE THE KNOWLEDGE IS ACCURATE</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9AC1B7-2C8B-4485-9D3D-F518F9465AC8}" type="slidenum">
              <a:rPr lang="en-US" smtClean="0">
                <a:cs typeface="Arial" charset="0"/>
              </a:rPr>
              <a:pPr fontAlgn="base">
                <a:spcBef>
                  <a:spcPct val="0"/>
                </a:spcBef>
                <a:spcAft>
                  <a:spcPct val="0"/>
                </a:spcAft>
              </a:pPr>
              <a:t>26</a:t>
            </a:fld>
            <a:endParaRPr lang="en-US" smtClean="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BACK IN 2004 I WAS FLYING THIS AIRPLANE </a:t>
            </a:r>
            <a:r>
              <a:rPr lang="en-US" sz="1800" smtClean="0"/>
              <a:t>FROM SARASOTA TO BEDFORD, MASSACHUSETTS.</a:t>
            </a:r>
          </a:p>
          <a:p>
            <a:pPr marL="171450" indent="-171450">
              <a:spcBef>
                <a:spcPct val="0"/>
              </a:spcBef>
              <a:buFontTx/>
              <a:buChar char="-"/>
            </a:pPr>
            <a:r>
              <a:rPr lang="en-US" sz="1800" smtClean="0"/>
              <a:t>I was in the left seat.  My boss, the chief pilot, was in the right seat.  He had twice my flying time, twice my experience in Challengers, and about 10 more years as a pilot.  That made what happened next so surprising.</a:t>
            </a:r>
          </a:p>
          <a:p>
            <a:pPr marL="171450" indent="-171450">
              <a:spcBef>
                <a:spcPct val="0"/>
              </a:spcBef>
              <a:buFontTx/>
              <a:buChar char="-"/>
            </a:pPr>
            <a:r>
              <a:rPr lang="en-US" sz="1800" b="1" smtClean="0"/>
              <a:t>JUST AS WE LEVELED OFF </a:t>
            </a:r>
            <a:r>
              <a:rPr lang="en-US" sz="1800" smtClean="0"/>
              <a:t>we got the dreaded bong, bong, bong and a CAS message saying we had lost a hydraulic system.</a:t>
            </a:r>
          </a:p>
          <a:p>
            <a:pPr marL="171450" indent="-171450">
              <a:spcBef>
                <a:spcPct val="0"/>
              </a:spcBef>
              <a:buFontTx/>
              <a:buChar char="-"/>
            </a:pPr>
            <a:r>
              <a:rPr lang="en-US" sz="1800" smtClean="0"/>
              <a:t>Well we had three systems to start with so losing one isn’t a big deal, right?</a:t>
            </a:r>
          </a:p>
          <a:p>
            <a:pPr marL="171450" indent="-171450">
              <a:spcBef>
                <a:spcPct val="0"/>
              </a:spcBef>
              <a:buFontTx/>
              <a:buChar char="-"/>
            </a:pPr>
            <a:r>
              <a:rPr lang="en-US" sz="1800" smtClean="0"/>
              <a:t>He just sat there in the right seat, staring at the CAS message.</a:t>
            </a:r>
          </a:p>
          <a:p>
            <a:pPr marL="171450" indent="-171450">
              <a:spcBef>
                <a:spcPct val="0"/>
              </a:spcBef>
              <a:buFontTx/>
              <a:buChar char="-"/>
            </a:pPr>
            <a:r>
              <a:rPr lang="en-US" sz="1800" smtClean="0"/>
              <a:t>Bong, bong, bong.  I selected the hydraulic system synoptic page</a:t>
            </a: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F98A1D-CC43-49BE-9DEC-83C70DBDF401}" type="slidenum">
              <a:rPr lang="en-US" smtClean="0">
                <a:cs typeface="Arial" charset="0"/>
              </a:rPr>
              <a:pPr fontAlgn="base">
                <a:spcBef>
                  <a:spcPct val="0"/>
                </a:spcBef>
                <a:spcAft>
                  <a:spcPct val="0"/>
                </a:spcAft>
              </a:pPr>
              <a:t>27</a:t>
            </a:fld>
            <a:endParaRPr lang="en-US" smtClean="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This is what we saw.</a:t>
            </a:r>
          </a:p>
          <a:p>
            <a:pPr marL="171450" indent="-171450">
              <a:spcBef>
                <a:spcPct val="0"/>
              </a:spcBef>
              <a:buFontTx/>
              <a:buChar char="-"/>
            </a:pPr>
            <a:r>
              <a:rPr lang="en-US" sz="1800" smtClean="0"/>
              <a:t>He still sat there, motionless.  I thought maybe he had a mental lock up.</a:t>
            </a:r>
          </a:p>
          <a:p>
            <a:pPr marL="171450" indent="-171450">
              <a:spcBef>
                <a:spcPct val="0"/>
              </a:spcBef>
              <a:buFontTx/>
              <a:buChar char="-"/>
            </a:pPr>
            <a:r>
              <a:rPr lang="en-US" sz="1800" smtClean="0"/>
              <a:t>So I gave him some tasks.  “Hand me the checklist, declare an emergency with center, tell them we want direct Charleston and about a 20 mile final so we can use the alternate system to extend the gear.</a:t>
            </a:r>
          </a:p>
          <a:p>
            <a:pPr marL="171450" indent="-171450">
              <a:spcBef>
                <a:spcPct val="0"/>
              </a:spcBef>
              <a:buFontTx/>
              <a:buChar char="-"/>
            </a:pPr>
            <a:r>
              <a:rPr lang="en-US" sz="1800" smtClean="0"/>
              <a:t>He was happy to do all that and when he got done, there we sat at altitude with nothing to do for a few minutes.  So he called the CEO, our passenger, to the cockpit</a:t>
            </a:r>
          </a:p>
          <a:p>
            <a:pPr marL="171450" indent="-171450">
              <a:spcBef>
                <a:spcPct val="0"/>
              </a:spcBef>
              <a:buFontTx/>
              <a:buChar char="-"/>
            </a:pPr>
            <a:r>
              <a:rPr lang="en-US" sz="1800" smtClean="0"/>
              <a:t>The CEO showed up and the right seater, my boss, started the horror story.  “We’ve got an emergency!”  “We lost our most important hydraulic system!”  “We have to do an emergency landing!”  “We have to emergency extend the landing gear!”  “We aren’t sure that’s going to work!”  “You and the misses had better strap in tight!”</a:t>
            </a:r>
          </a:p>
          <a:p>
            <a:pPr marL="171450" indent="-171450">
              <a:spcBef>
                <a:spcPct val="0"/>
              </a:spcBef>
              <a:buFontTx/>
              <a:buChar char="-"/>
            </a:pPr>
            <a:r>
              <a:rPr lang="en-US" sz="1800" smtClean="0"/>
              <a:t>As you can imagine the CEO looked visibly shaken.</a:t>
            </a:r>
          </a:p>
          <a:p>
            <a:pPr marL="171450" indent="-171450">
              <a:spcBef>
                <a:spcPct val="0"/>
              </a:spcBef>
              <a:buFontTx/>
              <a:buChar char="-"/>
            </a:pPr>
            <a:r>
              <a:rPr lang="en-US" sz="1800" smtClean="0"/>
              <a:t>I just couldn’t let that stand.  I pointed at the synoptic page and told the CEO, “It isn’t really a big deal.  We’ve got three systems, we only lost one, we still have two left.  We are just landing as a precaution just in case we lose another one.  We’ll call ahead to make sure you have alternate transportation home.”</a:t>
            </a:r>
          </a:p>
          <a:p>
            <a:pPr marL="171450" indent="-171450">
              <a:spcBef>
                <a:spcPct val="0"/>
              </a:spcBef>
              <a:buFontTx/>
              <a:buChar char="-"/>
            </a:pPr>
            <a:r>
              <a:rPr lang="en-US" sz="1800" smtClean="0"/>
              <a:t>That seemed to make the CEO happy, but it also seem to calm the right seater</a:t>
            </a:r>
          </a:p>
          <a:p>
            <a:pPr marL="171450" indent="-171450">
              <a:spcBef>
                <a:spcPct val="0"/>
              </a:spcBef>
              <a:buFontTx/>
              <a:buChar char="-"/>
            </a:pPr>
            <a:r>
              <a:rPr lang="en-US" sz="1800" smtClean="0"/>
              <a:t>And that’s pretty much what happened.  As it turns out we didn’t need the 20 mile final and the CEO actually thought the sight of the fire trucks around the airplane was fun.</a:t>
            </a:r>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6B8A7A-5885-4910-95C5-59D630B22001}" type="slidenum">
              <a:rPr lang="en-US" smtClean="0">
                <a:cs typeface="Arial" charset="0"/>
              </a:rPr>
              <a:pPr fontAlgn="base">
                <a:spcBef>
                  <a:spcPct val="0"/>
                </a:spcBef>
                <a:spcAft>
                  <a:spcPct val="0"/>
                </a:spcAft>
              </a:pPr>
              <a:t>28</a:t>
            </a:fld>
            <a:endParaRPr lang="en-US" smtClean="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mtClean="0"/>
              <a:t>So the first takeaway from this is this: not all pilots are created equal.</a:t>
            </a:r>
          </a:p>
          <a:p>
            <a:pPr marL="171450" indent="-171450">
              <a:spcBef>
                <a:spcPct val="0"/>
              </a:spcBef>
              <a:buFontTx/>
              <a:buChar char="-"/>
            </a:pPr>
            <a:r>
              <a:rPr lang="en-US" smtClean="0"/>
              <a:t>As we sat in Charleston for a few nights while the mechanics fixed the airplane, I asked the chief pilot why he got so frantic.</a:t>
            </a:r>
          </a:p>
          <a:p>
            <a:pPr marL="171450" indent="-171450">
              <a:spcBef>
                <a:spcPct val="0"/>
              </a:spcBef>
              <a:buFontTx/>
              <a:buChar char="-"/>
            </a:pPr>
            <a:r>
              <a:rPr lang="en-US" smtClean="0"/>
              <a:t>“Don’t you know,” he said, “nobody’s ever emergency extended the landing gear on a Challenger 604 in real world conditions!”</a:t>
            </a:r>
          </a:p>
          <a:p>
            <a:pPr marL="171450" indent="-171450">
              <a:spcBef>
                <a:spcPct val="0"/>
              </a:spcBef>
              <a:buFontTx/>
              <a:buChar char="-"/>
            </a:pPr>
            <a:r>
              <a:rPr lang="en-US" smtClean="0"/>
              <a:t>Of course that isn’t true, how could the airplane get an airworthiness certificate if such an important system didn’t work?</a:t>
            </a:r>
          </a:p>
          <a:p>
            <a:pPr marL="171450" indent="-171450">
              <a:spcBef>
                <a:spcPct val="0"/>
              </a:spcBef>
              <a:buFontTx/>
              <a:buChar char="-"/>
            </a:pPr>
            <a:r>
              <a:rPr lang="en-US" smtClean="0"/>
              <a:t>I don’t think he was persuaded and I just logged it away to one pilot’s poor systems knowledge.</a:t>
            </a:r>
          </a:p>
          <a:p>
            <a:pPr marL="171450" indent="-171450">
              <a:spcBef>
                <a:spcPct val="0"/>
              </a:spcBef>
              <a:buFontTx/>
              <a:buChar char="-"/>
            </a:pPr>
            <a:r>
              <a:rPr lang="en-US" smtClean="0"/>
              <a:t>Two weeks later I was attending recurrent when the ground instructor said, guess what?  “There has never been a successful emergency landing gear extension in the history of the Challenger 600-series!”</a:t>
            </a:r>
          </a:p>
          <a:p>
            <a:pPr marL="171450" indent="-171450">
              <a:spcBef>
                <a:spcPct val="0"/>
              </a:spcBef>
              <a:buFontTx/>
              <a:buChar char="-"/>
            </a:pPr>
            <a:r>
              <a:rPr lang="en-US" smtClean="0"/>
              <a:t>So not all ground instructors are created equal either.</a:t>
            </a:r>
          </a:p>
          <a:p>
            <a:pPr marL="171450" indent="-171450">
              <a:spcBef>
                <a:spcPct val="0"/>
              </a:spcBef>
              <a:buFontTx/>
              <a:buChar char="-"/>
            </a:pPr>
            <a:r>
              <a:rPr lang="en-US" smtClean="0"/>
              <a:t>And that’s the second takeaway: you cannot accept all knowledge headed your way without questions.</a:t>
            </a:r>
          </a:p>
          <a:p>
            <a:pPr marL="171450" indent="-171450">
              <a:spcBef>
                <a:spcPct val="0"/>
              </a:spcBef>
              <a:buFontTx/>
              <a:buChar char="-"/>
            </a:pPr>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EC682A-13A7-40CA-B2B8-58F2D9470305}" type="slidenum">
              <a:rPr lang="en-US" smtClean="0">
                <a:cs typeface="Arial" charset="0"/>
              </a:rPr>
              <a:pPr fontAlgn="base">
                <a:spcBef>
                  <a:spcPct val="0"/>
                </a:spcBef>
                <a:spcAft>
                  <a:spcPct val="0"/>
                </a:spcAft>
              </a:pPr>
              <a:t>29</a:t>
            </a:fld>
            <a:endParaRPr 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I’VE FLOWN ALL MANNER OF GULFSTREAMS SINCE 1991 – </a:t>
            </a:r>
            <a:r>
              <a:rPr lang="en-US" sz="1800" smtClean="0"/>
              <a:t>while each generation of Gulfstreams gets safer, the one that seems to keep crashing is this one.</a:t>
            </a:r>
          </a:p>
          <a:p>
            <a:pPr marL="171450" indent="-171450">
              <a:spcBef>
                <a:spcPct val="0"/>
              </a:spcBef>
              <a:buFontTx/>
              <a:buChar char="-"/>
            </a:pPr>
            <a:r>
              <a:rPr lang="en-US" sz="1800" b="1" smtClean="0"/>
              <a:t>ANY GUESSES – </a:t>
            </a:r>
            <a:r>
              <a:rPr lang="en-US" sz="1800" smtClean="0"/>
              <a:t>as to which model of Gulfstream this is?</a:t>
            </a:r>
          </a:p>
          <a:p>
            <a:pPr marL="171450" indent="-171450">
              <a:spcBef>
                <a:spcPct val="0"/>
              </a:spcBef>
              <a:buFontTx/>
              <a:buChar char="-"/>
            </a:pPr>
            <a:r>
              <a:rPr lang="en-US" sz="1800" smtClean="0"/>
              <a:t>After reading </a:t>
            </a:r>
            <a:r>
              <a:rPr lang="en-US" sz="1800" b="1" smtClean="0"/>
              <a:t>ONE ACCIDENT REPORT AFTER ANOTHER </a:t>
            </a:r>
            <a:r>
              <a:rPr lang="en-US" sz="1800" smtClean="0"/>
              <a:t>it struck me that these reports could have been written before the accidents.</a:t>
            </a:r>
          </a:p>
          <a:p>
            <a:pPr marL="628650" lvl="1" indent="-171450">
              <a:spcBef>
                <a:spcPct val="0"/>
              </a:spcBef>
              <a:buFontTx/>
              <a:buChar char="-"/>
            </a:pPr>
            <a:r>
              <a:rPr lang="en-US" sz="1800" smtClean="0"/>
              <a:t>The reports were POST accident reports – they did a good job of telling us what to do again.</a:t>
            </a:r>
          </a:p>
          <a:p>
            <a:pPr marL="628650" lvl="1" indent="-171450">
              <a:spcBef>
                <a:spcPct val="0"/>
              </a:spcBef>
              <a:buFontTx/>
              <a:buChar char="-"/>
            </a:pPr>
            <a:r>
              <a:rPr lang="en-US" sz="1800" smtClean="0"/>
              <a:t>But they could have been PRE-accident reports – they could have predicted the accident in question and could have warned the pilots before hand.</a:t>
            </a:r>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1B5BC3-DDCB-4A16-ABFB-AFAA7474CE0B}" type="slidenum">
              <a:rPr lang="en-US" smtClean="0">
                <a:cs typeface="Arial" charset="0"/>
              </a:rPr>
              <a:pPr fontAlgn="base">
                <a:spcBef>
                  <a:spcPct val="0"/>
                </a:spcBef>
                <a:spcAft>
                  <a:spcPct val="0"/>
                </a:spcAft>
              </a:pPr>
              <a:t>3</a:t>
            </a:fld>
            <a:endParaRPr lang="en-US" smtClean="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I’m not saying to suspect the motives of anyone sending that knowledge your way</a:t>
            </a:r>
          </a:p>
          <a:p>
            <a:pPr marL="628650" lvl="1" indent="-171450">
              <a:spcBef>
                <a:spcPct val="0"/>
              </a:spcBef>
              <a:buFontTx/>
              <a:buChar char="-"/>
            </a:pPr>
            <a:r>
              <a:rPr lang="en-US" sz="1800" smtClean="0"/>
              <a:t>That ground instructor, for some reason, believed what he was telling my chief pilot about the Challenger landing gear system</a:t>
            </a:r>
          </a:p>
          <a:p>
            <a:pPr marL="628650" lvl="1" indent="-171450">
              <a:spcBef>
                <a:spcPct val="0"/>
              </a:spcBef>
              <a:buFontTx/>
              <a:buChar char="-"/>
            </a:pPr>
            <a:r>
              <a:rPr lang="en-US" sz="1800" smtClean="0"/>
              <a:t>Good intentions or not, he was passing along bad information</a:t>
            </a:r>
          </a:p>
          <a:p>
            <a:pPr marL="171450" indent="-171450">
              <a:spcBef>
                <a:spcPct val="0"/>
              </a:spcBef>
              <a:buFontTx/>
              <a:buChar char="-"/>
            </a:pPr>
            <a:r>
              <a:rPr lang="en-US" sz="1800" b="1" smtClean="0"/>
              <a:t>I am saying you should not accept information from any source without some kind of verification or common sense check</a:t>
            </a:r>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1B6AB1-8D14-4BA4-AF90-0209DBCEDA06}" type="slidenum">
              <a:rPr lang="en-US" smtClean="0">
                <a:cs typeface="Arial" charset="0"/>
              </a:rPr>
              <a:pPr fontAlgn="base">
                <a:spcBef>
                  <a:spcPct val="0"/>
                </a:spcBef>
                <a:spcAft>
                  <a:spcPct val="0"/>
                </a:spcAft>
              </a:pPr>
              <a:t>30</a:t>
            </a:fld>
            <a:endParaRPr lang="en-US" smtClean="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THERE IS AN OLD SAYING THAT YOU CAN TELL WHO THE EXPERT </a:t>
            </a:r>
            <a:r>
              <a:rPr lang="en-US" sz="1800" smtClean="0"/>
              <a:t>at a meeting is, he or she is the one with the PowerPoint Slides</a:t>
            </a:r>
          </a:p>
          <a:p>
            <a:pPr marL="171450" indent="-171450">
              <a:spcBef>
                <a:spcPct val="0"/>
              </a:spcBef>
              <a:buFontTx/>
              <a:buChar char="-"/>
            </a:pPr>
            <a:r>
              <a:rPr lang="en-US" sz="1800" smtClean="0"/>
              <a:t>I suppose you can update that to say the expert is the one with the website</a:t>
            </a:r>
          </a:p>
          <a:p>
            <a:pPr marL="171450" indent="-171450">
              <a:spcBef>
                <a:spcPct val="0"/>
              </a:spcBef>
              <a:buFontTx/>
              <a:buChar char="-"/>
            </a:pPr>
            <a:r>
              <a:rPr lang="en-US" sz="1800" smtClean="0"/>
              <a:t>Having been on the expert side of both of those things, I can tell you that isn’t right</a:t>
            </a:r>
          </a:p>
          <a:p>
            <a:pPr marL="171450" indent="-171450">
              <a:spcBef>
                <a:spcPct val="0"/>
              </a:spcBef>
              <a:buFontTx/>
              <a:buChar char="-"/>
            </a:pPr>
            <a:r>
              <a:rPr lang="en-US" sz="1800" b="1" smtClean="0"/>
              <a:t>EXPERTISE IS DEVELOPED BY CONSTANTLY QUESTIONING ALL INFORMATION</a:t>
            </a:r>
          </a:p>
          <a:p>
            <a:pPr marL="171450" indent="-171450">
              <a:spcBef>
                <a:spcPct val="0"/>
              </a:spcBef>
              <a:buFontTx/>
              <a:buChar char="-"/>
            </a:pPr>
            <a:r>
              <a:rPr lang="en-US" sz="1800" smtClean="0"/>
              <a:t>A good PRE-Accident investigator adds a healthy dose of skepticism to all knowledge</a:t>
            </a:r>
          </a:p>
          <a:p>
            <a:pPr marL="171450" indent="-171450">
              <a:spcBef>
                <a:spcPct val="0"/>
              </a:spcBef>
              <a:buFontTx/>
              <a:buChar char="-"/>
            </a:pPr>
            <a:r>
              <a:rPr lang="en-US" sz="1800" b="1" smtClean="0"/>
              <a:t>SO WHILE WE’RE ON THE SUBJECT OF NOT ALL PILOTS BEING EQUAL, HOW ABOUT YOU?</a:t>
            </a:r>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423FF5-B294-4328-BC8D-037D8BA3D322}" type="slidenum">
              <a:rPr lang="en-US" smtClean="0">
                <a:cs typeface="Arial" charset="0"/>
              </a:rPr>
              <a:pPr fontAlgn="base">
                <a:spcBef>
                  <a:spcPct val="0"/>
                </a:spcBef>
                <a:spcAft>
                  <a:spcPct val="0"/>
                </a:spcAft>
              </a:pPr>
              <a:t>31</a:t>
            </a:fld>
            <a:endParaRPr lang="en-US" smtClean="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b="1" smtClean="0"/>
              <a:t>WHO HERE DOESN’T HAVE AN EGO?</a:t>
            </a:r>
          </a:p>
          <a:p>
            <a:pPr marL="171450" indent="-171450">
              <a:spcBef>
                <a:spcPct val="0"/>
              </a:spcBef>
              <a:buFontTx/>
              <a:buChar char="-"/>
            </a:pPr>
            <a:r>
              <a:rPr lang="en-US" b="1" smtClean="0"/>
              <a:t>How is that possible </a:t>
            </a:r>
            <a:r>
              <a:rPr lang="en-US" smtClean="0"/>
              <a:t>when you routinely fly a hollow aluminum tube at speeds no other earthly being has achieved, at temperatures that will freeze blood, and altitudes that cannot sustain human life?</a:t>
            </a:r>
          </a:p>
          <a:p>
            <a:pPr marL="171450" indent="-171450">
              <a:spcBef>
                <a:spcPct val="0"/>
              </a:spcBef>
              <a:buFontTx/>
              <a:buChar char="-"/>
            </a:pPr>
            <a:r>
              <a:rPr lang="en-US" smtClean="0"/>
              <a:t>How does one stay humble with all that?</a:t>
            </a:r>
          </a:p>
          <a:p>
            <a:pPr marL="171450" indent="-171450">
              <a:spcBef>
                <a:spcPct val="0"/>
              </a:spcBef>
              <a:buFontTx/>
              <a:buChar char="-"/>
            </a:pPr>
            <a:r>
              <a:rPr lang="en-US" smtClean="0"/>
              <a:t>This is an important question because </a:t>
            </a:r>
            <a:r>
              <a:rPr lang="en-US" b="1" smtClean="0"/>
              <a:t>when one of your peers crashes an airplane do you think</a:t>
            </a:r>
            <a:r>
              <a:rPr lang="en-US" smtClean="0"/>
              <a:t>, “I would never have done that?” or do you think “That could have been me!”</a:t>
            </a:r>
          </a:p>
          <a:p>
            <a:pPr marL="171450" indent="-171450">
              <a:spcBef>
                <a:spcPct val="0"/>
              </a:spcBef>
              <a:buFontTx/>
              <a:buChar char="-"/>
            </a:pPr>
            <a:r>
              <a:rPr lang="en-US" smtClean="0"/>
              <a:t>I think </a:t>
            </a:r>
            <a:r>
              <a:rPr lang="en-US" b="1" smtClean="0"/>
              <a:t>the ability to empathize with these pilots </a:t>
            </a:r>
            <a:r>
              <a:rPr lang="en-US" smtClean="0"/>
              <a:t>is key to really learning from their experiences.</a:t>
            </a: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28910C-B070-434B-8C6C-495D23279DD8}" type="slidenum">
              <a:rPr lang="en-US" smtClean="0">
                <a:cs typeface="Arial" charset="0"/>
              </a:rPr>
              <a:pPr fontAlgn="base">
                <a:spcBef>
                  <a:spcPct val="0"/>
                </a:spcBef>
                <a:spcAft>
                  <a:spcPct val="0"/>
                </a:spcAft>
              </a:pPr>
              <a:t>32</a:t>
            </a:fld>
            <a:endParaRPr lang="en-US" smtClean="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TAKE THE INFAMOUS GV POPSICLE CASE</a:t>
            </a:r>
          </a:p>
          <a:p>
            <a:pPr marL="171450" indent="-171450">
              <a:spcBef>
                <a:spcPct val="0"/>
              </a:spcBef>
              <a:buFontTx/>
              <a:buChar char="-"/>
            </a:pPr>
            <a:r>
              <a:rPr lang="en-US" sz="1800" smtClean="0"/>
              <a:t>Back in 2002 they didn’t let just anyone fly a GV, you had to be a pretty good pilot to earn the right to fly one these beautiful aircraft</a:t>
            </a:r>
          </a:p>
          <a:p>
            <a:pPr marL="171450" indent="-171450">
              <a:spcBef>
                <a:spcPct val="0"/>
              </a:spcBef>
              <a:buFontTx/>
              <a:buChar char="-"/>
            </a:pPr>
            <a:r>
              <a:rPr lang="en-US" sz="1800" smtClean="0"/>
              <a:t>So here’s what happened</a:t>
            </a:r>
          </a:p>
          <a:p>
            <a:pPr marL="171450" indent="-171450">
              <a:spcBef>
                <a:spcPct val="0"/>
              </a:spcBef>
              <a:buFontTx/>
              <a:buChar char="-"/>
            </a:pPr>
            <a:r>
              <a:rPr lang="en-US" sz="1800" smtClean="0"/>
              <a:t>The airplane was at the West Palm Gulfstream service center to troubleshoot a faulty “overspeed” warning</a:t>
            </a:r>
          </a:p>
          <a:p>
            <a:pPr marL="171450" indent="-171450">
              <a:spcBef>
                <a:spcPct val="0"/>
              </a:spcBef>
              <a:buFontTx/>
              <a:buChar char="-"/>
            </a:pPr>
            <a:r>
              <a:rPr lang="en-US" sz="1800" smtClean="0"/>
              <a:t>On the last day the airplane was on jacks for a tire change</a:t>
            </a:r>
          </a:p>
          <a:p>
            <a:pPr marL="171450" indent="-171450">
              <a:spcBef>
                <a:spcPct val="0"/>
              </a:spcBef>
              <a:buFontTx/>
              <a:buChar char="-"/>
            </a:pPr>
            <a:r>
              <a:rPr lang="en-US" sz="1800" smtClean="0"/>
              <a:t>The mechanic needed the airplane to think it was on the ground to complete the maintenance checks, what to do?</a:t>
            </a: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91BB19-17EB-4E73-99F8-C5F85F76576B}" type="slidenum">
              <a:rPr lang="en-US" smtClean="0">
                <a:cs typeface="Arial" charset="0"/>
              </a:rPr>
              <a:pPr fontAlgn="base">
                <a:spcBef>
                  <a:spcPct val="0"/>
                </a:spcBef>
                <a:spcAft>
                  <a:spcPct val="0"/>
                </a:spcAft>
              </a:pPr>
              <a:t>33</a:t>
            </a:fld>
            <a:endParaRPr lang="en-US" smtClean="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EACH LANDING GEAR STRUT HAS A WEIGHT ON WHEELS SWITCH</a:t>
            </a:r>
            <a:r>
              <a:rPr lang="en-US" sz="1800" smtClean="0"/>
              <a:t> on the GV, this is the left main gear shown while on the ground</a:t>
            </a:r>
          </a:p>
          <a:p>
            <a:pPr marL="171450" indent="-171450">
              <a:spcBef>
                <a:spcPct val="0"/>
              </a:spcBef>
              <a:buFontTx/>
              <a:buChar char="-"/>
            </a:pPr>
            <a:r>
              <a:rPr lang="en-US" sz="1800" smtClean="0"/>
              <a:t>In the air that bottom cam rolls to a smaller radius area as well as extends away so there is a gap, and the airplane then thinks that strut is in the air</a:t>
            </a:r>
          </a:p>
          <a:p>
            <a:pPr marL="171450" indent="-171450">
              <a:spcBef>
                <a:spcPct val="0"/>
              </a:spcBef>
              <a:buFontTx/>
              <a:buChar char="-"/>
            </a:pPr>
            <a:r>
              <a:rPr lang="en-US" sz="1800" b="1" smtClean="0"/>
              <a:t>WHY IS THIS IMPORTANT?</a:t>
            </a:r>
          </a:p>
          <a:p>
            <a:pPr marL="171450" indent="-171450">
              <a:spcBef>
                <a:spcPct val="0"/>
              </a:spcBef>
              <a:buFontTx/>
              <a:buChar char="-"/>
            </a:pPr>
            <a:r>
              <a:rPr lang="en-US" sz="1800" smtClean="0"/>
              <a:t>Well you don’t want to retract the gear when you are on the ground, for example.  There are lots of reasons but perhaps one of the more important reasons is the ground spoilers</a:t>
            </a:r>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D6B3B-3FB5-49B6-9EBA-C51E8A03505A}" type="slidenum">
              <a:rPr lang="en-US" smtClean="0">
                <a:cs typeface="Arial" charset="0"/>
              </a:rPr>
              <a:pPr fontAlgn="base">
                <a:spcBef>
                  <a:spcPct val="0"/>
                </a:spcBef>
                <a:spcAft>
                  <a:spcPct val="0"/>
                </a:spcAft>
              </a:pPr>
              <a:t>34</a:t>
            </a:fld>
            <a:endParaRPr lang="en-US" smtClean="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There are three panels on top of each wing</a:t>
            </a:r>
            <a:r>
              <a:rPr lang="en-US" sz="1800" smtClean="0"/>
              <a:t> – the two outboard panels are used separately to assist in rolling the airplane or together to act as speed brakes, generally around 28 degrees or so.</a:t>
            </a:r>
          </a:p>
          <a:p>
            <a:pPr marL="171450" indent="-171450">
              <a:spcBef>
                <a:spcPct val="0"/>
              </a:spcBef>
              <a:buFontTx/>
              <a:buChar char="-"/>
            </a:pPr>
            <a:r>
              <a:rPr lang="en-US" sz="1800" smtClean="0"/>
              <a:t>On the ground, all six panels can automatically deploy to 55 degrees as ground spoilers.  They spoil the lift of the wing.</a:t>
            </a:r>
          </a:p>
          <a:p>
            <a:pPr marL="171450" indent="-171450">
              <a:spcBef>
                <a:spcPct val="0"/>
              </a:spcBef>
              <a:buFontTx/>
              <a:buChar char="-"/>
            </a:pPr>
            <a:r>
              <a:rPr lang="en-US" sz="1800" b="1" smtClean="0"/>
              <a:t>WHEN DO THEY DEPLOY?  </a:t>
            </a:r>
            <a:r>
              <a:rPr lang="en-US" sz="1800" smtClean="0"/>
              <a:t>If both main gear weight on wheel switches say they are on the ground, if the airplane’s ground spoilers are armed, and if the throttles are brought to idle, the ground spoilers will deploy</a:t>
            </a:r>
          </a:p>
          <a:p>
            <a:pPr marL="171450" indent="-171450">
              <a:spcBef>
                <a:spcPct val="0"/>
              </a:spcBef>
              <a:buFontTx/>
              <a:buChar char="-"/>
            </a:pPr>
            <a:r>
              <a:rPr lang="en-US" sz="1800" b="1" smtClean="0"/>
              <a:t>ON A GV IF THAT HAPPENS IN FLIGHT, THE AIRPLANE WILL CEASE TO FLY.</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9B1C3E-EE7B-4D8F-89E9-4C42F1B410BE}" type="slidenum">
              <a:rPr lang="en-US" smtClean="0">
                <a:cs typeface="Arial" charset="0"/>
              </a:rPr>
              <a:pPr fontAlgn="base">
                <a:spcBef>
                  <a:spcPct val="0"/>
                </a:spcBef>
                <a:spcAft>
                  <a:spcPct val="0"/>
                </a:spcAft>
              </a:pPr>
              <a:t>35</a:t>
            </a:fld>
            <a:endParaRPr lang="en-US" smtClean="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LET’S SAY YOU TAKEOFF AND BY SOME WEIRD COINCIDENCE BOTH MAIN LANDING GEAR WEIGHT ON WHEEL SWITCHES FAILED.  </a:t>
            </a:r>
            <a:r>
              <a:rPr lang="en-US" sz="1800" smtClean="0"/>
              <a:t>The airplane will think it is still on the ground and the gear handle will not come up.  Now you decide to return for landing and get cleared to level off at just 2,000.  Well you are blasting through the altitude and pull the throttles to idle.  Now the spoilers pop up and you cease to be an airplane.</a:t>
            </a:r>
          </a:p>
          <a:p>
            <a:pPr marL="171450" indent="-171450">
              <a:spcBef>
                <a:spcPct val="0"/>
              </a:spcBef>
              <a:buFontTx/>
              <a:buChar char="-"/>
            </a:pPr>
            <a:r>
              <a:rPr lang="en-US" sz="1800" smtClean="0"/>
              <a:t>Here is the GV pilot’s checklist, as written.  Notice we don’t get to the ground spoilers until Step 5.</a:t>
            </a:r>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2FABA4-E293-46F3-B992-C601C3630057}" type="slidenum">
              <a:rPr lang="en-US" smtClean="0">
                <a:cs typeface="Arial" charset="0"/>
              </a:rPr>
              <a:pPr fontAlgn="base">
                <a:spcBef>
                  <a:spcPct val="0"/>
                </a:spcBef>
                <a:spcAft>
                  <a:spcPct val="0"/>
                </a:spcAft>
              </a:pPr>
              <a:t>36</a:t>
            </a:fld>
            <a:endParaRPr lang="en-US" smtClean="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So here’s what we did.  This has been drilled into Gulfstream pilots for decades: </a:t>
            </a:r>
            <a:r>
              <a:rPr lang="en-US" sz="1800" b="1" smtClean="0"/>
              <a:t>GEAR, SPOILERS, FLAPS</a:t>
            </a:r>
            <a:r>
              <a:rPr lang="en-US" sz="1800" smtClean="0"/>
              <a:t>.  In that order.  Gear, spoilers, flaps.</a:t>
            </a:r>
          </a:p>
          <a:p>
            <a:pPr marL="171450" indent="-171450">
              <a:spcBef>
                <a:spcPct val="0"/>
              </a:spcBef>
              <a:buFontTx/>
              <a:buChar char="-"/>
            </a:pPr>
            <a:r>
              <a:rPr lang="en-US" sz="1800" smtClean="0"/>
              <a:t>We were convinced this would prevent that weight on wheels switch failure from ending up with an airplane falling out of the sky.</a:t>
            </a:r>
          </a:p>
          <a:p>
            <a:pPr marL="171450" indent="-171450">
              <a:spcBef>
                <a:spcPct val="0"/>
              </a:spcBef>
              <a:buFontTx/>
              <a:buChar char="-"/>
            </a:pPr>
            <a:r>
              <a:rPr lang="en-US" sz="1800" b="1" smtClean="0"/>
              <a:t>FAST FORWARD TO 2002.</a:t>
            </a:r>
          </a:p>
          <a:p>
            <a:pPr marL="171450" indent="-171450">
              <a:spcBef>
                <a:spcPct val="0"/>
              </a:spcBef>
              <a:buFontTx/>
              <a:buChar char="-"/>
            </a:pPr>
            <a:r>
              <a:rPr lang="en-US" sz="1800" smtClean="0"/>
              <a:t>The mechanics wanted to fool the airplane into thinking it was on the ground.  The accepted practice back then was to wedge a popsicle stick between that switch and the roller.  No expensive Gulfstream part and, more importantly, no “Remove before flight” flags.</a:t>
            </a:r>
          </a:p>
          <a:p>
            <a:pPr marL="171450" indent="-171450">
              <a:spcBef>
                <a:spcPct val="0"/>
              </a:spcBef>
              <a:buFontTx/>
              <a:buChar char="-"/>
            </a:pPr>
            <a:r>
              <a:rPr lang="en-US" sz="1800" b="1" smtClean="0"/>
              <a:t>THE PILOTS MADE SEVERAL MISTAKES, </a:t>
            </a:r>
            <a:r>
              <a:rPr lang="en-US" sz="1800" smtClean="0"/>
              <a:t>no doubt about it.  They failed to notice the popsicle sticks during the preflight.  They failed to run the climb checklist, which would have turned the ground spoilers off.  They said they ran the correct checklists for the failure, but that would have turned the switches off.  They even confirmed the ground spoilers were armed, showing a lack of understanding of the systems.</a:t>
            </a:r>
          </a:p>
          <a:p>
            <a:pPr marL="171450" indent="-171450">
              <a:spcBef>
                <a:spcPct val="0"/>
              </a:spcBef>
              <a:buFontTx/>
              <a:buChar char="-"/>
            </a:pPr>
            <a:r>
              <a:rPr lang="en-US" sz="1800" smtClean="0"/>
              <a:t>Of course the gear handle would not come up so they turned back to land.  They chopped the power at 57 feet – a very poor technique in this airplane – and the ground spoilers popped up.  Nobody was hurt but the airplane has never flown again.</a:t>
            </a:r>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9F2AE1-46AA-4E25-8A55-5849F6024760}" type="slidenum">
              <a:rPr lang="en-US" smtClean="0">
                <a:cs typeface="Arial" charset="0"/>
              </a:rPr>
              <a:pPr fontAlgn="base">
                <a:spcBef>
                  <a:spcPct val="0"/>
                </a:spcBef>
                <a:spcAft>
                  <a:spcPct val="0"/>
                </a:spcAft>
              </a:pPr>
              <a:t>37</a:t>
            </a:fld>
            <a:endParaRPr lang="en-US" smtClean="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THOSE OF US WHO USED THE “GEAR, GROUND SPOILERS, FLAPS” TECHNIQUE WERE STUNNED.  </a:t>
            </a:r>
            <a:r>
              <a:rPr lang="en-US" sz="1800" smtClean="0"/>
              <a:t>How could this happen?</a:t>
            </a:r>
          </a:p>
          <a:p>
            <a:pPr marL="171450" indent="-171450">
              <a:spcBef>
                <a:spcPct val="0"/>
              </a:spcBef>
              <a:buFontTx/>
              <a:buChar char="-"/>
            </a:pPr>
            <a:r>
              <a:rPr lang="en-US" sz="1800" b="1" smtClean="0"/>
              <a:t>THE NTSB DIDN’T DEEM THIS WORTHY </a:t>
            </a:r>
            <a:r>
              <a:rPr lang="en-US" sz="1800" smtClean="0"/>
              <a:t>of a full blown accident report since nobody was killed or injured.</a:t>
            </a:r>
          </a:p>
          <a:p>
            <a:pPr marL="171450" indent="-171450">
              <a:spcBef>
                <a:spcPct val="0"/>
              </a:spcBef>
              <a:buFontTx/>
              <a:buChar char="-"/>
            </a:pPr>
            <a:r>
              <a:rPr lang="en-US" sz="1800" smtClean="0"/>
              <a:t>You may say to yourself, “I would have never done that,” and moved on to the next case study.</a:t>
            </a:r>
          </a:p>
          <a:p>
            <a:pPr marL="171450" indent="-171450">
              <a:spcBef>
                <a:spcPct val="0"/>
              </a:spcBef>
              <a:buFontTx/>
              <a:buChar char="-"/>
            </a:pPr>
            <a:r>
              <a:rPr lang="en-US" sz="1800" smtClean="0"/>
              <a:t>BUT CONSIDER THIS, NO PILOT BEGINS THE DAY with the thought, “Today I will ignore SOPs,” or “Today I shall crash an airplane”</a:t>
            </a:r>
          </a:p>
          <a:p>
            <a:pPr marL="171450" indent="-171450">
              <a:spcBef>
                <a:spcPct val="0"/>
              </a:spcBef>
              <a:buFontTx/>
              <a:buChar char="-"/>
            </a:pPr>
            <a:r>
              <a:rPr lang="en-US" sz="1800" smtClean="0"/>
              <a:t>You need to put yourselves into their shoes to really come up with the “Why”</a:t>
            </a:r>
          </a:p>
          <a:p>
            <a:pPr marL="171450" indent="-171450">
              <a:spcBef>
                <a:spcPct val="0"/>
              </a:spcBef>
              <a:buFontTx/>
              <a:buChar char="-"/>
            </a:pPr>
            <a:r>
              <a:rPr lang="en-US" sz="1800" smtClean="0"/>
              <a:t>So let’s do that.</a:t>
            </a:r>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174C82-67C9-4D67-A73E-052437C3B993}" type="slidenum">
              <a:rPr lang="en-US" smtClean="0">
                <a:cs typeface="Arial" charset="0"/>
              </a:rPr>
              <a:pPr fontAlgn="base">
                <a:spcBef>
                  <a:spcPct val="0"/>
                </a:spcBef>
                <a:spcAft>
                  <a:spcPct val="0"/>
                </a:spcAft>
              </a:pPr>
              <a:t>38</a:t>
            </a:fld>
            <a:endParaRPr lang="en-US" smtClean="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YOU ARE IN THE RIGHT SEAT</a:t>
            </a:r>
            <a:r>
              <a:rPr lang="en-US" sz="1800" smtClean="0"/>
              <a:t>, you call “positive rate,” the left seater says “gear up,” you lift the handle but it doesn’t budge.</a:t>
            </a:r>
          </a:p>
          <a:p>
            <a:pPr marL="171450" indent="-171450">
              <a:spcBef>
                <a:spcPct val="0"/>
              </a:spcBef>
              <a:buFontTx/>
              <a:buChar char="-"/>
            </a:pPr>
            <a:r>
              <a:rPr lang="en-US" sz="1800" smtClean="0"/>
              <a:t>What do you do now?  I might have the presence of mind to look at the weight on wheels indicators available in the GV series, but maybe not.  So the left seater realizes you need to return and pulls the throttles back.  You are now set up to fail.</a:t>
            </a:r>
          </a:p>
          <a:p>
            <a:pPr marL="171450" indent="-171450">
              <a:spcBef>
                <a:spcPct val="0"/>
              </a:spcBef>
              <a:buFontTx/>
              <a:buChar char="-"/>
            </a:pPr>
            <a:r>
              <a:rPr lang="en-US" sz="1800" b="1" smtClean="0"/>
              <a:t>THE “GEAR, GROUND SPOILERS, FLAPS” ROUTINE HAS FAILED.</a:t>
            </a:r>
          </a:p>
          <a:p>
            <a:pPr marL="171450" indent="-171450">
              <a:spcBef>
                <a:spcPct val="0"/>
              </a:spcBef>
              <a:buFontTx/>
              <a:buChar char="-"/>
            </a:pPr>
            <a:r>
              <a:rPr lang="en-US" sz="1800" smtClean="0"/>
              <a:t>Realizing we could be bitten, we thought about a solution.</a:t>
            </a:r>
          </a:p>
          <a:p>
            <a:pPr marL="171450" indent="-171450">
              <a:spcBef>
                <a:spcPct val="0"/>
              </a:spcBef>
              <a:buFontTx/>
              <a:buChar char="-"/>
            </a:pPr>
            <a:r>
              <a:rPr lang="en-US" sz="1800" smtClean="0"/>
              <a:t>See if you can spot how we changed our takeoff procedure.</a:t>
            </a:r>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75F8AD-4287-410F-912B-489FC7DD467A}" type="slidenum">
              <a:rPr lang="en-US" smtClean="0">
                <a:cs typeface="Arial" charset="0"/>
              </a:rPr>
              <a:pPr fontAlgn="base">
                <a:spcBef>
                  <a:spcPct val="0"/>
                </a:spcBef>
                <a:spcAft>
                  <a:spcPct val="0"/>
                </a:spcAft>
              </a:pPr>
              <a:t>39</a:t>
            </a:fld>
            <a:endParaRPr lang="en-US"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Compared to the Gulfstreams before and after, the </a:t>
            </a:r>
            <a:r>
              <a:rPr lang="en-US" sz="1800" b="1" smtClean="0"/>
              <a:t>GIV SEEMS TO HAVE THE WORST REPUTATION FOR ACCIDENTS</a:t>
            </a:r>
            <a:r>
              <a:rPr lang="en-US" sz="1800" smtClean="0"/>
              <a:t>.</a:t>
            </a:r>
          </a:p>
          <a:p>
            <a:pPr marL="171450" indent="-171450">
              <a:spcBef>
                <a:spcPct val="0"/>
              </a:spcBef>
              <a:buFontTx/>
              <a:buChar char="-"/>
            </a:pPr>
            <a:r>
              <a:rPr lang="en-US" sz="1800" b="1" smtClean="0"/>
              <a:t>THIS MIGHT BE UNFAIR: </a:t>
            </a:r>
            <a:r>
              <a:rPr lang="en-US" sz="1800" smtClean="0"/>
              <a:t>There are a lot of GIVs flying out there (528+ over 4 million hours over 2 million cycles over 31 years)</a:t>
            </a:r>
          </a:p>
          <a:p>
            <a:pPr marL="171450" indent="-171450">
              <a:spcBef>
                <a:spcPct val="0"/>
              </a:spcBef>
              <a:buFontTx/>
              <a:buChar char="-"/>
            </a:pPr>
            <a:r>
              <a:rPr lang="en-US" sz="1800" b="1" smtClean="0"/>
              <a:t>BUT IT IS GOING TO GET WORSE</a:t>
            </a:r>
            <a:r>
              <a:rPr lang="en-US" sz="1800" smtClean="0"/>
              <a:t>: The airplane is getting old and prices have plummeted, you can pick one up these days for less than 5 million</a:t>
            </a:r>
          </a:p>
          <a:p>
            <a:pPr marL="171450" indent="-171450">
              <a:spcBef>
                <a:spcPct val="0"/>
              </a:spcBef>
              <a:buFontTx/>
              <a:buChar char="-"/>
            </a:pPr>
            <a:r>
              <a:rPr lang="en-US" sz="1800" smtClean="0"/>
              <a:t>Cheap airplanes are bought by cheap operators who don’t always invest in the best pilots, maintenance, or training</a:t>
            </a:r>
          </a:p>
          <a:p>
            <a:pPr marL="171450" indent="-171450">
              <a:spcBef>
                <a:spcPct val="0"/>
              </a:spcBef>
              <a:buFontTx/>
              <a:buChar char="-"/>
            </a:pPr>
            <a:r>
              <a:rPr lang="en-US" sz="1800" b="1" smtClean="0"/>
              <a:t>LET’S LOOK AT THREE EXAMPLES.  </a:t>
            </a:r>
            <a:r>
              <a:rPr lang="en-US" sz="1800" smtClean="0"/>
              <a:t>Now these are GIVs, but the lessons here apply to all airplanes</a:t>
            </a:r>
          </a:p>
          <a:p>
            <a:pPr marL="171450" indent="-171450">
              <a:spcBef>
                <a:spcPct val="0"/>
              </a:spcBef>
              <a:buFontTx/>
              <a:buChar char="-"/>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43248F-FB37-4C09-80F8-7FFF914E85ED}" type="slidenum">
              <a:rPr lang="en-US" smtClean="0">
                <a:cs typeface="Arial" charset="0"/>
              </a:rPr>
              <a:pPr fontAlgn="base">
                <a:spcBef>
                  <a:spcPct val="0"/>
                </a:spcBef>
                <a:spcAft>
                  <a:spcPct val="0"/>
                </a:spcAft>
              </a:pPr>
              <a:t>4</a:t>
            </a:fld>
            <a:endParaRPr lang="en-US" smtClean="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(Play)</a:t>
            </a:r>
          </a:p>
        </p:txBody>
      </p:sp>
      <p:sp>
        <p:nvSpPr>
          <p:cNvPr id="952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8E8F17-E9B0-4B77-91D8-93340AB8B7F6}" type="slidenum">
              <a:rPr lang="en-US" smtClean="0">
                <a:cs typeface="Arial" charset="0"/>
              </a:rPr>
              <a:pPr fontAlgn="base">
                <a:spcBef>
                  <a:spcPct val="0"/>
                </a:spcBef>
                <a:spcAft>
                  <a:spcPct val="0"/>
                </a:spcAft>
              </a:pPr>
              <a:t>40</a:t>
            </a:fld>
            <a:endParaRPr lang="en-US" smtClean="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We now get the spoilers first.</a:t>
            </a:r>
          </a:p>
          <a:p>
            <a:pPr marL="171450" indent="-171450">
              <a:spcBef>
                <a:spcPct val="0"/>
              </a:spcBef>
              <a:buFontTx/>
              <a:buChar char="-"/>
            </a:pPr>
            <a:r>
              <a:rPr lang="en-US" sz="1800" b="1" smtClean="0"/>
              <a:t>If the weight on wheels switch fail, the spoilers will already be off when we attempt the gear handle.</a:t>
            </a:r>
            <a:endParaRPr lang="en-US" sz="180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0F9243-F5ED-4894-93FE-A1107010EA63}" type="slidenum">
              <a:rPr lang="en-US" smtClean="0">
                <a:cs typeface="Arial" charset="0"/>
              </a:rPr>
              <a:pPr fontAlgn="base">
                <a:spcBef>
                  <a:spcPct val="0"/>
                </a:spcBef>
                <a:spcAft>
                  <a:spcPct val="0"/>
                </a:spcAft>
              </a:pPr>
              <a:t>41</a:t>
            </a:fld>
            <a:endParaRPr lang="en-US" smtClean="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WE NOW TURN THE GROUND SPOILER SYSTEM BEFORE RETRACTING THE LANDING GEAR.</a:t>
            </a:r>
          </a:p>
          <a:p>
            <a:pPr marL="171450" indent="-171450">
              <a:spcBef>
                <a:spcPct val="0"/>
              </a:spcBef>
              <a:buFontTx/>
              <a:buChar char="-"/>
            </a:pPr>
            <a:r>
              <a:rPr lang="en-US" sz="1800" smtClean="0"/>
              <a:t>Now you might say the odds of having both main landing gear weight on wheels switches fail is very small. True.</a:t>
            </a:r>
          </a:p>
          <a:p>
            <a:pPr marL="171450" indent="-171450">
              <a:spcBef>
                <a:spcPct val="0"/>
              </a:spcBef>
              <a:buFontTx/>
              <a:buChar char="-"/>
            </a:pPr>
            <a:r>
              <a:rPr lang="en-US" sz="1800" smtClean="0"/>
              <a:t>You can also say the odds of that happening and the pilot failing to remember to get the ground spoilers immediately is pretty small.  Okay.</a:t>
            </a:r>
          </a:p>
          <a:p>
            <a:pPr marL="171450" indent="-171450">
              <a:spcBef>
                <a:spcPct val="0"/>
              </a:spcBef>
              <a:buFontTx/>
              <a:buChar char="-"/>
            </a:pPr>
            <a:r>
              <a:rPr lang="en-US" sz="1800" smtClean="0"/>
              <a:t>And then you can say the pilot would be unlikely to pull the throttles to idle under these circumstances.  Good point, well made.</a:t>
            </a:r>
          </a:p>
          <a:p>
            <a:pPr marL="171450" indent="-171450">
              <a:spcBef>
                <a:spcPct val="0"/>
              </a:spcBef>
              <a:buFontTx/>
              <a:buChar char="-"/>
            </a:pPr>
            <a:r>
              <a:rPr lang="en-US" sz="1800" b="1" smtClean="0"/>
              <a:t>BUT THERE ARE SO MANY THINGS WE DO TO ELIMINATE SMALL POSSIBILITIES BECAUSE </a:t>
            </a:r>
            <a:r>
              <a:rPr lang="en-US" sz="1800" smtClean="0"/>
              <a:t>– remember that slide with the mechanical versus human elements? – that’s what we have to do to attack those issues that remain.</a:t>
            </a:r>
          </a:p>
          <a:p>
            <a:pPr marL="171450" indent="-171450">
              <a:spcBef>
                <a:spcPct val="0"/>
              </a:spcBef>
              <a:buFontTx/>
              <a:buChar char="-"/>
            </a:pPr>
            <a:r>
              <a:rPr lang="en-US" sz="1800" smtClean="0"/>
              <a:t>There are at least two GV pilots who could have benefitted from this technique.</a:t>
            </a:r>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28F81F-461E-4780-9FB7-72CE6D7575D5}" type="slidenum">
              <a:rPr lang="en-US" smtClean="0">
                <a:cs typeface="Arial" charset="0"/>
              </a:rPr>
              <a:pPr fontAlgn="base">
                <a:spcBef>
                  <a:spcPct val="0"/>
                </a:spcBef>
                <a:spcAft>
                  <a:spcPct val="0"/>
                </a:spcAft>
              </a:pPr>
              <a:t>42</a:t>
            </a:fld>
            <a:endParaRPr lang="en-US" smtClean="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fontAlgn="auto">
              <a:spcBef>
                <a:spcPts val="0"/>
              </a:spcBef>
              <a:spcAft>
                <a:spcPts val="0"/>
              </a:spcAft>
              <a:buFontTx/>
              <a:buChar char="-"/>
              <a:defRPr/>
            </a:pPr>
            <a:r>
              <a:rPr lang="en-US" sz="1800" b="1"/>
              <a:t>YOU NEED THE EMPATHIZE WITH THOSE WHO CAME BEFORE YOU.  </a:t>
            </a:r>
            <a:r>
              <a:rPr lang="en-US" sz="1800"/>
              <a:t>With this understanding you can identify and attack the problems that remain</a:t>
            </a:r>
          </a:p>
          <a:p>
            <a:pPr marL="171450" indent="-171450" fontAlgn="auto">
              <a:spcBef>
                <a:spcPts val="0"/>
              </a:spcBef>
              <a:spcAft>
                <a:spcPts val="0"/>
              </a:spcAft>
              <a:buFontTx/>
              <a:buChar char="-"/>
              <a:defRPr/>
            </a:pPr>
            <a:r>
              <a:rPr lang="en-US" sz="1800"/>
              <a:t>So these three items – curiosity, skepticism, empathy – they will give you the skills to become a better pilot, engineer, flight attendant, mechanic, dispatcher; anyone in our business who deal with airplanes</a:t>
            </a:r>
          </a:p>
          <a:p>
            <a:pPr marL="171450" indent="-171450" fontAlgn="auto">
              <a:spcBef>
                <a:spcPts val="0"/>
              </a:spcBef>
              <a:spcAft>
                <a:spcPts val="0"/>
              </a:spcAft>
              <a:buFontTx/>
              <a:buChar char="-"/>
              <a:defRPr/>
            </a:pPr>
            <a:r>
              <a:rPr lang="en-US" sz="1800"/>
              <a:t>But you need one more thing to have an impact outside just yourself, </a:t>
            </a:r>
            <a:r>
              <a:rPr lang="en-US" sz="1800" b="1"/>
              <a:t>YOU NEED A PASSION FOR MAKING THINGS SAFER FOR EVERYONE</a:t>
            </a:r>
          </a:p>
          <a:p>
            <a:pPr marL="171450" indent="-171450" fontAlgn="auto">
              <a:spcBef>
                <a:spcPts val="0"/>
              </a:spcBef>
              <a:spcAft>
                <a:spcPts val="0"/>
              </a:spcAft>
              <a:buFontTx/>
              <a:buChar char="-"/>
              <a:defRPr/>
            </a:pPr>
            <a:r>
              <a:rPr lang="en-US" sz="1800"/>
              <a:t>So how do you do that?</a:t>
            </a:r>
          </a:p>
          <a:p>
            <a:pPr fontAlgn="auto">
              <a:spcBef>
                <a:spcPts val="0"/>
              </a:spcBef>
              <a:spcAft>
                <a:spcPts val="0"/>
              </a:spcAft>
              <a:defRPr/>
            </a:pPr>
            <a:endParaRPr lang="en-US"/>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EBBC6F-BCA4-401C-B3BA-3B18B166DC0D}" type="slidenum">
              <a:rPr lang="en-US" smtClean="0">
                <a:cs typeface="Arial" charset="0"/>
              </a:rPr>
              <a:pPr fontAlgn="base">
                <a:spcBef>
                  <a:spcPct val="0"/>
                </a:spcBef>
                <a:spcAft>
                  <a:spcPct val="0"/>
                </a:spcAft>
              </a:pPr>
              <a:t>43</a:t>
            </a:fld>
            <a:endParaRPr lang="en-US" smtClean="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PROCESS IS THE SAME IN EVERY AIRCRAFT I’VE EVER FLOWN AND I SUSPECT IT WILL BE THE SAME FOR YOUR AIRCRAFT</a:t>
            </a:r>
          </a:p>
          <a:p>
            <a:pPr marL="171450" indent="-171450">
              <a:spcBef>
                <a:spcPct val="0"/>
              </a:spcBef>
              <a:buFontTx/>
              <a:buChar char="-"/>
            </a:pPr>
            <a:r>
              <a:rPr lang="en-US" sz="1800" smtClean="0"/>
              <a:t>Gulfstream rarely makes a “clean sheet” aircraft, each generation takes what works from the previous model and improves what doesn’t</a:t>
            </a:r>
          </a:p>
          <a:p>
            <a:pPr marL="171450" indent="-171450">
              <a:spcBef>
                <a:spcPct val="0"/>
              </a:spcBef>
              <a:buFontTx/>
              <a:buChar char="-"/>
            </a:pPr>
            <a:r>
              <a:rPr lang="en-US" sz="1800" smtClean="0"/>
              <a:t>So with each generation we are </a:t>
            </a:r>
            <a:r>
              <a:rPr lang="en-US" sz="1800" b="1" smtClean="0"/>
              <a:t>WORKING ON SMALLER AND SMALLER ISSUES WHEN IT COMES TO THE AIRPLANE ITSELF</a:t>
            </a:r>
          </a:p>
          <a:p>
            <a:pPr marL="171450" indent="-171450">
              <a:spcBef>
                <a:spcPct val="0"/>
              </a:spcBef>
              <a:buFontTx/>
              <a:buChar char="-"/>
            </a:pPr>
            <a:r>
              <a:rPr lang="en-US" sz="1800" smtClean="0"/>
              <a:t>And we are getting better as humans, so we look for smaller and smaller issues when it comes to pilot procedures</a:t>
            </a:r>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0E0939-DC7C-4D08-8620-360D32DE4B69}" type="slidenum">
              <a:rPr lang="en-US" smtClean="0">
                <a:cs typeface="Arial" charset="0"/>
              </a:rPr>
              <a:pPr fontAlgn="base">
                <a:spcBef>
                  <a:spcPct val="0"/>
                </a:spcBef>
                <a:spcAft>
                  <a:spcPct val="0"/>
                </a:spcAft>
              </a:pPr>
              <a:t>44</a:t>
            </a:fld>
            <a:endParaRPr lang="en-US" smtClean="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FIRST STEP IS TO IDENTIFY A PROBLEM</a:t>
            </a:r>
          </a:p>
          <a:p>
            <a:pPr marL="171450" indent="-171450">
              <a:spcBef>
                <a:spcPct val="0"/>
              </a:spcBef>
              <a:buFontTx/>
              <a:buChar char="-"/>
            </a:pPr>
            <a:r>
              <a:rPr lang="en-US" sz="1800" smtClean="0"/>
              <a:t>Remember that list of things that could kill me?  My first Gulfstream, the GIII, had about 7 items.  My current Gulfstream, the G450, has 2</a:t>
            </a:r>
          </a:p>
          <a:p>
            <a:pPr marL="171450" indent="-171450">
              <a:spcBef>
                <a:spcPct val="0"/>
              </a:spcBef>
              <a:buFontTx/>
              <a:buChar char="-"/>
            </a:pPr>
            <a:r>
              <a:rPr lang="en-US" sz="1800" smtClean="0"/>
              <a:t>We’ve already talked about the ground spoilers, but my flight department has the solution to that one, I’ll talk about the second one in a minute</a:t>
            </a:r>
          </a:p>
          <a:p>
            <a:pPr marL="171450" indent="-171450">
              <a:spcBef>
                <a:spcPct val="0"/>
              </a:spcBef>
              <a:buFontTx/>
              <a:buChar char="-"/>
            </a:pPr>
            <a:r>
              <a:rPr lang="en-US" sz="1800" b="1" smtClean="0"/>
              <a:t>I ENCOURAGE YOU TO DEVELOP YOUR OWN LIST</a:t>
            </a:r>
          </a:p>
          <a:p>
            <a:pPr marL="628650" lvl="1" indent="-171450">
              <a:spcBef>
                <a:spcPct val="0"/>
              </a:spcBef>
              <a:buFontTx/>
              <a:buChar char="-"/>
            </a:pPr>
            <a:r>
              <a:rPr lang="en-US" sz="1800" smtClean="0"/>
              <a:t>If you are flying a very well designed airplane, perhaps there is nothing out there that can kill you</a:t>
            </a:r>
          </a:p>
          <a:p>
            <a:pPr marL="628650" lvl="1" indent="-171450">
              <a:spcBef>
                <a:spcPct val="0"/>
              </a:spcBef>
              <a:buFontTx/>
              <a:buChar char="-"/>
            </a:pPr>
            <a:r>
              <a:rPr lang="en-US" sz="1800" smtClean="0"/>
              <a:t>I doubt that, but then narrow your gaze, perhaps things that can hurt you, or things that can cost you your license</a:t>
            </a:r>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5EA257-DA5B-466E-BD83-CE1A1C79431C}" type="slidenum">
              <a:rPr lang="en-US" smtClean="0">
                <a:cs typeface="Arial" charset="0"/>
              </a:rPr>
              <a:pPr fontAlgn="base">
                <a:spcBef>
                  <a:spcPct val="0"/>
                </a:spcBef>
                <a:spcAft>
                  <a:spcPct val="0"/>
                </a:spcAft>
              </a:pPr>
              <a:t>45</a:t>
            </a:fld>
            <a:endParaRPr lang="en-US" smtClean="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Step two is to </a:t>
            </a:r>
            <a:r>
              <a:rPr lang="en-US" sz="1800" b="1" smtClean="0"/>
              <a:t>GATHER AS MUCH KNOWLEDGE ABOUT THE PROBLEM AS IS POSSIBLE</a:t>
            </a:r>
          </a:p>
          <a:p>
            <a:pPr marL="171450" indent="-171450">
              <a:spcBef>
                <a:spcPct val="0"/>
              </a:spcBef>
              <a:buFontTx/>
              <a:buChar char="-"/>
            </a:pPr>
            <a:r>
              <a:rPr lang="en-US" sz="1800" smtClean="0"/>
              <a:t>In the case of an aircraft problem you should obviously look at everything the manufacturer has on the problem</a:t>
            </a:r>
          </a:p>
          <a:p>
            <a:pPr marL="171450" indent="-171450">
              <a:spcBef>
                <a:spcPct val="0"/>
              </a:spcBef>
              <a:buFontTx/>
              <a:buChar char="-"/>
            </a:pPr>
            <a:r>
              <a:rPr lang="en-US" sz="1800" smtClean="0"/>
              <a:t>But go beyond that, look at similar issues with other aircraft</a:t>
            </a:r>
          </a:p>
          <a:p>
            <a:pPr marL="171450" indent="-171450">
              <a:spcBef>
                <a:spcPct val="0"/>
              </a:spcBef>
              <a:buFontTx/>
              <a:buChar char="-"/>
            </a:pPr>
            <a:r>
              <a:rPr lang="en-US" sz="1800" smtClean="0"/>
              <a:t>Talk to knowledgeable people</a:t>
            </a:r>
          </a:p>
          <a:p>
            <a:pPr marL="171450" indent="-171450">
              <a:spcBef>
                <a:spcPct val="0"/>
              </a:spcBef>
              <a:buFontTx/>
              <a:buChar char="-"/>
            </a:pPr>
            <a:r>
              <a:rPr lang="en-US" sz="1800" b="1" smtClean="0"/>
              <a:t>CAST A WIDE NET AT THIS STAGE</a:t>
            </a:r>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A13A05-26DF-4D25-927F-E726BB3021D4}" type="slidenum">
              <a:rPr lang="en-US" smtClean="0">
                <a:cs typeface="Arial" charset="0"/>
              </a:rPr>
              <a:pPr fontAlgn="base">
                <a:spcBef>
                  <a:spcPct val="0"/>
                </a:spcBef>
                <a:spcAft>
                  <a:spcPct val="0"/>
                </a:spcAft>
              </a:pPr>
              <a:t>46</a:t>
            </a:fld>
            <a:endParaRPr lang="en-US" smtClean="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NOW YOU NEED TO LOOK AT WHAT EVERYONE SAYS ABOUT A PROBLEM AND GIVE IT A COMMON SENSE CHECK</a:t>
            </a:r>
          </a:p>
          <a:p>
            <a:pPr marL="171450" indent="-171450">
              <a:spcBef>
                <a:spcPct val="0"/>
              </a:spcBef>
              <a:buFontTx/>
              <a:buChar char="-"/>
            </a:pPr>
            <a:r>
              <a:rPr lang="en-US" sz="1800" smtClean="0"/>
              <a:t>This is where we often miss a chance to spot an accident before it happens.</a:t>
            </a:r>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C61E8-AB96-4271-ACED-96E227F3B0BC}" type="slidenum">
              <a:rPr lang="en-US" smtClean="0">
                <a:cs typeface="Arial" charset="0"/>
              </a:rPr>
              <a:pPr fontAlgn="base">
                <a:spcBef>
                  <a:spcPct val="0"/>
                </a:spcBef>
                <a:spcAft>
                  <a:spcPct val="0"/>
                </a:spcAft>
              </a:pPr>
              <a:t>47</a:t>
            </a:fld>
            <a:endParaRPr lang="en-US" smtClean="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JUST BECAUSE THE MANUFACTURER SAYS IT IS SO, DOESN’T MEAN IT IS</a:t>
            </a:r>
          </a:p>
          <a:p>
            <a:pPr marL="171450" indent="-171450">
              <a:spcBef>
                <a:spcPct val="0"/>
              </a:spcBef>
              <a:buFontTx/>
              <a:buChar char="-"/>
            </a:pPr>
            <a:r>
              <a:rPr lang="en-US" sz="1800" smtClean="0"/>
              <a:t>Canadair claimed a Challenger 604 crash in 2000 was caused by fuel migration during takeoff</a:t>
            </a:r>
          </a:p>
          <a:p>
            <a:pPr marL="171450" indent="-171450">
              <a:spcBef>
                <a:spcPct val="0"/>
              </a:spcBef>
              <a:buFontTx/>
              <a:buChar char="-"/>
            </a:pPr>
            <a:r>
              <a:rPr lang="en-US" sz="1800" smtClean="0"/>
              <a:t>Transport Canada published that in the official report</a:t>
            </a:r>
          </a:p>
          <a:p>
            <a:pPr marL="171450" indent="-171450">
              <a:spcBef>
                <a:spcPct val="0"/>
              </a:spcBef>
              <a:buFontTx/>
              <a:buChar char="-"/>
            </a:pPr>
            <a:r>
              <a:rPr lang="en-US" sz="1800" smtClean="0"/>
              <a:t>Everyone who flew the 604 knew the fuel migration was (A) impossible and (B) unlikely to cause a takeoff over-rotation leading to loss of control</a:t>
            </a:r>
          </a:p>
          <a:p>
            <a:pPr marL="171450" indent="-171450">
              <a:spcBef>
                <a:spcPct val="0"/>
              </a:spcBef>
              <a:buFontTx/>
              <a:buChar char="-"/>
            </a:pPr>
            <a:r>
              <a:rPr lang="en-US" sz="1800" smtClean="0"/>
              <a:t>The US NTSB investigated and Canadair finally admitted it was caused their company pilots tendency to snatch the elevator during takeoff rotation</a:t>
            </a:r>
          </a:p>
          <a:p>
            <a:pPr marL="171450" indent="-171450">
              <a:spcBef>
                <a:spcPct val="0"/>
              </a:spcBef>
              <a:buFontTx/>
              <a:buChar char="-"/>
            </a:pPr>
            <a:r>
              <a:rPr lang="en-US" sz="1800" smtClean="0"/>
              <a:t>W</a:t>
            </a:r>
            <a:r>
              <a:rPr lang="en-US" sz="1800" b="1" smtClean="0"/>
              <a:t>HY IS THIS SUCH AN IMPORTANT DISTINCTION?  </a:t>
            </a:r>
            <a:r>
              <a:rPr lang="en-US" sz="1800" smtClean="0"/>
              <a:t>If you bought the fuel migration story, you may have missed just how critical rotation rate is in this airplane.</a:t>
            </a:r>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C5BE82-21B0-4ABB-BF54-D7D6B917E228}" type="slidenum">
              <a:rPr lang="en-US" smtClean="0">
                <a:cs typeface="Arial" charset="0"/>
              </a:rPr>
              <a:pPr fontAlgn="base">
                <a:spcBef>
                  <a:spcPct val="0"/>
                </a:spcBef>
                <a:spcAft>
                  <a:spcPct val="0"/>
                </a:spcAft>
              </a:pPr>
              <a:t>48</a:t>
            </a:fld>
            <a:endParaRPr lang="en-US" smtClean="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Now you need to </a:t>
            </a:r>
            <a:r>
              <a:rPr lang="en-US" sz="1800" b="1" smtClean="0"/>
              <a:t>GET INTO THE HEADS OF ANYONE WHO HAS FALLEN UNDER THIS PROBLEM BEFORE</a:t>
            </a:r>
          </a:p>
          <a:p>
            <a:pPr marL="171450" indent="-171450">
              <a:spcBef>
                <a:spcPct val="0"/>
              </a:spcBef>
              <a:buFontTx/>
              <a:buChar char="-"/>
            </a:pPr>
            <a:r>
              <a:rPr lang="en-US" sz="1800" smtClean="0"/>
              <a:t>If the problem hasn’t claimed any victims yet, you need to put yourself mentally into the situation to understand what can go wrong</a:t>
            </a:r>
          </a:p>
          <a:p>
            <a:pPr marL="171450" indent="-171450">
              <a:spcBef>
                <a:spcPct val="0"/>
              </a:spcBef>
              <a:buFontTx/>
              <a:buChar char="-"/>
            </a:pPr>
            <a:r>
              <a:rPr lang="en-US" sz="1800" smtClean="0"/>
              <a:t>Only by really understanding can you come up with a solution</a:t>
            </a:r>
          </a:p>
          <a:p>
            <a:pPr marL="171450" indent="-171450">
              <a:spcBef>
                <a:spcPct val="0"/>
              </a:spcBef>
              <a:buFontTx/>
              <a:buChar char="-"/>
            </a:pPr>
            <a:r>
              <a:rPr lang="en-US" sz="1800" b="1" smtClean="0"/>
              <a:t>IF YOU FOLLOW THESE FOUR STEPS YOU WILL HAVE MADE YOURSELF SAFER.  BUT THAT’S NOT ENOUGH.</a:t>
            </a:r>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E9918-7F7B-4CA1-83CA-70190278C20D}" type="slidenum">
              <a:rPr lang="en-US" smtClean="0">
                <a:cs typeface="Arial" charset="0"/>
              </a:rPr>
              <a:pPr fontAlgn="base">
                <a:spcBef>
                  <a:spcPct val="0"/>
                </a:spcBef>
                <a:spcAft>
                  <a:spcPct val="0"/>
                </a:spcAft>
              </a:pPr>
              <a:t>49</a:t>
            </a:fld>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IF YOU MENTION GULFSTREAM AND PALWAUKEE</a:t>
            </a:r>
            <a:r>
              <a:rPr lang="en-US" sz="1800" smtClean="0"/>
              <a:t> to most corporate aviation pilots you are going to hear the same thing:</a:t>
            </a:r>
          </a:p>
          <a:p>
            <a:pPr marL="171450" indent="-171450">
              <a:spcBef>
                <a:spcPct val="0"/>
              </a:spcBef>
              <a:buFontTx/>
              <a:buChar char="-"/>
            </a:pPr>
            <a:r>
              <a:rPr lang="en-US" sz="1800" smtClean="0"/>
              <a:t>The accident was cause by  _____?</a:t>
            </a:r>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C833FC-21DD-4D5B-9793-722A4E0F8838}" type="slidenum">
              <a:rPr lang="en-US" smtClean="0">
                <a:cs typeface="Arial" charset="0"/>
              </a:rPr>
              <a:pPr fontAlgn="base">
                <a:spcBef>
                  <a:spcPct val="0"/>
                </a:spcBef>
                <a:spcAft>
                  <a:spcPct val="0"/>
                </a:spcAft>
              </a:pPr>
              <a:t>5</a:t>
            </a:fld>
            <a:endParaRPr lang="en-US" smtClean="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PASSION NEEDED TO BE A GOOD PRE-ACCIDENT INVESTIGATOR MANDATES THAT YOU MAKE EVERYONE AROUND YOU SAFER TOO</a:t>
            </a:r>
          </a:p>
          <a:p>
            <a:pPr marL="171450" indent="-171450">
              <a:spcBef>
                <a:spcPct val="0"/>
              </a:spcBef>
              <a:buFontTx/>
              <a:buChar char="-"/>
            </a:pPr>
            <a:r>
              <a:rPr lang="en-US" sz="1800" smtClean="0"/>
              <a:t>I’ll have a few ways you can do that shortly,</a:t>
            </a:r>
          </a:p>
          <a:p>
            <a:pPr marL="171450" indent="-171450">
              <a:spcBef>
                <a:spcPct val="0"/>
              </a:spcBef>
              <a:buFontTx/>
              <a:buChar char="-"/>
            </a:pPr>
            <a:r>
              <a:rPr lang="en-US" sz="1800" smtClean="0"/>
              <a:t>But let me talk about the second item on my list of things that can kill me in my current operation as an example of this process.  We’ve already talked about the ground spoilers and I think we’ve come up with a solution.</a:t>
            </a:r>
          </a:p>
          <a:p>
            <a:pPr marL="171450" indent="-171450">
              <a:spcBef>
                <a:spcPct val="0"/>
              </a:spcBef>
              <a:buFontTx/>
              <a:buChar char="-"/>
            </a:pPr>
            <a:r>
              <a:rPr lang="en-US" sz="1800" b="1" smtClean="0"/>
              <a:t>THE SECOND ITEM ON MY LIST APPLIES TO ALL AIRCRAFT THAT FLY ABOVE 10,000 FEET.</a:t>
            </a:r>
          </a:p>
        </p:txBody>
      </p:sp>
      <p:sp>
        <p:nvSpPr>
          <p:cNvPr id="1157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5853B0-8B16-422E-A57D-DB6BB95E938B}" type="slidenum">
              <a:rPr lang="en-US" smtClean="0">
                <a:cs typeface="Arial" charset="0"/>
              </a:rPr>
              <a:pPr fontAlgn="base">
                <a:spcBef>
                  <a:spcPct val="0"/>
                </a:spcBef>
                <a:spcAft>
                  <a:spcPct val="0"/>
                </a:spcAft>
              </a:pPr>
              <a:t>50</a:t>
            </a:fld>
            <a:endParaRPr lang="en-US" smtClean="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WHAT WE WORRY ABOUT MOST NOW IS SLOW ONSET HYPOXIA</a:t>
            </a:r>
          </a:p>
          <a:p>
            <a:pPr marL="171450" indent="-171450">
              <a:spcBef>
                <a:spcPct val="0"/>
              </a:spcBef>
              <a:buFontTx/>
              <a:buChar char="-"/>
            </a:pPr>
            <a:r>
              <a:rPr lang="en-US" sz="1800" smtClean="0"/>
              <a:t>Yes we have warning systems but they don’t activate until 8,000 feet cabin altitude.</a:t>
            </a:r>
          </a:p>
          <a:p>
            <a:pPr marL="171450" indent="-171450">
              <a:spcBef>
                <a:spcPct val="0"/>
              </a:spcBef>
              <a:buFontTx/>
              <a:buChar char="-"/>
            </a:pPr>
            <a:r>
              <a:rPr lang="en-US" sz="1800" smtClean="0"/>
              <a:t>There have been a few losses in other airplane types that provide a warning at 10,000 feet that went unheeded because such a loss can be so gradual that when you do get the warning it could be too late.</a:t>
            </a:r>
          </a:p>
          <a:p>
            <a:pPr marL="171450" indent="-171450">
              <a:spcBef>
                <a:spcPct val="0"/>
              </a:spcBef>
              <a:buFontTx/>
              <a:buChar char="-"/>
            </a:pPr>
            <a:r>
              <a:rPr lang="en-US" sz="1800" smtClean="0"/>
              <a:t>So now we announce CABIN altitude at 10,000’ AIRCRAFT altitude, at level off, and every hour after that.</a:t>
            </a:r>
          </a:p>
          <a:p>
            <a:pPr marL="171450" indent="-171450">
              <a:spcBef>
                <a:spcPct val="0"/>
              </a:spcBef>
              <a:buFontTx/>
              <a:buChar char="-"/>
            </a:pPr>
            <a:r>
              <a:rPr lang="en-US" sz="1800" smtClean="0"/>
              <a:t>If this seems like a minor change, let me ask you this:   </a:t>
            </a:r>
            <a:r>
              <a:rPr lang="en-US" sz="1800" b="1" smtClean="0"/>
              <a:t>WHAT IS YOUR NORMAL CABIN ALTITUDE AT 10,000’ AIRCRAFT ALTITUDE ON A NORMAL CLIMB?</a:t>
            </a:r>
          </a:p>
        </p:txBody>
      </p:sp>
      <p:sp>
        <p:nvSpPr>
          <p:cNvPr id="1177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73BB5B-240E-4CA5-B3B7-7182E4C4FF06}" type="slidenum">
              <a:rPr lang="en-US" smtClean="0">
                <a:cs typeface="Arial" charset="0"/>
              </a:rPr>
              <a:pPr fontAlgn="base">
                <a:spcBef>
                  <a:spcPct val="0"/>
                </a:spcBef>
                <a:spcAft>
                  <a:spcPct val="0"/>
                </a:spcAft>
              </a:pPr>
              <a:t>51</a:t>
            </a:fld>
            <a:endParaRPr lang="en-US" smtClean="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FOR US THE ANSWER IS ABOUT 500’</a:t>
            </a:r>
          </a:p>
          <a:p>
            <a:pPr marL="171450" indent="-171450">
              <a:spcBef>
                <a:spcPct val="0"/>
              </a:spcBef>
              <a:buFontTx/>
              <a:buChar char="-"/>
            </a:pPr>
            <a:r>
              <a:rPr lang="en-US" sz="1800" b="1" smtClean="0"/>
              <a:t>IF YOU ARE FLYING AT 25,000 FEET ON AN AIRPLANE WITH A 45,000 FOOT CEILING, WHAT CABIN ALTITUDE DO YOU EXPECT? </a:t>
            </a:r>
            <a:r>
              <a:rPr lang="en-US" sz="1800" smtClean="0"/>
              <a:t>(us, 2,000’ can set SL)</a:t>
            </a:r>
          </a:p>
          <a:p>
            <a:pPr marL="171450" indent="-171450">
              <a:spcBef>
                <a:spcPct val="0"/>
              </a:spcBef>
              <a:buFontTx/>
              <a:buChar char="-"/>
            </a:pPr>
            <a:r>
              <a:rPr lang="en-US" sz="1800" b="1" smtClean="0"/>
              <a:t>IF YOU KNOW THE ANSWERS TO THESE QUESTIONS</a:t>
            </a:r>
            <a:r>
              <a:rPr lang="en-US" sz="1800" smtClean="0"/>
              <a:t>, you can avoid the fate of at least five transport category airplanes since 1999, all lost due to slow onset hypoxia</a:t>
            </a:r>
          </a:p>
          <a:p>
            <a:pPr marL="171450" indent="-171450">
              <a:spcBef>
                <a:spcPct val="0"/>
              </a:spcBef>
              <a:buFontTx/>
              <a:buChar char="-"/>
            </a:pPr>
            <a:r>
              <a:rPr lang="en-US" sz="1800" b="1" smtClean="0"/>
              <a:t>SO IN MY FLIGHT DEPARTMENT ARE INNOCULATED AGAINST SLOW ONSET HYPOXIA</a:t>
            </a:r>
            <a:r>
              <a:rPr lang="en-US" sz="1800" smtClean="0"/>
              <a:t>.  We know what to look for and we have added the necessary checks to our normal procedures.</a:t>
            </a:r>
          </a:p>
          <a:p>
            <a:pPr marL="171450" indent="-171450">
              <a:spcBef>
                <a:spcPct val="0"/>
              </a:spcBef>
              <a:buFontTx/>
              <a:buChar char="-"/>
            </a:pPr>
            <a:r>
              <a:rPr lang="en-US" sz="1800" b="1" smtClean="0"/>
              <a:t>HOW DO WE TAKE THIS TO THE NEXT LEVEL?</a:t>
            </a:r>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5035EE-3C7F-465C-8CD8-03DCC9E558F7}" type="slidenum">
              <a:rPr lang="en-US" smtClean="0">
                <a:cs typeface="Arial" charset="0"/>
              </a:rPr>
              <a:pPr fontAlgn="base">
                <a:spcBef>
                  <a:spcPct val="0"/>
                </a:spcBef>
                <a:spcAft>
                  <a:spcPct val="0"/>
                </a:spcAft>
              </a:pPr>
              <a:t>52</a:t>
            </a:fld>
            <a:endParaRPr lang="en-US" smtClean="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I WROTE ABOUT THIS </a:t>
            </a:r>
            <a:r>
              <a:rPr lang="en-US" sz="1800" smtClean="0"/>
              <a:t>for Business &amp; Commercial Aviation magazine last year</a:t>
            </a:r>
          </a:p>
          <a:p>
            <a:pPr marL="171450" indent="-171450">
              <a:spcBef>
                <a:spcPct val="0"/>
              </a:spcBef>
              <a:buFontTx/>
              <a:buChar char="-"/>
            </a:pPr>
            <a:r>
              <a:rPr lang="en-US" sz="1800" smtClean="0"/>
              <a:t>I write about it on my website</a:t>
            </a:r>
          </a:p>
          <a:p>
            <a:pPr marL="171450" indent="-171450">
              <a:spcBef>
                <a:spcPct val="0"/>
              </a:spcBef>
              <a:buFontTx/>
              <a:buChar char="-"/>
            </a:pPr>
            <a:r>
              <a:rPr lang="en-US" sz="1800" smtClean="0"/>
              <a:t>But you don’t need a public forum to express your passion for the latest great idea or technique</a:t>
            </a:r>
          </a:p>
          <a:p>
            <a:pPr marL="171450" indent="-171450">
              <a:spcBef>
                <a:spcPct val="0"/>
              </a:spcBef>
              <a:buFontTx/>
              <a:buChar char="-"/>
            </a:pPr>
            <a:r>
              <a:rPr lang="en-US" sz="1800" b="1" smtClean="0"/>
              <a:t>YOU CAN ADVOCATE YOUR PASSION IN MONTHLY SAFETY MEETING</a:t>
            </a:r>
          </a:p>
          <a:p>
            <a:pPr marL="171450" indent="-171450">
              <a:spcBef>
                <a:spcPct val="0"/>
              </a:spcBef>
              <a:buFontTx/>
              <a:buChar char="-"/>
            </a:pPr>
            <a:r>
              <a:rPr lang="en-US" sz="1800" b="1" smtClean="0"/>
              <a:t>YOU CAN BRING THESE THINGS UP DURING YOUR RECURRENT TRAINING</a:t>
            </a:r>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D77E0F-3908-45C8-A104-4A170992254E}" type="slidenum">
              <a:rPr lang="en-US" smtClean="0">
                <a:cs typeface="Arial" charset="0"/>
              </a:rPr>
              <a:pPr fontAlgn="base">
                <a:spcBef>
                  <a:spcPct val="0"/>
                </a:spcBef>
                <a:spcAft>
                  <a:spcPct val="0"/>
                </a:spcAft>
              </a:pPr>
              <a:t>53</a:t>
            </a:fld>
            <a:endParaRPr lang="en-US" smtClean="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But the best way is to lead by example, let everyone you know about the discoveries you’ve made and that gives you the ability to make aviation safety for more than just your cockpit</a:t>
            </a:r>
          </a:p>
          <a:p>
            <a:pPr marL="171450" indent="-171450">
              <a:spcBef>
                <a:spcPct val="0"/>
              </a:spcBef>
              <a:buFontTx/>
              <a:buChar char="-"/>
            </a:pPr>
            <a:endParaRPr lang="en-US" sz="1800" smtClean="0"/>
          </a:p>
          <a:p>
            <a:pPr marL="171450" indent="-171450">
              <a:spcBef>
                <a:spcPct val="0"/>
              </a:spcBef>
              <a:buFontTx/>
              <a:buChar char="-"/>
            </a:pPr>
            <a:r>
              <a:rPr lang="en-US" sz="1800" smtClean="0"/>
              <a:t>So let me close with a few more elements of my passion</a:t>
            </a:r>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ACAA5F-F619-4E1D-A973-AB27668C2A41}" type="slidenum">
              <a:rPr lang="en-US" smtClean="0">
                <a:cs typeface="Arial" charset="0"/>
              </a:rPr>
              <a:pPr fontAlgn="base">
                <a:spcBef>
                  <a:spcPct val="0"/>
                </a:spcBef>
                <a:spcAft>
                  <a:spcPct val="0"/>
                </a:spcAft>
              </a:pPr>
              <a:t>54</a:t>
            </a:fld>
            <a:endParaRPr lang="en-US" smtClean="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mtClean="0"/>
              <a:t>I am often asked why I offer www.code7700.com free of charge</a:t>
            </a:r>
          </a:p>
          <a:p>
            <a:pPr marL="628650" lvl="1" indent="-171450">
              <a:spcBef>
                <a:spcPct val="0"/>
              </a:spcBef>
              <a:buFontTx/>
              <a:buChar char="-"/>
            </a:pPr>
            <a:r>
              <a:rPr lang="en-US" smtClean="0"/>
              <a:t>There is no fee</a:t>
            </a:r>
          </a:p>
          <a:p>
            <a:pPr marL="628650" lvl="1" indent="-171450">
              <a:spcBef>
                <a:spcPct val="0"/>
              </a:spcBef>
              <a:buFontTx/>
              <a:buChar char="-"/>
            </a:pPr>
            <a:r>
              <a:rPr lang="en-US" smtClean="0"/>
              <a:t>You don’t even have to sign in</a:t>
            </a:r>
          </a:p>
          <a:p>
            <a:pPr marL="628650" lvl="1" indent="-171450">
              <a:spcBef>
                <a:spcPct val="0"/>
              </a:spcBef>
              <a:buFontTx/>
              <a:buChar char="-"/>
            </a:pPr>
            <a:r>
              <a:rPr lang="en-US" smtClean="0"/>
              <a:t>Here you will find an exhaustive list of articles, over a thousand, on how to fly instrument procedures, how to fly internationally, how to avoid obstacles, how to understand avionics mandates, on and on and on.  There are over a hundred accident case studies.  The website averages over a million and a half hits every month from all over the world.  And the readers go beyond corporate pilots.  I get emails daily from airline pilots and military pilots.  My favorite is from a member of the Polish Air Force who began, “you and I were enemies not too many years ago.”  I get emails from airline manufacturers, government agencies, academia, and even school children.</a:t>
            </a:r>
          </a:p>
          <a:p>
            <a:pPr marL="171450" indent="-171450">
              <a:spcBef>
                <a:spcPct val="0"/>
              </a:spcBef>
              <a:buFontTx/>
              <a:buChar char="-"/>
            </a:pPr>
            <a:r>
              <a:rPr lang="en-US" smtClean="0"/>
              <a:t>I also get emails, letters, and phone calls from companies who want to advertise and even from companies who want to buy the website.  But it isn’t for sale.</a:t>
            </a:r>
          </a:p>
          <a:p>
            <a:pPr marL="628650" lvl="1" indent="-171450">
              <a:spcBef>
                <a:spcPct val="0"/>
              </a:spcBef>
              <a:buFontTx/>
              <a:buChar char="-"/>
            </a:pPr>
            <a:r>
              <a:rPr lang="en-US" smtClean="0"/>
              <a:t>My passion is making aviation safer and the website is my primary means to do that.</a:t>
            </a:r>
          </a:p>
          <a:p>
            <a:pPr marL="628650" lvl="1" indent="-171450">
              <a:spcBef>
                <a:spcPct val="0"/>
              </a:spcBef>
              <a:buFontTx/>
              <a:buChar char="-"/>
            </a:pPr>
            <a:r>
              <a:rPr lang="en-US" smtClean="0"/>
              <a:t>Can you tell?  I recommend you take a look.</a:t>
            </a:r>
          </a:p>
          <a:p>
            <a:pPr marL="628650" lvl="1" indent="-171450">
              <a:spcBef>
                <a:spcPct val="0"/>
              </a:spcBef>
              <a:buFontTx/>
              <a:buChar char="-"/>
            </a:pPr>
            <a:r>
              <a:rPr lang="en-US" smtClean="0"/>
              <a:t>How many here are regular visitors?</a:t>
            </a:r>
          </a:p>
          <a:p>
            <a:pPr marL="628650" lvl="1" indent="-171450">
              <a:spcBef>
                <a:spcPct val="0"/>
              </a:spcBef>
              <a:buFontTx/>
              <a:buChar char="-"/>
            </a:pPr>
            <a:r>
              <a:rPr lang="en-US" smtClean="0"/>
              <a:t>Do you agree?</a:t>
            </a:r>
          </a:p>
        </p:txBody>
      </p:sp>
      <p:sp>
        <p:nvSpPr>
          <p:cNvPr id="1259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540D04-DA3C-4227-BEF4-7A1B3610DB16}" type="slidenum">
              <a:rPr lang="en-US" smtClean="0">
                <a:cs typeface="Arial" charset="0"/>
              </a:rPr>
              <a:pPr fontAlgn="base">
                <a:spcBef>
                  <a:spcPct val="0"/>
                </a:spcBef>
                <a:spcAft>
                  <a:spcPct val="0"/>
                </a:spcAft>
              </a:pPr>
              <a:t>55</a:t>
            </a:fld>
            <a:endParaRPr lang="en-US" smtClean="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mtClean="0"/>
              <a:t>I don’t make a dime off www.code7700.com so I put that on the previous slide</a:t>
            </a:r>
          </a:p>
          <a:p>
            <a:pPr marL="171450" indent="-171450">
              <a:spcBef>
                <a:spcPct val="0"/>
              </a:spcBef>
              <a:buFontTx/>
              <a:buChar char="-"/>
            </a:pPr>
            <a:r>
              <a:rPr lang="en-US" smtClean="0"/>
              <a:t>Why?  Because I call this slide “My shameless plug”</a:t>
            </a:r>
          </a:p>
          <a:p>
            <a:pPr marL="171450" indent="-171450">
              <a:spcBef>
                <a:spcPct val="0"/>
              </a:spcBef>
              <a:buFontTx/>
              <a:buChar char="-"/>
            </a:pPr>
            <a:r>
              <a:rPr lang="en-US" smtClean="0"/>
              <a:t>These three books are available now on Amazon.com and a few other fine online book sellers</a:t>
            </a:r>
          </a:p>
          <a:p>
            <a:pPr marL="171450" indent="-171450">
              <a:spcBef>
                <a:spcPct val="0"/>
              </a:spcBef>
              <a:buFontTx/>
              <a:buChar char="-"/>
            </a:pPr>
            <a:r>
              <a:rPr lang="en-US" smtClean="0"/>
              <a:t>I mentioned radar procedures earlier, you will find those in Chapter 28 of Flight Lessons 1: Basic Flight</a:t>
            </a:r>
          </a:p>
          <a:p>
            <a:pPr marL="628650" lvl="1" indent="-171450">
              <a:spcBef>
                <a:spcPct val="0"/>
              </a:spcBef>
              <a:buFontTx/>
              <a:buChar char="-"/>
            </a:pPr>
            <a:r>
              <a:rPr lang="en-US" smtClean="0"/>
              <a:t>Each chapter starts with a story about my progress from Air Force ROTC cadet to KC-135A copilot</a:t>
            </a:r>
          </a:p>
          <a:p>
            <a:pPr marL="628650" lvl="1" indent="-171450">
              <a:spcBef>
                <a:spcPct val="0"/>
              </a:spcBef>
              <a:buFontTx/>
              <a:buChar char="-"/>
            </a:pPr>
            <a:r>
              <a:rPr lang="en-US" smtClean="0"/>
              <a:t>Each chapter ends with a technical lesson on graph paper, things that I think you as high performance turbine pilots can benefit from</a:t>
            </a:r>
          </a:p>
          <a:p>
            <a:pPr marL="171450" indent="-171450">
              <a:spcBef>
                <a:spcPct val="0"/>
              </a:spcBef>
              <a:buFontTx/>
              <a:buChar char="-"/>
            </a:pPr>
            <a:r>
              <a:rPr lang="en-US" smtClean="0"/>
              <a:t>I mentioned a need for skepticism, that is pretty much the bottom line to Flight Lessons 2: Advanced Flight</a:t>
            </a:r>
          </a:p>
          <a:p>
            <a:pPr marL="628650" lvl="1" indent="-171450">
              <a:spcBef>
                <a:spcPct val="0"/>
              </a:spcBef>
              <a:buFontTx/>
              <a:buChar char="-"/>
            </a:pPr>
            <a:r>
              <a:rPr lang="en-US" smtClean="0"/>
              <a:t>Like the first book, each lesson starts with a story and ends with a technical lesson</a:t>
            </a:r>
          </a:p>
          <a:p>
            <a:pPr marL="628650" lvl="1" indent="-171450">
              <a:spcBef>
                <a:spcPct val="0"/>
              </a:spcBef>
              <a:buFontTx/>
              <a:buChar char="-"/>
            </a:pPr>
            <a:r>
              <a:rPr lang="en-US" smtClean="0"/>
              <a:t>This books traces my progress from copilot to pilot to instructor pilot to examiner in the Boeing 707 and then the Boeing 747</a:t>
            </a:r>
          </a:p>
          <a:p>
            <a:pPr marL="171450" indent="-171450">
              <a:spcBef>
                <a:spcPct val="0"/>
              </a:spcBef>
              <a:buFontTx/>
              <a:buChar char="-"/>
            </a:pPr>
            <a:r>
              <a:rPr lang="en-US" smtClean="0"/>
              <a:t>The third book is the most complete international operations flight manual I’ve ever seen</a:t>
            </a:r>
          </a:p>
          <a:p>
            <a:pPr marL="171450" indent="-171450">
              <a:spcBef>
                <a:spcPct val="0"/>
              </a:spcBef>
              <a:buFontTx/>
              <a:buChar char="-"/>
            </a:pPr>
            <a:endParaRPr lang="en-US" smtClean="0"/>
          </a:p>
          <a:p>
            <a:pPr marL="171450" indent="-171450">
              <a:spcBef>
                <a:spcPct val="0"/>
              </a:spcBef>
              <a:buFontTx/>
              <a:buChar char="-"/>
            </a:pPr>
            <a:r>
              <a:rPr lang="en-US" smtClean="0"/>
              <a:t>I brought a case of each with me tonight, the first two are on sale for $15 at Amazon and we can match that price here</a:t>
            </a:r>
          </a:p>
          <a:p>
            <a:pPr marL="171450" indent="-171450">
              <a:spcBef>
                <a:spcPct val="0"/>
              </a:spcBef>
              <a:buFontTx/>
              <a:buChar char="-"/>
            </a:pPr>
            <a:r>
              <a:rPr lang="en-US" smtClean="0"/>
              <a:t>I didn</a:t>
            </a:r>
            <a:r>
              <a:rPr lang="fr-FR" smtClean="0"/>
              <a:t>’</a:t>
            </a:r>
            <a:r>
              <a:rPr lang="en-US" smtClean="0"/>
              <a:t>t bring a lot of the international manuals with me, it is quite a bit more expensive just because of its sheer size</a:t>
            </a:r>
          </a:p>
          <a:p>
            <a:pPr marL="628650" lvl="1" indent="-171450">
              <a:spcBef>
                <a:spcPct val="0"/>
              </a:spcBef>
              <a:buFontTx/>
              <a:buChar char="-"/>
            </a:pPr>
            <a:r>
              <a:rPr lang="en-US" smtClean="0"/>
              <a:t>It is on sale at Amazon for $75 a copy, but I brought 12 copies we can let sell for $50 a copy</a:t>
            </a:r>
          </a:p>
          <a:p>
            <a:pPr marL="628650" lvl="1" indent="-171450">
              <a:spcBef>
                <a:spcPct val="0"/>
              </a:spcBef>
              <a:buFontTx/>
              <a:buChar char="-"/>
            </a:pPr>
            <a:endParaRPr lang="en-US" smtClean="0"/>
          </a:p>
          <a:p>
            <a:pPr marL="171450" indent="-171450">
              <a:spcBef>
                <a:spcPct val="0"/>
              </a:spcBef>
              <a:buFontTx/>
              <a:buChar char="-"/>
            </a:pPr>
            <a:r>
              <a:rPr lang="en-US" smtClean="0"/>
              <a:t>So that’s my shameless plug.  I would be happy to answer any shameless questions about anything we’ve talked about today, anything on the website, the books, the magazine articles, or even about the Eddie Haskel persona.  In case I forget, thank you for the invitation.  Every chance to talk aviation feeds that passion I talk about.  And for that, thank you.</a:t>
            </a:r>
          </a:p>
          <a:p>
            <a:pPr marL="171450" indent="-171450">
              <a:spcBef>
                <a:spcPct val="0"/>
              </a:spcBef>
              <a:buFontTx/>
              <a:buChar char="-"/>
            </a:pPr>
            <a:endParaRPr lang="en-US" smtClean="0"/>
          </a:p>
        </p:txBody>
      </p:sp>
      <p:sp>
        <p:nvSpPr>
          <p:cNvPr id="128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16DAAD-1A64-4F99-BCC7-1DA6C2A9F354}" type="slidenum">
              <a:rPr lang="en-US" smtClean="0">
                <a:cs typeface="Arial" charset="0"/>
              </a:rPr>
              <a:pPr fontAlgn="base">
                <a:spcBef>
                  <a:spcPct val="0"/>
                </a:spcBef>
                <a:spcAft>
                  <a:spcPct val="0"/>
                </a:spcAft>
              </a:pPr>
              <a:t>56</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NOSE WHEEL STEERING?  </a:t>
            </a:r>
            <a:r>
              <a:rPr lang="en-US" sz="1800" smtClean="0"/>
              <a:t>You would be led to believe that from the </a:t>
            </a:r>
            <a:r>
              <a:rPr lang="en-US" sz="1800" b="1" smtClean="0"/>
              <a:t>NTSB REPORT</a:t>
            </a:r>
          </a:p>
          <a:p>
            <a:pPr marL="171450" indent="-171450">
              <a:spcBef>
                <a:spcPct val="0"/>
              </a:spcBef>
              <a:buFontTx/>
              <a:buChar char="-"/>
            </a:pPr>
            <a:r>
              <a:rPr lang="en-US" sz="1800" smtClean="0"/>
              <a:t>Early Gulfstreams did not </a:t>
            </a:r>
            <a:r>
              <a:rPr lang="en-US" sz="1800" b="1" smtClean="0"/>
              <a:t>CONNECT THE RUDDER PEDALS TO THE NOSE WHEEL STEERING SYSTEM</a:t>
            </a:r>
            <a:r>
              <a:rPr lang="en-US" sz="1800" smtClean="0"/>
              <a:t> . . . the nose wheel was steered with a tiller only</a:t>
            </a:r>
          </a:p>
          <a:p>
            <a:pPr marL="171450" indent="-171450">
              <a:spcBef>
                <a:spcPct val="0"/>
              </a:spcBef>
              <a:buFontTx/>
              <a:buChar char="-"/>
            </a:pPr>
            <a:r>
              <a:rPr lang="en-US" sz="1800" b="1" smtClean="0"/>
              <a:t>THE GIV GAVE LIMITED CONTROL OF THE NOSE WHEEL TO THE RUDDER PEDALS </a:t>
            </a:r>
            <a:r>
              <a:rPr lang="en-US" sz="1800" smtClean="0"/>
              <a:t>. . . Old school GIII pilots hated this so . . .</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70496-B8C2-4AF3-9A5D-959A6D9BFD48}" type="slidenum">
              <a:rPr lang="en-US" smtClean="0">
                <a:cs typeface="Arial" charset="0"/>
              </a:rPr>
              <a:pPr fontAlgn="base">
                <a:spcBef>
                  <a:spcPct val="0"/>
                </a:spcBef>
                <a:spcAft>
                  <a:spcPct val="0"/>
                </a:spcAft>
              </a:pPr>
              <a:t>6</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THE SWITCH </a:t>
            </a:r>
            <a:r>
              <a:rPr lang="en-US" sz="1800" smtClean="0"/>
              <a:t>simply rotated between “hand wheel only” and “normal” – the only light is blue and is located by the pilots left knee (it is easy to miss)</a:t>
            </a:r>
          </a:p>
          <a:p>
            <a:pPr marL="171450" indent="-171450">
              <a:spcBef>
                <a:spcPct val="0"/>
              </a:spcBef>
              <a:buFontTx/>
              <a:buChar char="-"/>
            </a:pPr>
            <a:r>
              <a:rPr lang="en-US" sz="1800" smtClean="0"/>
              <a:t>On 30 Oct 96 this airplane was flown by two pilots from two different flight departments with an </a:t>
            </a:r>
            <a:r>
              <a:rPr lang="en-US" sz="1800" b="1" smtClean="0"/>
              <a:t>INTER-FLY AGREEMENT</a:t>
            </a:r>
          </a:p>
          <a:p>
            <a:pPr marL="171450" indent="-171450">
              <a:spcBef>
                <a:spcPct val="0"/>
              </a:spcBef>
              <a:buFontTx/>
              <a:buChar char="-"/>
            </a:pPr>
            <a:r>
              <a:rPr lang="en-US" sz="1800" b="1" smtClean="0"/>
              <a:t>THE CAPTAIN WASN’T AWARE </a:t>
            </a:r>
            <a:r>
              <a:rPr lang="en-US" sz="1800" smtClean="0"/>
              <a:t>the switch was set to “hand wheel only,” he normally flew with it in “Normal”</a:t>
            </a:r>
          </a:p>
          <a:p>
            <a:pPr marL="171450" indent="-171450">
              <a:spcBef>
                <a:spcPct val="0"/>
              </a:spcBef>
              <a:buFontTx/>
              <a:buChar char="-"/>
            </a:pPr>
            <a:r>
              <a:rPr lang="en-US" sz="1800" smtClean="0"/>
              <a:t>The </a:t>
            </a:r>
            <a:r>
              <a:rPr lang="en-US" sz="1800" b="1" smtClean="0"/>
              <a:t>CAPTAIN LOST CONTROL OF THE AIRPLANE DURING THE CROSSWIND TAKEOFF </a:t>
            </a:r>
            <a:r>
              <a:rPr lang="en-US" sz="1800" smtClean="0"/>
              <a:t>and they never made it off the ground, everyone on board perished</a:t>
            </a:r>
          </a:p>
          <a:p>
            <a:pPr marL="171450" indent="-171450">
              <a:spcBef>
                <a:spcPct val="0"/>
              </a:spcBef>
              <a:buFontTx/>
              <a:buChar char="-"/>
            </a:pPr>
            <a:r>
              <a:rPr lang="en-US" sz="1800" b="1" smtClean="0"/>
              <a:t>ALL THAT IS TRUE, BUT IT ISN’T WHAT CAUSED THE CRASH . . . </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51CE96-C0D4-4EE7-8797-03977AFC1998}" type="slidenum">
              <a:rPr lang="en-US" smtClean="0">
                <a:cs typeface="Arial" charset="0"/>
              </a:rPr>
              <a:pPr fontAlgn="base">
                <a:spcBef>
                  <a:spcPct val="0"/>
                </a:spcBef>
                <a:spcAft>
                  <a:spcPct val="0"/>
                </a:spcAft>
              </a:pPr>
              <a:t>7</a:t>
            </a:fld>
            <a:endParaRPr lang="en-US" smtClean="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b="1" smtClean="0"/>
              <a:t>BURIED IN THE MIDDLE OF THE NTSB REPORT </a:t>
            </a:r>
            <a:r>
              <a:rPr lang="en-US" sz="1800" smtClean="0"/>
              <a:t>is this.</a:t>
            </a:r>
          </a:p>
          <a:p>
            <a:pPr marL="171450" indent="-171450">
              <a:spcBef>
                <a:spcPct val="0"/>
              </a:spcBef>
              <a:buFontTx/>
              <a:buChar char="-"/>
            </a:pPr>
            <a:r>
              <a:rPr lang="en-US" sz="1800" smtClean="0"/>
              <a:t>Does Palwaukee have a rough runway?  They were using Runway 34, which is the airport’s longest and widest runway.</a:t>
            </a:r>
          </a:p>
          <a:p>
            <a:pPr marL="171450" indent="-171450">
              <a:spcBef>
                <a:spcPct val="0"/>
              </a:spcBef>
              <a:buFontTx/>
              <a:buChar char="-"/>
            </a:pPr>
            <a:r>
              <a:rPr lang="en-US" sz="1800" b="1" smtClean="0"/>
              <a:t>HE DIDN’T UNDERSTAND </a:t>
            </a:r>
            <a:r>
              <a:rPr lang="en-US" sz="1800" smtClean="0"/>
              <a:t>that the airplane’s huge vertical fin acted as a weather vane and the rudder wasn’t effective enough until rotation and he needed to keep his airplane in a three point attitude until then</a:t>
            </a:r>
          </a:p>
          <a:p>
            <a:pPr marL="171450" indent="-171450">
              <a:spcBef>
                <a:spcPct val="0"/>
              </a:spcBef>
              <a:buFontTx/>
              <a:buChar char="-"/>
            </a:pPr>
            <a:r>
              <a:rPr lang="en-US" sz="1800" b="1" smtClean="0"/>
              <a:t>OTHER PILOTS NOTICED </a:t>
            </a:r>
            <a:r>
              <a:rPr lang="en-US" sz="1800" smtClean="0"/>
              <a:t>his tendency to do that but never corrected him, perhaps they didn’t realize just how dangerous a technique this is in a large jet</a:t>
            </a:r>
          </a:p>
          <a:p>
            <a:pPr marL="171450" indent="-171450">
              <a:spcBef>
                <a:spcPct val="0"/>
              </a:spcBef>
              <a:buFontTx/>
              <a:buChar char="-"/>
            </a:pPr>
            <a:r>
              <a:rPr lang="en-US" sz="1800" b="1" smtClean="0"/>
              <a:t>HAD JUST ONE SPOKEN UP</a:t>
            </a:r>
            <a:r>
              <a:rPr lang="en-US" sz="1800" smtClean="0"/>
              <a:t>, this accident could have been prevented</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EDFDAF-0792-4145-A5AC-33A8FC17A246}" type="slidenum">
              <a:rPr lang="en-US" smtClean="0">
                <a:cs typeface="Arial" charset="0"/>
              </a:rPr>
              <a:pPr fontAlgn="base">
                <a:spcBef>
                  <a:spcPct val="0"/>
                </a:spcBef>
                <a:spcAft>
                  <a:spcPct val="0"/>
                </a:spcAft>
              </a:pPr>
              <a:t>8</a:t>
            </a:fld>
            <a:endParaRPr 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Tx/>
              <a:buChar char="-"/>
            </a:pPr>
            <a:r>
              <a:rPr lang="en-US" sz="1800" smtClean="0"/>
              <a:t>Probably the </a:t>
            </a:r>
            <a:r>
              <a:rPr lang="en-US" sz="1800" b="1" smtClean="0"/>
              <a:t>MOST INFAMOUS GULFSTREAM CRASH </a:t>
            </a:r>
            <a:r>
              <a:rPr lang="en-US" sz="1800" smtClean="0"/>
              <a:t>ever was just two years ago at Bedford</a:t>
            </a:r>
          </a:p>
          <a:p>
            <a:pPr marL="171450" indent="-171450">
              <a:spcBef>
                <a:spcPct val="0"/>
              </a:spcBef>
              <a:buFontTx/>
              <a:buChar char="-"/>
            </a:pPr>
            <a:r>
              <a:rPr lang="en-US" sz="1800" smtClean="0"/>
              <a:t>Just about anyone you ask will tell you the same thing, this crash was caused by ______?</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B382C2-9006-4DA9-A467-5E8FA7E8BE3A}" type="slidenum">
              <a:rPr lang="en-US" smtClean="0">
                <a:cs typeface="Arial" charset="0"/>
              </a:rPr>
              <a:pPr fontAlgn="base">
                <a:spcBef>
                  <a:spcPct val="0"/>
                </a:spcBef>
                <a:spcAft>
                  <a:spcPct val="0"/>
                </a:spcAft>
              </a:pPr>
              <a:t>9</a:t>
            </a:fld>
            <a:endParaRPr 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65E40F-0CDF-4033-A9D3-80E8354A74EF}" type="slidenum">
              <a:rPr/>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F16852-E7B8-4692-9CA8-D148CC0165C6}" type="slidenum">
              <a:rPr/>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952528-EBE2-4ED5-8261-5AEFF7CF2D52}" type="slidenum">
              <a:rPr/>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54A137-D381-4594-9956-FA0FA06E06D5}" type="slidenum">
              <a:rPr/>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654AC5-4938-43A9-9193-20A4DD4E24A0}" type="slidenum">
              <a:rPr/>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6023D2A-B8E8-447F-A92D-48AA51478F32}" type="slidenum">
              <a:rPr/>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D53A8AF-1192-4184-81D6-A164AE34587E}" type="slidenum">
              <a:rPr/>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BAB4367-4D9B-4EF9-ADFE-512CB49BCCDD}" type="slidenum">
              <a:rPr/>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B6590EE-A41A-4C6C-AD2E-08C8C787873A}" type="slidenum">
              <a:rPr/>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B89FF9B-D2B4-4503-A8F0-2472DB109090}" type="slidenum">
              <a:rPr/>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C2EBDA0-8CED-4F47-9179-E5555BAD311F}" type="slidenum">
              <a:rPr/>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A5CC210-A230-4A6D-8B1B-FF7C99BAB8A7}" type="slidenum">
              <a:rPr/>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ideo" Target="file:///E:\g450_ground_spoilers_before_gear.mp4" TargetMode="Externa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inspector_serbent_2016-06-01.png"/>
          <p:cNvPicPr>
            <a:picLocks noChangeAspect="1"/>
          </p:cNvPicPr>
          <p:nvPr/>
        </p:nvPicPr>
        <p:blipFill>
          <a:blip r:embed="rId3"/>
          <a:srcRect r="11111"/>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775246" y="5144618"/>
            <a:ext cx="7593508" cy="923330"/>
          </a:xfrm>
          <a:prstGeom prst="rect">
            <a:avLst/>
          </a:prstGeom>
          <a:solidFill>
            <a:schemeClr val="bg1"/>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PRE-Accident Investigator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gust_lock_handle_2016-06-01.png"/>
          <p:cNvPicPr>
            <a:picLocks noChangeAspect="1"/>
          </p:cNvPicPr>
          <p:nvPr/>
        </p:nvPicPr>
        <p:blipFill>
          <a:blip r:embed="rId3"/>
          <a:srcRect l="6078" r="503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g-iv_kteb.jpg"/>
          <p:cNvPicPr>
            <a:picLocks noChangeAspect="1"/>
          </p:cNvPicPr>
          <p:nvPr/>
        </p:nvPicPr>
        <p:blipFill>
          <a:blip r:embed="rId3"/>
          <a:srcRect l="1958" t="2000" r="1453" b="2948"/>
          <a:stretch>
            <a:fillRect/>
          </a:stretch>
        </p:blipFill>
        <p:spPr bwMode="auto">
          <a:xfrm>
            <a:off x="0" y="0"/>
            <a:ext cx="9255125" cy="6858000"/>
          </a:xfrm>
          <a:prstGeom prst="rect">
            <a:avLst/>
          </a:prstGeom>
          <a:noFill/>
          <a:ln w="9525">
            <a:noFill/>
            <a:miter lim="800000"/>
            <a:headEnd/>
            <a:tailEnd/>
          </a:ln>
        </p:spPr>
      </p:pic>
      <p:sp>
        <p:nvSpPr>
          <p:cNvPr id="2" name="TextBox 1"/>
          <p:cNvSpPr txBox="1"/>
          <p:nvPr/>
        </p:nvSpPr>
        <p:spPr>
          <a:xfrm>
            <a:off x="779463" y="268288"/>
            <a:ext cx="7215187" cy="1570037"/>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G-GMAC, 1 Dec 04, KTEB:</a:t>
            </a:r>
          </a:p>
          <a:p>
            <a:pPr marL="285750" indent="-285750" fontAlgn="auto">
              <a:spcBef>
                <a:spcPts val="0"/>
              </a:spcBef>
              <a:spcAft>
                <a:spcPts val="0"/>
              </a:spcAft>
              <a:buFont typeface="Arial"/>
              <a:buChar char="•"/>
              <a:defRPr/>
            </a:pPr>
            <a:r>
              <a:rPr lang="en-US" sz="3200">
                <a:solidFill>
                  <a:srgbClr val="FF0000"/>
                </a:solidFill>
                <a:latin typeface="+mn-lt"/>
                <a:cs typeface="+mn-cs"/>
              </a:rPr>
              <a:t>Conventional wisdom?</a:t>
            </a:r>
          </a:p>
          <a:p>
            <a:pPr marL="285750" indent="-285750" fontAlgn="auto">
              <a:spcBef>
                <a:spcPts val="0"/>
              </a:spcBef>
              <a:spcAft>
                <a:spcPts val="0"/>
              </a:spcAft>
              <a:buFont typeface="Arial"/>
              <a:buChar char="•"/>
              <a:defRPr/>
            </a:pPr>
            <a:r>
              <a:rPr lang="en-US" sz="3200">
                <a:solidFill>
                  <a:srgbClr val="FF0000"/>
                </a:solidFill>
                <a:latin typeface="+mn-lt"/>
                <a:cs typeface="+mn-cs"/>
              </a:rPr>
              <a:t>Really?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g-iv_autothrottle_disengage_cae_fig_5l-14.png"/>
          <p:cNvPicPr>
            <a:picLocks noChangeAspect="1"/>
          </p:cNvPicPr>
          <p:nvPr/>
        </p:nvPicPr>
        <p:blipFill>
          <a:blip r:embed="rId3"/>
          <a:srcRect l="3165" r="1888" b="2819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giv_throttle_quadrant_kevin_knecht_2016-05-05_6.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 name="Right Arrow Callout 4"/>
          <p:cNvSpPr/>
          <p:nvPr/>
        </p:nvSpPr>
        <p:spPr>
          <a:xfrm>
            <a:off x="184150" y="3902075"/>
            <a:ext cx="3694113" cy="2263775"/>
          </a:xfrm>
          <a:prstGeom prst="righ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3600"/>
              <a:t>Engage</a:t>
            </a:r>
          </a:p>
          <a:p>
            <a:pPr algn="ctr" fontAlgn="auto">
              <a:spcBef>
                <a:spcPts val="0"/>
              </a:spcBef>
              <a:spcAft>
                <a:spcPts val="0"/>
              </a:spcAft>
              <a:defRPr/>
            </a:pPr>
            <a:r>
              <a:rPr lang="en-US" sz="3600"/>
              <a:t>or</a:t>
            </a:r>
          </a:p>
          <a:p>
            <a:pPr algn="ctr" fontAlgn="auto">
              <a:spcBef>
                <a:spcPts val="0"/>
              </a:spcBef>
              <a:spcAft>
                <a:spcPts val="0"/>
              </a:spcAft>
              <a:defRPr/>
            </a:pPr>
            <a:r>
              <a:rPr lang="en-US" sz="3600"/>
              <a:t>Disengage</a:t>
            </a:r>
            <a:endParaRPr lang="en-US" sz="3200"/>
          </a:p>
        </p:txBody>
      </p:sp>
      <p:sp>
        <p:nvSpPr>
          <p:cNvPr id="6" name="Left Arrow Callout 5"/>
          <p:cNvSpPr/>
          <p:nvPr/>
        </p:nvSpPr>
        <p:spPr>
          <a:xfrm>
            <a:off x="5654675" y="1270000"/>
            <a:ext cx="3348038" cy="2655888"/>
          </a:xfrm>
          <a:prstGeom prst="left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3600"/>
              <a:t>Disengage</a:t>
            </a:r>
          </a:p>
          <a:p>
            <a:pPr algn="ctr" fontAlgn="auto">
              <a:spcBef>
                <a:spcPts val="0"/>
              </a:spcBef>
              <a:spcAft>
                <a:spcPts val="0"/>
              </a:spcAft>
              <a:defRPr/>
            </a:pPr>
            <a:r>
              <a:rPr lang="en-US" sz="3600"/>
              <a:t>only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giv_throttle_quadrant_kevin_knecht_2016-05-05_3.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n23ac.jpg"/>
          <p:cNvPicPr>
            <a:picLocks noChangeAspect="1"/>
          </p:cNvPicPr>
          <p:nvPr/>
        </p:nvPicPr>
        <p:blipFill>
          <a:blip r:embed="rId3"/>
          <a:srcRect r="4213" b="5505"/>
          <a:stretch>
            <a:fillRect/>
          </a:stretch>
        </p:blipFill>
        <p:spPr bwMode="auto">
          <a:xfrm>
            <a:off x="-293688" y="0"/>
            <a:ext cx="9437688" cy="6858000"/>
          </a:xfrm>
          <a:prstGeom prst="rect">
            <a:avLst/>
          </a:prstGeom>
          <a:noFill/>
          <a:ln w="9525">
            <a:noFill/>
            <a:miter lim="800000"/>
            <a:headEnd/>
            <a:tailEnd/>
          </a:ln>
        </p:spPr>
      </p:pic>
      <p:pic>
        <p:nvPicPr>
          <p:cNvPr id="43010" name="Picture 3" descr="n121jm_aerial_photograph_showing_main_wreckage_ntsb_aar_1503_figure_6.png"/>
          <p:cNvPicPr>
            <a:picLocks noChangeAspect="1"/>
          </p:cNvPicPr>
          <p:nvPr/>
        </p:nvPicPr>
        <p:blipFill>
          <a:blip r:embed="rId4"/>
          <a:srcRect l="42551"/>
          <a:stretch>
            <a:fillRect/>
          </a:stretch>
        </p:blipFill>
        <p:spPr bwMode="auto">
          <a:xfrm>
            <a:off x="2641600" y="0"/>
            <a:ext cx="6502400" cy="6858000"/>
          </a:xfrm>
          <a:prstGeom prst="rect">
            <a:avLst/>
          </a:prstGeom>
          <a:noFill/>
          <a:ln w="9525">
            <a:noFill/>
            <a:miter lim="800000"/>
            <a:headEnd/>
            <a:tailEnd/>
          </a:ln>
        </p:spPr>
      </p:pic>
      <p:pic>
        <p:nvPicPr>
          <p:cNvPr id="43011" name="Picture 2" descr="g-iv_kteb.jpg"/>
          <p:cNvPicPr>
            <a:picLocks noChangeAspect="1"/>
          </p:cNvPicPr>
          <p:nvPr/>
        </p:nvPicPr>
        <p:blipFill>
          <a:blip r:embed="rId5"/>
          <a:srcRect l="66867" t="2000" r="1453" b="2948"/>
          <a:stretch>
            <a:fillRect/>
          </a:stretch>
        </p:blipFill>
        <p:spPr bwMode="auto">
          <a:xfrm>
            <a:off x="6219825" y="0"/>
            <a:ext cx="3035300" cy="6858000"/>
          </a:xfrm>
          <a:prstGeom prst="rect">
            <a:avLst/>
          </a:prstGeom>
          <a:noFill/>
          <a:ln w="9525">
            <a:noFill/>
            <a:miter lim="800000"/>
            <a:headEnd/>
            <a:tailEnd/>
          </a:ln>
        </p:spPr>
      </p:pic>
      <p:sp>
        <p:nvSpPr>
          <p:cNvPr id="2" name="TextBox 1"/>
          <p:cNvSpPr txBox="1"/>
          <p:nvPr/>
        </p:nvSpPr>
        <p:spPr>
          <a:xfrm>
            <a:off x="965200" y="1727200"/>
            <a:ext cx="7213600" cy="3046413"/>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Each accident:</a:t>
            </a:r>
          </a:p>
          <a:p>
            <a:pPr marL="457200" indent="-457200" fontAlgn="auto">
              <a:spcBef>
                <a:spcPts val="0"/>
              </a:spcBef>
              <a:spcAft>
                <a:spcPts val="0"/>
              </a:spcAft>
              <a:buFontTx/>
              <a:buChar char="-"/>
              <a:defRPr/>
            </a:pPr>
            <a:r>
              <a:rPr lang="en-US" sz="3200">
                <a:solidFill>
                  <a:srgbClr val="FF0000"/>
                </a:solidFill>
                <a:latin typeface="+mn-lt"/>
                <a:cs typeface="+mn-cs"/>
              </a:rPr>
              <a:t>Could have been predicted by a knowledgeable outsider</a:t>
            </a:r>
          </a:p>
          <a:p>
            <a:pPr marL="457200" indent="-457200" fontAlgn="auto">
              <a:spcBef>
                <a:spcPts val="0"/>
              </a:spcBef>
              <a:spcAft>
                <a:spcPts val="0"/>
              </a:spcAft>
              <a:buFontTx/>
              <a:buChar char="-"/>
              <a:defRPr/>
            </a:pPr>
            <a:r>
              <a:rPr lang="en-US" sz="3200">
                <a:solidFill>
                  <a:srgbClr val="FF0000"/>
                </a:solidFill>
                <a:latin typeface="+mn-lt"/>
                <a:cs typeface="+mn-cs"/>
              </a:rPr>
              <a:t>We should investigate these kinds of circumstances before they become accidents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changes_in_accident_causal_factors_crm_handbook_figure_2.png"/>
          <p:cNvPicPr>
            <a:picLocks noChangeAspect="1"/>
          </p:cNvPicPr>
          <p:nvPr/>
        </p:nvPicPr>
        <p:blipFill>
          <a:blip r:embed="rId3"/>
          <a:srcRect/>
          <a:stretch>
            <a:fillRect/>
          </a:stretch>
        </p:blipFill>
        <p:spPr bwMode="auto">
          <a:xfrm>
            <a:off x="0" y="0"/>
            <a:ext cx="9144000" cy="612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3" descr="wright_flyer_flight_1_1903_wikimedia_commons.jpg"/>
          <p:cNvPicPr>
            <a:picLocks noChangeAspect="1"/>
          </p:cNvPicPr>
          <p:nvPr/>
        </p:nvPicPr>
        <p:blipFill>
          <a:blip r:embed="rId3"/>
          <a:srcRect l="8514" r="5026"/>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a:off x="1177925" y="738188"/>
            <a:ext cx="0" cy="450373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177925" y="5241925"/>
            <a:ext cx="6142038"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108" name="TextBox 6"/>
          <p:cNvSpPr txBox="1">
            <a:spLocks noChangeArrowheads="1"/>
          </p:cNvSpPr>
          <p:nvPr/>
        </p:nvSpPr>
        <p:spPr bwMode="auto">
          <a:xfrm rot="-5400000">
            <a:off x="-413543" y="2001044"/>
            <a:ext cx="2198687" cy="708025"/>
          </a:xfrm>
          <a:prstGeom prst="rect">
            <a:avLst/>
          </a:prstGeom>
          <a:noFill/>
          <a:ln w="9525">
            <a:noFill/>
            <a:miter lim="800000"/>
            <a:headEnd/>
            <a:tailEnd/>
          </a:ln>
        </p:spPr>
        <p:txBody>
          <a:bodyPr wrap="none">
            <a:spAutoFit/>
          </a:bodyPr>
          <a:lstStyle/>
          <a:p>
            <a:r>
              <a:rPr lang="en-US" sz="4000">
                <a:latin typeface="Calibri" pitchFamily="34" charset="0"/>
              </a:rPr>
              <a:t>Accidents</a:t>
            </a:r>
          </a:p>
        </p:txBody>
      </p:sp>
      <p:sp>
        <p:nvSpPr>
          <p:cNvPr id="47109" name="TextBox 7"/>
          <p:cNvSpPr txBox="1">
            <a:spLocks noChangeArrowheads="1"/>
          </p:cNvSpPr>
          <p:nvPr/>
        </p:nvSpPr>
        <p:spPr bwMode="auto">
          <a:xfrm>
            <a:off x="558800" y="5349875"/>
            <a:ext cx="1225550" cy="708025"/>
          </a:xfrm>
          <a:prstGeom prst="rect">
            <a:avLst/>
          </a:prstGeom>
          <a:noFill/>
          <a:ln w="9525">
            <a:noFill/>
            <a:miter lim="800000"/>
            <a:headEnd/>
            <a:tailEnd/>
          </a:ln>
        </p:spPr>
        <p:txBody>
          <a:bodyPr wrap="none">
            <a:spAutoFit/>
          </a:bodyPr>
          <a:lstStyle/>
          <a:p>
            <a:pPr algn="ctr"/>
            <a:r>
              <a:rPr lang="en-US" sz="4000">
                <a:latin typeface="Calibri" pitchFamily="34" charset="0"/>
              </a:rPr>
              <a:t>1903</a:t>
            </a:r>
          </a:p>
        </p:txBody>
      </p:sp>
      <p:sp>
        <p:nvSpPr>
          <p:cNvPr id="47110" name="TextBox 8"/>
          <p:cNvSpPr txBox="1">
            <a:spLocks noChangeArrowheads="1"/>
          </p:cNvSpPr>
          <p:nvPr/>
        </p:nvSpPr>
        <p:spPr bwMode="auto">
          <a:xfrm>
            <a:off x="6707188" y="5349875"/>
            <a:ext cx="1225550" cy="708025"/>
          </a:xfrm>
          <a:prstGeom prst="rect">
            <a:avLst/>
          </a:prstGeom>
          <a:noFill/>
          <a:ln w="9525">
            <a:noFill/>
            <a:miter lim="800000"/>
            <a:headEnd/>
            <a:tailEnd/>
          </a:ln>
        </p:spPr>
        <p:txBody>
          <a:bodyPr wrap="none">
            <a:spAutoFit/>
          </a:bodyPr>
          <a:lstStyle/>
          <a:p>
            <a:pPr algn="ctr"/>
            <a:r>
              <a:rPr lang="en-US" sz="4000">
                <a:latin typeface="Calibri" pitchFamily="34" charset="0"/>
              </a:rPr>
              <a:t>2016</a:t>
            </a:r>
          </a:p>
        </p:txBody>
      </p:sp>
      <p:sp>
        <p:nvSpPr>
          <p:cNvPr id="10" name="Freeform 9"/>
          <p:cNvSpPr/>
          <p:nvPr/>
        </p:nvSpPr>
        <p:spPr>
          <a:xfrm>
            <a:off x="1177925" y="969963"/>
            <a:ext cx="6072188" cy="4040187"/>
          </a:xfrm>
          <a:custGeom>
            <a:avLst/>
            <a:gdLst>
              <a:gd name="connsiteX0" fmla="*/ 0 w 6072909"/>
              <a:gd name="connsiteY0" fmla="*/ 0 h 4040909"/>
              <a:gd name="connsiteX1" fmla="*/ 2794000 w 6072909"/>
              <a:gd name="connsiteY1" fmla="*/ 3509818 h 4040909"/>
              <a:gd name="connsiteX2" fmla="*/ 6072909 w 6072909"/>
              <a:gd name="connsiteY2" fmla="*/ 4040909 h 4040909"/>
              <a:gd name="connsiteX0" fmla="*/ 0 w 6072909"/>
              <a:gd name="connsiteY0" fmla="*/ 0 h 4040909"/>
              <a:gd name="connsiteX1" fmla="*/ 6072909 w 6072909"/>
              <a:gd name="connsiteY1" fmla="*/ 4040909 h 4040909"/>
              <a:gd name="connsiteX0" fmla="*/ 0 w 6072909"/>
              <a:gd name="connsiteY0" fmla="*/ 0 h 4040909"/>
              <a:gd name="connsiteX1" fmla="*/ 6072909 w 6072909"/>
              <a:gd name="connsiteY1" fmla="*/ 4040909 h 4040909"/>
              <a:gd name="connsiteX0" fmla="*/ 0 w 6072909"/>
              <a:gd name="connsiteY0" fmla="*/ 0 h 4040909"/>
              <a:gd name="connsiteX1" fmla="*/ 6072909 w 6072909"/>
              <a:gd name="connsiteY1" fmla="*/ 4040909 h 4040909"/>
            </a:gdLst>
            <a:ahLst/>
            <a:cxnLst>
              <a:cxn ang="0">
                <a:pos x="connsiteX0" y="connsiteY0"/>
              </a:cxn>
              <a:cxn ang="0">
                <a:pos x="connsiteX1" y="connsiteY1"/>
              </a:cxn>
            </a:cxnLst>
            <a:rect l="l" t="t" r="r" b="b"/>
            <a:pathLst>
              <a:path w="6072909" h="4040909">
                <a:moveTo>
                  <a:pt x="0" y="0"/>
                </a:moveTo>
                <a:cubicBezTo>
                  <a:pt x="708121" y="3886970"/>
                  <a:pt x="2316788" y="3963939"/>
                  <a:pt x="6072909" y="4040909"/>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112" name="TextBox 10"/>
          <p:cNvSpPr txBox="1">
            <a:spLocks noChangeArrowheads="1"/>
          </p:cNvSpPr>
          <p:nvPr/>
        </p:nvSpPr>
        <p:spPr bwMode="auto">
          <a:xfrm>
            <a:off x="7319963" y="4664075"/>
            <a:ext cx="1760537" cy="646113"/>
          </a:xfrm>
          <a:prstGeom prst="rect">
            <a:avLst/>
          </a:prstGeom>
          <a:noFill/>
          <a:ln w="9525">
            <a:noFill/>
            <a:miter lim="800000"/>
            <a:headEnd/>
            <a:tailEnd/>
          </a:ln>
        </p:spPr>
        <p:txBody>
          <a:bodyPr wrap="none">
            <a:spAutoFit/>
          </a:bodyPr>
          <a:lstStyle/>
          <a:p>
            <a:r>
              <a:rPr lang="en-US" sz="3600">
                <a:solidFill>
                  <a:srgbClr val="FF0000"/>
                </a:solidFill>
                <a:latin typeface="Calibri" pitchFamily="34" charset="0"/>
              </a:rPr>
              <a:t>Airplane</a:t>
            </a:r>
          </a:p>
        </p:txBody>
      </p:sp>
      <p:sp>
        <p:nvSpPr>
          <p:cNvPr id="12" name="Freeform 11"/>
          <p:cNvSpPr/>
          <p:nvPr/>
        </p:nvSpPr>
        <p:spPr>
          <a:xfrm>
            <a:off x="1177925" y="2378075"/>
            <a:ext cx="6072188" cy="2217738"/>
          </a:xfrm>
          <a:custGeom>
            <a:avLst/>
            <a:gdLst>
              <a:gd name="connsiteX0" fmla="*/ 0 w 6072909"/>
              <a:gd name="connsiteY0" fmla="*/ 0 h 4040909"/>
              <a:gd name="connsiteX1" fmla="*/ 2794000 w 6072909"/>
              <a:gd name="connsiteY1" fmla="*/ 3509818 h 4040909"/>
              <a:gd name="connsiteX2" fmla="*/ 6072909 w 6072909"/>
              <a:gd name="connsiteY2" fmla="*/ 4040909 h 4040909"/>
              <a:gd name="connsiteX0" fmla="*/ 0 w 6072909"/>
              <a:gd name="connsiteY0" fmla="*/ 0 h 4040909"/>
              <a:gd name="connsiteX1" fmla="*/ 6072909 w 6072909"/>
              <a:gd name="connsiteY1" fmla="*/ 4040909 h 4040909"/>
              <a:gd name="connsiteX0" fmla="*/ 0 w 6072909"/>
              <a:gd name="connsiteY0" fmla="*/ 0 h 4040909"/>
              <a:gd name="connsiteX1" fmla="*/ 6072909 w 6072909"/>
              <a:gd name="connsiteY1" fmla="*/ 4040909 h 4040909"/>
              <a:gd name="connsiteX0" fmla="*/ 0 w 6072909"/>
              <a:gd name="connsiteY0" fmla="*/ 0 h 4040909"/>
              <a:gd name="connsiteX1" fmla="*/ 6072909 w 6072909"/>
              <a:gd name="connsiteY1" fmla="*/ 4040909 h 4040909"/>
            </a:gdLst>
            <a:ahLst/>
            <a:cxnLst>
              <a:cxn ang="0">
                <a:pos x="connsiteX0" y="connsiteY0"/>
              </a:cxn>
              <a:cxn ang="0">
                <a:pos x="connsiteX1" y="connsiteY1"/>
              </a:cxn>
            </a:cxnLst>
            <a:rect l="l" t="t" r="r" b="b"/>
            <a:pathLst>
              <a:path w="6072909" h="4040909">
                <a:moveTo>
                  <a:pt x="0" y="0"/>
                </a:moveTo>
                <a:cubicBezTo>
                  <a:pt x="708121" y="3886970"/>
                  <a:pt x="2316788" y="3963939"/>
                  <a:pt x="6072909" y="4040909"/>
                </a:cubicBezTo>
              </a:path>
            </a:pathLst>
          </a:custGeom>
          <a:ln w="28575"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114" name="TextBox 12"/>
          <p:cNvSpPr txBox="1">
            <a:spLocks noChangeArrowheads="1"/>
          </p:cNvSpPr>
          <p:nvPr/>
        </p:nvSpPr>
        <p:spPr bwMode="auto">
          <a:xfrm>
            <a:off x="7319963" y="4271963"/>
            <a:ext cx="1033462" cy="646112"/>
          </a:xfrm>
          <a:prstGeom prst="rect">
            <a:avLst/>
          </a:prstGeom>
          <a:noFill/>
          <a:ln w="9525">
            <a:noFill/>
            <a:miter lim="800000"/>
            <a:headEnd/>
            <a:tailEnd/>
          </a:ln>
        </p:spPr>
        <p:txBody>
          <a:bodyPr wrap="none">
            <a:spAutoFit/>
          </a:bodyPr>
          <a:lstStyle/>
          <a:p>
            <a:r>
              <a:rPr lang="en-US" sz="3600">
                <a:solidFill>
                  <a:srgbClr val="0000FF"/>
                </a:solidFill>
                <a:latin typeface="Calibri" pitchFamily="34" charset="0"/>
              </a:rPr>
              <a:t>Pilot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amic_course_afmc_photo.jpg"/>
          <p:cNvPicPr>
            <a:picLocks noChangeAspect="1"/>
          </p:cNvPicPr>
          <p:nvPr/>
        </p:nvPicPr>
        <p:blipFill>
          <a:blip r:embed="rId3"/>
          <a:srcRect r="2814"/>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t-33_shooting_star_80669_usafa_pre-1973.jpg"/>
          <p:cNvPicPr>
            <a:picLocks noChangeAspect="1"/>
          </p:cNvPicPr>
          <p:nvPr/>
        </p:nvPicPr>
        <p:blipFill>
          <a:blip r:embed="rId3"/>
          <a:srcRect r="10420"/>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039051" y="4949593"/>
            <a:ext cx="7186762" cy="175432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a:ln w="11430"/>
                <a:solidFill>
                  <a:srgbClr val="F8F8F8"/>
                </a:solidFill>
                <a:effectLst>
                  <a:outerShdw blurRad="25400" algn="tl" rotWithShape="0">
                    <a:srgbClr val="000000">
                      <a:alpha val="43000"/>
                    </a:srgbClr>
                  </a:outerShdw>
                </a:effectLst>
                <a:latin typeface="+mn-lt"/>
                <a:cs typeface="+mn-cs"/>
              </a:rPr>
              <a:t>. . . One PRE-Accident Investigator’s Story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t38_laddershot.jpg"/>
          <p:cNvPicPr>
            <a:picLocks noChangeAspect="1"/>
          </p:cNvPicPr>
          <p:nvPr/>
        </p:nvPicPr>
        <p:blipFill>
          <a:blip r:embed="rId3"/>
          <a:srcRect/>
          <a:stretch>
            <a:fillRect/>
          </a:stretch>
        </p:blipFill>
        <p:spPr bwMode="auto">
          <a:xfrm>
            <a:off x="-369888" y="0"/>
            <a:ext cx="9801226" cy="6977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phnl_airfield_diagram.pdf"/>
          <p:cNvPicPr>
            <a:picLocks noChangeAspect="1"/>
          </p:cNvPicPr>
          <p:nvPr/>
        </p:nvPicPr>
        <p:blipFill>
          <a:blip r:embed="rId3"/>
          <a:srcRect l="63899" t="41336" r="3534" b="26135"/>
          <a:stretch>
            <a:fillRect/>
          </a:stretch>
        </p:blipFill>
        <p:spPr bwMode="auto">
          <a:xfrm rot="5400000">
            <a:off x="2569369" y="-243681"/>
            <a:ext cx="4141788" cy="635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descr="amic_course_afmc_photo.jpg"/>
          <p:cNvPicPr>
            <a:picLocks noChangeAspect="1"/>
          </p:cNvPicPr>
          <p:nvPr/>
        </p:nvPicPr>
        <p:blipFill>
          <a:blip r:embed="rId3"/>
          <a:srcRect r="2814"/>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965200" y="939800"/>
            <a:ext cx="7213600" cy="2554288"/>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PRE-Accident Investigator Skills</a:t>
            </a:r>
          </a:p>
          <a:p>
            <a:pPr marL="457200" indent="-457200" fontAlgn="auto">
              <a:spcBef>
                <a:spcPts val="0"/>
              </a:spcBef>
              <a:spcAft>
                <a:spcPts val="0"/>
              </a:spcAft>
              <a:buFont typeface="Arial"/>
              <a:buChar char="•"/>
              <a:defRPr/>
            </a:pPr>
            <a:r>
              <a:rPr lang="en-US" sz="3200">
                <a:solidFill>
                  <a:srgbClr val="FF0000"/>
                </a:solidFill>
                <a:latin typeface="+mn-lt"/>
                <a:cs typeface="+mn-cs"/>
              </a:rPr>
              <a:t>Curiosity</a:t>
            </a:r>
          </a:p>
          <a:p>
            <a:pPr marL="457200" indent="-457200" fontAlgn="auto">
              <a:spcBef>
                <a:spcPts val="0"/>
              </a:spcBef>
              <a:spcAft>
                <a:spcPts val="0"/>
              </a:spcAft>
              <a:buFont typeface="Arial"/>
              <a:buChar char="•"/>
              <a:defRPr/>
            </a:pPr>
            <a:r>
              <a:rPr lang="en-US" sz="3200">
                <a:solidFill>
                  <a:srgbClr val="FF0000"/>
                </a:solidFill>
                <a:latin typeface="+mn-lt"/>
                <a:cs typeface="+mn-cs"/>
              </a:rPr>
              <a:t>Skepticism</a:t>
            </a:r>
          </a:p>
          <a:p>
            <a:pPr marL="457200" indent="-457200" fontAlgn="auto">
              <a:spcBef>
                <a:spcPts val="0"/>
              </a:spcBef>
              <a:spcAft>
                <a:spcPts val="0"/>
              </a:spcAft>
              <a:buFont typeface="Arial"/>
              <a:buChar char="•"/>
              <a:defRPr/>
            </a:pPr>
            <a:r>
              <a:rPr lang="en-US" sz="3200">
                <a:solidFill>
                  <a:srgbClr val="FF0000"/>
                </a:solidFill>
                <a:latin typeface="+mn-lt"/>
                <a:cs typeface="+mn-cs"/>
              </a:rPr>
              <a:t>Empathy</a:t>
            </a:r>
          </a:p>
          <a:p>
            <a:pPr marL="457200" indent="-457200" fontAlgn="auto">
              <a:spcBef>
                <a:spcPts val="0"/>
              </a:spcBef>
              <a:spcAft>
                <a:spcPts val="0"/>
              </a:spcAft>
              <a:buFont typeface="Arial"/>
              <a:buChar char="•"/>
              <a:defRPr/>
            </a:pPr>
            <a:r>
              <a:rPr lang="en-US" sz="3200">
                <a:solidFill>
                  <a:srgbClr val="FF0000"/>
                </a:solidFill>
                <a:latin typeface="+mn-lt"/>
                <a:cs typeface="+mn-cs"/>
              </a:rPr>
              <a:t>Passion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glasses_and_eye_chart.png"/>
          <p:cNvPicPr>
            <a:picLocks noChangeAspect="1"/>
          </p:cNvPicPr>
          <p:nvPr/>
        </p:nvPicPr>
        <p:blipFill>
          <a:blip r:embed="rId3"/>
          <a:srcRect l="1111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g450_radar_tilt_a_2016-04-25.png"/>
          <p:cNvPicPr>
            <a:picLocks noChangeAspect="1"/>
          </p:cNvPicPr>
          <p:nvPr/>
        </p:nvPicPr>
        <p:blipFill>
          <a:blip r:embed="rId3"/>
          <a:srcRect b="-2051"/>
          <a:stretch>
            <a:fillRect/>
          </a:stretch>
        </p:blipFill>
        <p:spPr bwMode="auto">
          <a:xfrm>
            <a:off x="0" y="0"/>
            <a:ext cx="9158288" cy="699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g450_radar_tilt_b_2016-04-25.png"/>
          <p:cNvPicPr>
            <a:picLocks noChangeAspect="1"/>
          </p:cNvPicPr>
          <p:nvPr/>
        </p:nvPicPr>
        <p:blipFill>
          <a:blip r:embed="rId3"/>
          <a:srcRect b="228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g450_radar_tilt_a_2016-04-25.png"/>
          <p:cNvPicPr>
            <a:picLocks noChangeAspect="1"/>
          </p:cNvPicPr>
          <p:nvPr/>
        </p:nvPicPr>
        <p:blipFill>
          <a:blip r:embed="rId3"/>
          <a:srcRect b="-2051"/>
          <a:stretch>
            <a:fillRect/>
          </a:stretch>
        </p:blipFill>
        <p:spPr bwMode="auto">
          <a:xfrm>
            <a:off x="0" y="0"/>
            <a:ext cx="9158288" cy="699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eddies_bookshelf.png"/>
          <p:cNvPicPr>
            <a:picLocks noChangeAspect="1"/>
          </p:cNvPicPr>
          <p:nvPr/>
        </p:nvPicPr>
        <p:blipFill>
          <a:blip r:embed="rId3"/>
          <a:srcRect l="12794" r="20206"/>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965200" y="939800"/>
            <a:ext cx="7213600" cy="2554288"/>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PRE-Accident Investigator Skills</a:t>
            </a:r>
          </a:p>
          <a:p>
            <a:pPr marL="457200" indent="-457200" fontAlgn="auto">
              <a:spcBef>
                <a:spcPts val="0"/>
              </a:spcBef>
              <a:spcAft>
                <a:spcPts val="0"/>
              </a:spcAft>
              <a:buFont typeface="Arial"/>
              <a:buChar char="•"/>
              <a:defRPr/>
            </a:pPr>
            <a:r>
              <a:rPr lang="en-US" sz="3200">
                <a:solidFill>
                  <a:srgbClr val="FF0000"/>
                </a:solidFill>
                <a:latin typeface="+mn-lt"/>
                <a:cs typeface="+mn-cs"/>
              </a:rPr>
              <a:t>Curiosity </a:t>
            </a:r>
            <a:r>
              <a:rPr lang="en-US" sz="3200">
                <a:solidFill>
                  <a:srgbClr val="FF0000"/>
                </a:solidFill>
                <a:latin typeface="+mn-lt"/>
                <a:cs typeface="+mn-cs"/>
                <a:sym typeface="Wingdings"/>
              </a:rPr>
              <a:t> Knowledge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Skepticism</a:t>
            </a:r>
          </a:p>
          <a:p>
            <a:pPr marL="457200" indent="-457200" fontAlgn="auto">
              <a:spcBef>
                <a:spcPts val="0"/>
              </a:spcBef>
              <a:spcAft>
                <a:spcPts val="0"/>
              </a:spcAft>
              <a:buFont typeface="Arial"/>
              <a:buChar char="•"/>
              <a:defRPr/>
            </a:pPr>
            <a:r>
              <a:rPr lang="en-US" sz="3200">
                <a:solidFill>
                  <a:srgbClr val="FF0000"/>
                </a:solidFill>
                <a:latin typeface="+mn-lt"/>
                <a:cs typeface="+mn-cs"/>
              </a:rPr>
              <a:t>Empathy</a:t>
            </a:r>
          </a:p>
          <a:p>
            <a:pPr marL="457200" indent="-457200" fontAlgn="auto">
              <a:spcBef>
                <a:spcPts val="0"/>
              </a:spcBef>
              <a:spcAft>
                <a:spcPts val="0"/>
              </a:spcAft>
              <a:buFont typeface="Arial"/>
              <a:buChar char="•"/>
              <a:defRPr/>
            </a:pPr>
            <a:r>
              <a:rPr lang="en-US" sz="3200">
                <a:solidFill>
                  <a:srgbClr val="FF0000"/>
                </a:solidFill>
                <a:latin typeface="+mn-lt"/>
                <a:cs typeface="+mn-cs"/>
              </a:rPr>
              <a:t>Passion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descr="skepticism_604.png"/>
          <p:cNvPicPr>
            <a:picLocks noChangeAspect="1"/>
          </p:cNvPicPr>
          <p:nvPr/>
        </p:nvPicPr>
        <p:blipFill>
          <a:blip r:embed="rId3"/>
          <a:srcRect/>
          <a:stretch>
            <a:fillRect/>
          </a:stretch>
        </p:blipFill>
        <p:spPr bwMode="auto">
          <a:xfrm>
            <a:off x="0" y="0"/>
            <a:ext cx="9153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cl604_hydraulics.jpg"/>
          <p:cNvPicPr>
            <a:picLocks noChangeAspect="1"/>
          </p:cNvPicPr>
          <p:nvPr/>
        </p:nvPicPr>
        <p:blipFill>
          <a:blip r:embed="rId3"/>
          <a:srcRect/>
          <a:stretch>
            <a:fillRect/>
          </a:stretch>
        </p:blipFill>
        <p:spPr bwMode="auto">
          <a:xfrm>
            <a:off x="1616075" y="320675"/>
            <a:ext cx="6018213" cy="6313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pilot_quagmire.jpg"/>
          <p:cNvPicPr>
            <a:picLocks noChangeAspect="1"/>
          </p:cNvPicPr>
          <p:nvPr/>
        </p:nvPicPr>
        <p:blipFill>
          <a:blip r:embed="rId3"/>
          <a:srcRect l="23082" r="1918"/>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giv_cockpit_n71bd_bragg_use_okay_noncommercial.jpg"/>
          <p:cNvPicPr>
            <a:picLocks noChangeAspect="1"/>
          </p:cNvPicPr>
          <p:nvPr/>
        </p:nvPicPr>
        <p:blipFill>
          <a:blip r:embed="rId3"/>
          <a:srcRect l="6734" r="4378"/>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pilot_quagmire.jpg"/>
          <p:cNvPicPr>
            <a:picLocks noChangeAspect="1"/>
          </p:cNvPicPr>
          <p:nvPr/>
        </p:nvPicPr>
        <p:blipFill>
          <a:blip r:embed="rId3"/>
          <a:srcRect l="23082" r="1918"/>
          <a:stretch>
            <a:fillRect/>
          </a:stretch>
        </p:blipFill>
        <p:spPr bwMode="auto">
          <a:xfrm>
            <a:off x="0" y="0"/>
            <a:ext cx="9144000" cy="6858000"/>
          </a:xfrm>
          <a:prstGeom prst="rect">
            <a:avLst/>
          </a:prstGeom>
          <a:noFill/>
          <a:ln w="9525">
            <a:noFill/>
            <a:miter lim="800000"/>
            <a:headEnd/>
            <a:tailEnd/>
          </a:ln>
        </p:spPr>
      </p:pic>
      <p:sp>
        <p:nvSpPr>
          <p:cNvPr id="73730" name="TextBox 2"/>
          <p:cNvSpPr txBox="1">
            <a:spLocks noChangeArrowheads="1"/>
          </p:cNvSpPr>
          <p:nvPr/>
        </p:nvSpPr>
        <p:spPr bwMode="auto">
          <a:xfrm>
            <a:off x="760413" y="1166813"/>
            <a:ext cx="7623175" cy="4648200"/>
          </a:xfrm>
          <a:prstGeom prst="rect">
            <a:avLst/>
          </a:prstGeom>
          <a:solidFill>
            <a:schemeClr val="bg1"/>
          </a:solidFill>
          <a:ln w="9525">
            <a:noFill/>
            <a:miter lim="800000"/>
            <a:headEnd/>
            <a:tailEnd/>
          </a:ln>
        </p:spPr>
        <p:txBody>
          <a:bodyPr>
            <a:spAutoFit/>
          </a:bodyPr>
          <a:lstStyle/>
          <a:p>
            <a:r>
              <a:rPr lang="en-US" sz="3600" b="1">
                <a:latin typeface="Calibri" pitchFamily="34" charset="0"/>
              </a:rPr>
              <a:t>cyn·i·cism</a:t>
            </a:r>
          </a:p>
          <a:p>
            <a:r>
              <a:rPr lang="it-IT" sz="3200">
                <a:latin typeface="Calibri" pitchFamily="34" charset="0"/>
              </a:rPr>
              <a:t>[ˈsinəˌsizəm]</a:t>
            </a:r>
          </a:p>
          <a:p>
            <a:r>
              <a:rPr lang="it-IT" sz="3200">
                <a:latin typeface="Calibri" pitchFamily="34" charset="0"/>
              </a:rPr>
              <a:t>NOUN: an inclination to believe that people are motivated purely by self-interest.</a:t>
            </a:r>
          </a:p>
          <a:p>
            <a:endParaRPr lang="it-IT" sz="3200">
              <a:solidFill>
                <a:srgbClr val="FF0000"/>
              </a:solidFill>
              <a:latin typeface="Calibri" pitchFamily="34" charset="0"/>
            </a:endParaRPr>
          </a:p>
          <a:p>
            <a:r>
              <a:rPr lang="en-US" sz="3600" b="1">
                <a:latin typeface="Calibri" pitchFamily="34" charset="0"/>
              </a:rPr>
              <a:t>skep·ti·cism</a:t>
            </a:r>
          </a:p>
          <a:p>
            <a:r>
              <a:rPr lang="en-US" sz="3200">
                <a:latin typeface="Calibri" pitchFamily="34" charset="0"/>
              </a:rPr>
              <a:t>[ˈskeptəˌsizəm]</a:t>
            </a:r>
          </a:p>
          <a:p>
            <a:r>
              <a:rPr lang="en-US" sz="3200">
                <a:latin typeface="Calibri" pitchFamily="34" charset="0"/>
              </a:rPr>
              <a:t>NOUN: a skeptical attitude; doubt as to the truth of something:</a:t>
            </a:r>
            <a:endParaRPr lang="en-US" sz="320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pilot_quagmire.jpg"/>
          <p:cNvPicPr>
            <a:picLocks noChangeAspect="1"/>
          </p:cNvPicPr>
          <p:nvPr/>
        </p:nvPicPr>
        <p:blipFill>
          <a:blip r:embed="rId3"/>
          <a:srcRect l="23082" r="1918"/>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965200" y="939800"/>
            <a:ext cx="7213600" cy="2554288"/>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PRE-Accident Investigator Skills</a:t>
            </a:r>
          </a:p>
          <a:p>
            <a:pPr marL="457200" indent="-457200" fontAlgn="auto">
              <a:spcBef>
                <a:spcPts val="0"/>
              </a:spcBef>
              <a:spcAft>
                <a:spcPts val="0"/>
              </a:spcAft>
              <a:buFont typeface="Arial"/>
              <a:buChar char="•"/>
              <a:defRPr/>
            </a:pPr>
            <a:r>
              <a:rPr lang="en-US" sz="3200">
                <a:solidFill>
                  <a:srgbClr val="FF0000"/>
                </a:solidFill>
                <a:latin typeface="+mn-lt"/>
                <a:cs typeface="+mn-cs"/>
              </a:rPr>
              <a:t>Curiosity </a:t>
            </a:r>
            <a:r>
              <a:rPr lang="en-US" sz="3200">
                <a:solidFill>
                  <a:srgbClr val="FF0000"/>
                </a:solidFill>
                <a:latin typeface="+mn-lt"/>
                <a:cs typeface="+mn-cs"/>
                <a:sym typeface="Wingdings"/>
              </a:rPr>
              <a:t> Knowledge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Skepticism </a:t>
            </a:r>
            <a:r>
              <a:rPr lang="en-US" sz="3200">
                <a:solidFill>
                  <a:srgbClr val="FF0000"/>
                </a:solidFill>
                <a:latin typeface="+mn-lt"/>
                <a:cs typeface="+mn-cs"/>
                <a:sym typeface="Wingdings"/>
              </a:rPr>
              <a:t> Expertise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Empathy</a:t>
            </a:r>
          </a:p>
          <a:p>
            <a:pPr marL="457200" indent="-457200" fontAlgn="auto">
              <a:spcBef>
                <a:spcPts val="0"/>
              </a:spcBef>
              <a:spcAft>
                <a:spcPts val="0"/>
              </a:spcAft>
              <a:buFont typeface="Arial"/>
              <a:buChar char="•"/>
              <a:defRPr/>
            </a:pPr>
            <a:r>
              <a:rPr lang="en-US" sz="3200">
                <a:solidFill>
                  <a:srgbClr val="FF0000"/>
                </a:solidFill>
                <a:latin typeface="+mn-lt"/>
                <a:cs typeface="+mn-cs"/>
              </a:rPr>
              <a:t>Passion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best_pilot_you_ever_saw.png"/>
          <p:cNvPicPr>
            <a:picLocks noChangeAspect="1"/>
          </p:cNvPicPr>
          <p:nvPr/>
        </p:nvPicPr>
        <p:blipFill>
          <a:blip r:embed="rId3"/>
          <a:srcRect r="11076"/>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3622243" y="663796"/>
            <a:ext cx="5065369" cy="258532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a:ln w="11430"/>
                <a:solidFill>
                  <a:srgbClr val="F8F8F8"/>
                </a:solidFill>
                <a:effectLst>
                  <a:outerShdw blurRad="25400" algn="tl" rotWithShape="0">
                    <a:srgbClr val="000000">
                      <a:alpha val="43000"/>
                    </a:srgbClr>
                  </a:outerShdw>
                </a:effectLst>
                <a:latin typeface="+mn-lt"/>
                <a:cs typeface="+mn-cs"/>
              </a:rPr>
              <a:t>“Who’s the best pilot you ever saw?”</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empathy_gv.png"/>
          <p:cNvPicPr>
            <a:picLocks noChangeAspect="1"/>
          </p:cNvPicPr>
          <p:nvPr/>
        </p:nvPicPr>
        <p:blipFill>
          <a:blip r:embed="rId3"/>
          <a:srcRect t="11108"/>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721563" y="476202"/>
            <a:ext cx="7691856" cy="175432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a:ln w="11430"/>
                <a:solidFill>
                  <a:srgbClr val="F8F8F8"/>
                </a:solidFill>
                <a:effectLst>
                  <a:outerShdw blurRad="25400" algn="tl" rotWithShape="0">
                    <a:srgbClr val="000000">
                      <a:alpha val="43000"/>
                    </a:srgbClr>
                  </a:outerShdw>
                </a:effectLst>
                <a:latin typeface="+mn-lt"/>
                <a:cs typeface="+mn-cs"/>
              </a:rPr>
              <a:t>Empathy:</a:t>
            </a:r>
          </a:p>
          <a:p>
            <a:pPr algn="ctr" fontAlgn="auto">
              <a:spcBef>
                <a:spcPts val="0"/>
              </a:spcBef>
              <a:spcAft>
                <a:spcPts val="0"/>
              </a:spcAft>
              <a:defRPr/>
            </a:pPr>
            <a:r>
              <a:rPr lang="en-US" sz="5400" b="1" i="1" spc="150">
                <a:ln w="11430"/>
                <a:solidFill>
                  <a:srgbClr val="F8F8F8"/>
                </a:solidFill>
                <a:effectLst>
                  <a:outerShdw blurRad="25400" algn="tl" rotWithShape="0">
                    <a:srgbClr val="000000">
                      <a:alpha val="43000"/>
                    </a:srgbClr>
                  </a:outerShdw>
                </a:effectLst>
                <a:latin typeface="+mn-lt"/>
                <a:cs typeface="+mn-cs"/>
              </a:rPr>
              <a:t>It could happen to you</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g450_wow_left_main.png"/>
          <p:cNvPicPr>
            <a:picLocks noChangeAspect="1"/>
          </p:cNvPicPr>
          <p:nvPr/>
        </p:nvPicPr>
        <p:blipFill>
          <a:blip r:embed="rId3"/>
          <a:srcRect l="25758" r="25735"/>
          <a:stretch>
            <a:fillRect/>
          </a:stretch>
        </p:blipFill>
        <p:spPr bwMode="auto">
          <a:xfrm>
            <a:off x="1781175" y="41275"/>
            <a:ext cx="4959350" cy="681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g450_reversers_aft_view_2016-06-01.png"/>
          <p:cNvPicPr>
            <a:picLocks noChangeAspect="1"/>
          </p:cNvPicPr>
          <p:nvPr/>
        </p:nvPicPr>
        <p:blipFill>
          <a:blip r:embed="rId3"/>
          <a:srcRect l="5212" r="7153"/>
          <a:stretch>
            <a:fillRect/>
          </a:stretch>
        </p:blipFill>
        <p:spPr bwMode="auto">
          <a:xfrm>
            <a:off x="0" y="0"/>
            <a:ext cx="9144000" cy="695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gv_climb_checklist_as_written.png"/>
          <p:cNvPicPr>
            <a:picLocks noChangeAspect="1"/>
          </p:cNvPicPr>
          <p:nvPr/>
        </p:nvPicPr>
        <p:blipFill>
          <a:blip r:embed="rId3"/>
          <a:srcRect/>
          <a:stretch>
            <a:fillRect/>
          </a:stretch>
        </p:blipFill>
        <p:spPr bwMode="auto">
          <a:xfrm>
            <a:off x="1997075" y="1003300"/>
            <a:ext cx="5446713" cy="5080000"/>
          </a:xfrm>
          <a:prstGeom prst="rect">
            <a:avLst/>
          </a:prstGeom>
          <a:noFill/>
          <a:ln w="9525">
            <a:noFill/>
            <a:miter lim="800000"/>
            <a:headEnd/>
            <a:tailEnd/>
          </a:ln>
        </p:spPr>
      </p:pic>
      <p:sp>
        <p:nvSpPr>
          <p:cNvPr id="86018" name="TextBox 3"/>
          <p:cNvSpPr txBox="1">
            <a:spLocks noChangeArrowheads="1"/>
          </p:cNvSpPr>
          <p:nvPr/>
        </p:nvSpPr>
        <p:spPr bwMode="auto">
          <a:xfrm>
            <a:off x="3530600" y="117475"/>
            <a:ext cx="2379663" cy="646113"/>
          </a:xfrm>
          <a:prstGeom prst="rect">
            <a:avLst/>
          </a:prstGeom>
          <a:noFill/>
          <a:ln w="9525">
            <a:noFill/>
            <a:miter lim="800000"/>
            <a:headEnd/>
            <a:tailEnd/>
          </a:ln>
        </p:spPr>
        <p:txBody>
          <a:bodyPr wrap="none">
            <a:spAutoFit/>
          </a:bodyPr>
          <a:lstStyle/>
          <a:p>
            <a:r>
              <a:rPr lang="en-US" sz="3600">
                <a:solidFill>
                  <a:srgbClr val="FF0000"/>
                </a:solidFill>
                <a:latin typeface="Calibri" pitchFamily="34" charset="0"/>
              </a:rPr>
              <a:t>(As written)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descr="gv_climb_checklist_as_modified_1.png"/>
          <p:cNvPicPr>
            <a:picLocks noChangeAspect="1"/>
          </p:cNvPicPr>
          <p:nvPr/>
        </p:nvPicPr>
        <p:blipFill>
          <a:blip r:embed="rId3"/>
          <a:srcRect/>
          <a:stretch>
            <a:fillRect/>
          </a:stretch>
        </p:blipFill>
        <p:spPr bwMode="auto">
          <a:xfrm>
            <a:off x="1508125" y="1131888"/>
            <a:ext cx="5499100" cy="5127625"/>
          </a:xfrm>
          <a:prstGeom prst="rect">
            <a:avLst/>
          </a:prstGeom>
          <a:noFill/>
          <a:ln w="9525">
            <a:noFill/>
            <a:miter lim="800000"/>
            <a:headEnd/>
            <a:tailEnd/>
          </a:ln>
        </p:spPr>
      </p:pic>
      <p:sp>
        <p:nvSpPr>
          <p:cNvPr id="88066" name="TextBox 4"/>
          <p:cNvSpPr txBox="1">
            <a:spLocks noChangeArrowheads="1"/>
          </p:cNvSpPr>
          <p:nvPr/>
        </p:nvSpPr>
        <p:spPr bwMode="auto">
          <a:xfrm>
            <a:off x="1912938" y="298450"/>
            <a:ext cx="4687887" cy="646113"/>
          </a:xfrm>
          <a:prstGeom prst="rect">
            <a:avLst/>
          </a:prstGeom>
          <a:noFill/>
          <a:ln w="9525">
            <a:noFill/>
            <a:miter lim="800000"/>
            <a:headEnd/>
            <a:tailEnd/>
          </a:ln>
        </p:spPr>
        <p:txBody>
          <a:bodyPr wrap="none">
            <a:spAutoFit/>
          </a:bodyPr>
          <a:lstStyle/>
          <a:p>
            <a:r>
              <a:rPr lang="en-US" sz="3600">
                <a:solidFill>
                  <a:srgbClr val="FF0000"/>
                </a:solidFill>
                <a:latin typeface="Calibri" pitchFamily="34" charset="0"/>
              </a:rPr>
              <a:t>(As most pilots execute)</a:t>
            </a:r>
          </a:p>
        </p:txBody>
      </p:sp>
      <p:sp>
        <p:nvSpPr>
          <p:cNvPr id="2" name="Curved Left Arrow 1"/>
          <p:cNvSpPr/>
          <p:nvPr/>
        </p:nvSpPr>
        <p:spPr>
          <a:xfrm rot="10800000">
            <a:off x="1138238" y="2346325"/>
            <a:ext cx="528637" cy="1209675"/>
          </a:xfrm>
          <a:prstGeom prst="curvedLef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popsicle_stick_nts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g450_spoilers_before_gear.png"/>
          <p:cNvPicPr>
            <a:picLocks noChangeAspect="1"/>
          </p:cNvPicPr>
          <p:nvPr/>
        </p:nvPicPr>
        <p:blipFill>
          <a:blip r:embed="rId3"/>
          <a:srcRect/>
          <a:stretch>
            <a:fillRect/>
          </a:stretch>
        </p:blipFill>
        <p:spPr bwMode="auto">
          <a:xfrm>
            <a:off x="0" y="850900"/>
            <a:ext cx="9144000" cy="5151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giv_cockpit_n71bd_bragg_use_okay_noncommercial.jpg"/>
          <p:cNvPicPr>
            <a:picLocks noChangeAspect="1"/>
          </p:cNvPicPr>
          <p:nvPr/>
        </p:nvPicPr>
        <p:blipFill>
          <a:blip r:embed="rId3"/>
          <a:srcRect l="6734" r="4378"/>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965200" y="1905000"/>
            <a:ext cx="7213600" cy="3048000"/>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GIV Accidents:</a:t>
            </a:r>
          </a:p>
          <a:p>
            <a:pPr marL="285750" indent="-285750" fontAlgn="auto">
              <a:spcBef>
                <a:spcPts val="0"/>
              </a:spcBef>
              <a:spcAft>
                <a:spcPts val="0"/>
              </a:spcAft>
              <a:buFont typeface="Arial"/>
              <a:buChar char="•"/>
              <a:defRPr/>
            </a:pPr>
            <a:r>
              <a:rPr lang="en-US" sz="3200">
                <a:solidFill>
                  <a:srgbClr val="FF0000"/>
                </a:solidFill>
                <a:latin typeface="+mn-lt"/>
                <a:cs typeface="+mn-cs"/>
              </a:rPr>
              <a:t>Seem to lead the fleet (more of them)</a:t>
            </a:r>
          </a:p>
          <a:p>
            <a:pPr marL="285750" indent="-285750" fontAlgn="auto">
              <a:spcBef>
                <a:spcPts val="0"/>
              </a:spcBef>
              <a:spcAft>
                <a:spcPts val="0"/>
              </a:spcAft>
              <a:buFont typeface="Arial"/>
              <a:buChar char="•"/>
              <a:defRPr/>
            </a:pPr>
            <a:r>
              <a:rPr lang="en-US" sz="3200">
                <a:solidFill>
                  <a:srgbClr val="FF0000"/>
                </a:solidFill>
                <a:latin typeface="+mn-lt"/>
                <a:cs typeface="+mn-cs"/>
              </a:rPr>
              <a:t>Getting worse, not better (filtering down in market)</a:t>
            </a:r>
          </a:p>
          <a:p>
            <a:pPr marL="285750" indent="-285750" fontAlgn="auto">
              <a:spcBef>
                <a:spcPts val="0"/>
              </a:spcBef>
              <a:spcAft>
                <a:spcPts val="0"/>
              </a:spcAft>
              <a:buFont typeface="Arial"/>
              <a:buChar char="•"/>
              <a:defRPr/>
            </a:pPr>
            <a:r>
              <a:rPr lang="en-US" sz="3200">
                <a:solidFill>
                  <a:srgbClr val="FF0000"/>
                </a:solidFill>
                <a:latin typeface="+mn-lt"/>
                <a:cs typeface="+mn-cs"/>
              </a:rPr>
              <a:t>Good case studies (Usually pilot error, predictable, and misunderstood)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g450_ground_spoilers_before_gear.mp4">
            <a:hlinkClick r:id="" action="ppaction://media"/>
          </p:cNvPr>
          <p:cNvPicPr>
            <a:picLocks noRot="1" noChangeAspect="1" noChangeArrowheads="1"/>
          </p:cNvPicPr>
          <p:nvPr>
            <a:videoFile r:link="rId1"/>
          </p:nvPr>
        </p:nvPicPr>
        <p:blipFill>
          <a:blip r:embed="rId4"/>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42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4211"/>
                </p:tgtEl>
              </p:cMediaNode>
            </p:video>
            <p:seq concurrent="1" nextAc="seek">
              <p:cTn id="8" restart="whenNotActive" fill="hold" evtFilter="cancelBubble" nodeType="interactiveSeq">
                <p:stCondLst>
                  <p:cond evt="onClick" delay="0">
                    <p:tgtEl>
                      <p:spTgt spid="942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4211"/>
                                        </p:tgtEl>
                                      </p:cBhvr>
                                    </p:cmd>
                                  </p:childTnLst>
                                </p:cTn>
                              </p:par>
                            </p:childTnLst>
                          </p:cTn>
                        </p:par>
                      </p:childTnLst>
                    </p:cTn>
                  </p:par>
                </p:childTnLst>
              </p:cTn>
              <p:nextCondLst>
                <p:cond evt="onClick" delay="0">
                  <p:tgtEl>
                    <p:spTgt spid="942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g450_spoilers_before_gear.png"/>
          <p:cNvPicPr>
            <a:picLocks noChangeAspect="1"/>
          </p:cNvPicPr>
          <p:nvPr/>
        </p:nvPicPr>
        <p:blipFill>
          <a:blip r:embed="rId3"/>
          <a:srcRect/>
          <a:stretch>
            <a:fillRect/>
          </a:stretch>
        </p:blipFill>
        <p:spPr bwMode="auto">
          <a:xfrm>
            <a:off x="0" y="850900"/>
            <a:ext cx="9144000" cy="5151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g450_wow_left_main.png"/>
          <p:cNvPicPr>
            <a:picLocks noChangeAspect="1"/>
          </p:cNvPicPr>
          <p:nvPr/>
        </p:nvPicPr>
        <p:blipFill>
          <a:blip r:embed="rId3"/>
          <a:srcRect l="25758" r="25735"/>
          <a:stretch>
            <a:fillRect/>
          </a:stretch>
        </p:blipFill>
        <p:spPr bwMode="auto">
          <a:xfrm>
            <a:off x="0" y="995363"/>
            <a:ext cx="3695700" cy="5080000"/>
          </a:xfrm>
          <a:prstGeom prst="rect">
            <a:avLst/>
          </a:prstGeom>
          <a:noFill/>
          <a:ln w="9525">
            <a:noFill/>
            <a:miter lim="800000"/>
            <a:headEnd/>
            <a:tailEnd/>
          </a:ln>
        </p:spPr>
      </p:pic>
      <p:pic>
        <p:nvPicPr>
          <p:cNvPr id="98306" name="Picture 3" descr="gv_climb_checklist_as_modified_2.png"/>
          <p:cNvPicPr>
            <a:picLocks noChangeAspect="1"/>
          </p:cNvPicPr>
          <p:nvPr/>
        </p:nvPicPr>
        <p:blipFill>
          <a:blip r:embed="rId4"/>
          <a:srcRect/>
          <a:stretch>
            <a:fillRect/>
          </a:stretch>
        </p:blipFill>
        <p:spPr bwMode="auto">
          <a:xfrm>
            <a:off x="3738563" y="1017588"/>
            <a:ext cx="5402262" cy="5035550"/>
          </a:xfrm>
          <a:prstGeom prst="rect">
            <a:avLst/>
          </a:prstGeom>
          <a:noFill/>
          <a:ln w="9525">
            <a:noFill/>
            <a:miter lim="800000"/>
            <a:headEnd/>
            <a:tailEnd/>
          </a:ln>
        </p:spPr>
      </p:pic>
      <p:sp>
        <p:nvSpPr>
          <p:cNvPr id="98307" name="TextBox 4"/>
          <p:cNvSpPr txBox="1">
            <a:spLocks noChangeArrowheads="1"/>
          </p:cNvSpPr>
          <p:nvPr/>
        </p:nvSpPr>
        <p:spPr bwMode="auto">
          <a:xfrm>
            <a:off x="5395913" y="161925"/>
            <a:ext cx="2530475" cy="646113"/>
          </a:xfrm>
          <a:prstGeom prst="rect">
            <a:avLst/>
          </a:prstGeom>
          <a:noFill/>
          <a:ln w="9525">
            <a:noFill/>
            <a:miter lim="800000"/>
            <a:headEnd/>
            <a:tailEnd/>
          </a:ln>
        </p:spPr>
        <p:txBody>
          <a:bodyPr wrap="none">
            <a:spAutoFit/>
          </a:bodyPr>
          <a:lstStyle/>
          <a:p>
            <a:r>
              <a:rPr lang="en-US" sz="3600">
                <a:solidFill>
                  <a:srgbClr val="FF0000"/>
                </a:solidFill>
                <a:latin typeface="Calibri" pitchFamily="34" charset="0"/>
              </a:rPr>
              <a:t>(As we do it)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empathy_gv.png"/>
          <p:cNvPicPr>
            <a:picLocks noChangeAspect="1"/>
          </p:cNvPicPr>
          <p:nvPr/>
        </p:nvPicPr>
        <p:blipFill>
          <a:blip r:embed="rId3"/>
          <a:srcRect t="11108"/>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965200" y="939800"/>
            <a:ext cx="7213600" cy="2554288"/>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PRE-Accident Investigator Skills</a:t>
            </a:r>
          </a:p>
          <a:p>
            <a:pPr marL="457200" indent="-457200" fontAlgn="auto">
              <a:spcBef>
                <a:spcPts val="0"/>
              </a:spcBef>
              <a:spcAft>
                <a:spcPts val="0"/>
              </a:spcAft>
              <a:buFont typeface="Arial"/>
              <a:buChar char="•"/>
              <a:defRPr/>
            </a:pPr>
            <a:r>
              <a:rPr lang="en-US" sz="3200">
                <a:solidFill>
                  <a:srgbClr val="FF0000"/>
                </a:solidFill>
                <a:latin typeface="+mn-lt"/>
                <a:cs typeface="+mn-cs"/>
              </a:rPr>
              <a:t>Curiosity </a:t>
            </a:r>
            <a:r>
              <a:rPr lang="en-US" sz="3200">
                <a:solidFill>
                  <a:srgbClr val="FF0000"/>
                </a:solidFill>
                <a:latin typeface="+mn-lt"/>
                <a:cs typeface="+mn-cs"/>
                <a:sym typeface="Wingdings"/>
              </a:rPr>
              <a:t> Knowledge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Skepticism </a:t>
            </a:r>
            <a:r>
              <a:rPr lang="en-US" sz="3200">
                <a:solidFill>
                  <a:srgbClr val="FF0000"/>
                </a:solidFill>
                <a:latin typeface="+mn-lt"/>
                <a:cs typeface="+mn-cs"/>
                <a:sym typeface="Wingdings"/>
              </a:rPr>
              <a:t> Expertise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Empathy </a:t>
            </a:r>
            <a:r>
              <a:rPr lang="en-US" sz="3200">
                <a:solidFill>
                  <a:srgbClr val="FF0000"/>
                </a:solidFill>
                <a:latin typeface="+mn-lt"/>
                <a:cs typeface="+mn-cs"/>
                <a:sym typeface="Wingdings"/>
              </a:rPr>
              <a:t> Understanding</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Passion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g450_cockpit_wide_angle_a_2016-03-04.png"/>
          <p:cNvPicPr>
            <a:picLocks noChangeAspect="1"/>
          </p:cNvPicPr>
          <p:nvPr/>
        </p:nvPicPr>
        <p:blipFill>
          <a:blip r:embed="rId3"/>
          <a:srcRect l="4265" r="684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g450_cockpit_wide_angle_a_2016-03-04.png"/>
          <p:cNvPicPr>
            <a:picLocks noChangeAspect="1"/>
          </p:cNvPicPr>
          <p:nvPr/>
        </p:nvPicPr>
        <p:blipFill>
          <a:blip r:embed="rId3"/>
          <a:srcRect l="4265" r="6847"/>
          <a:stretch>
            <a:fillRect/>
          </a:stretch>
        </p:blipFill>
        <p:spPr bwMode="auto">
          <a:xfrm>
            <a:off x="0" y="0"/>
            <a:ext cx="9144000" cy="6858000"/>
          </a:xfrm>
          <a:prstGeom prst="rect">
            <a:avLst/>
          </a:prstGeom>
          <a:noFill/>
          <a:ln w="9525">
            <a:noFill/>
            <a:miter lim="800000"/>
            <a:headEnd/>
            <a:tailEnd/>
          </a:ln>
        </p:spPr>
      </p:pic>
      <p:sp>
        <p:nvSpPr>
          <p:cNvPr id="104450" name="TextBox 3"/>
          <p:cNvSpPr txBox="1">
            <a:spLocks noChangeArrowheads="1"/>
          </p:cNvSpPr>
          <p:nvPr/>
        </p:nvSpPr>
        <p:spPr bwMode="auto">
          <a:xfrm>
            <a:off x="992188" y="920750"/>
            <a:ext cx="7159625" cy="708025"/>
          </a:xfrm>
          <a:prstGeom prst="rect">
            <a:avLst/>
          </a:prstGeom>
          <a:solidFill>
            <a:schemeClr val="bg1"/>
          </a:solidFill>
          <a:ln w="9525">
            <a:solidFill>
              <a:srgbClr val="FF0000"/>
            </a:solidFill>
            <a:miter lim="800000"/>
            <a:headEnd/>
            <a:tailEnd/>
          </a:ln>
        </p:spPr>
        <p:txBody>
          <a:bodyPr>
            <a:spAutoFit/>
          </a:bodyPr>
          <a:lstStyle/>
          <a:p>
            <a:pPr marL="742950" indent="-742950">
              <a:buFontTx/>
              <a:buAutoNum type="arabicPeriod"/>
            </a:pPr>
            <a:r>
              <a:rPr lang="en-US" sz="4000">
                <a:solidFill>
                  <a:srgbClr val="FF0000"/>
                </a:solidFill>
                <a:latin typeface="Calibri" pitchFamily="34" charset="0"/>
              </a:rPr>
              <a:t>Identify a problem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g450_cockpit_wide_angle_a_2016-03-04.png"/>
          <p:cNvPicPr>
            <a:picLocks noChangeAspect="1"/>
          </p:cNvPicPr>
          <p:nvPr/>
        </p:nvPicPr>
        <p:blipFill>
          <a:blip r:embed="rId3"/>
          <a:srcRect l="4265" r="6847"/>
          <a:stretch>
            <a:fillRect/>
          </a:stretch>
        </p:blipFill>
        <p:spPr bwMode="auto">
          <a:xfrm>
            <a:off x="0" y="0"/>
            <a:ext cx="9144000" cy="6858000"/>
          </a:xfrm>
          <a:prstGeom prst="rect">
            <a:avLst/>
          </a:prstGeom>
          <a:noFill/>
          <a:ln w="9525">
            <a:noFill/>
            <a:miter lim="800000"/>
            <a:headEnd/>
            <a:tailEnd/>
          </a:ln>
        </p:spPr>
      </p:pic>
      <p:sp>
        <p:nvSpPr>
          <p:cNvPr id="106498" name="TextBox 5"/>
          <p:cNvSpPr txBox="1">
            <a:spLocks noChangeArrowheads="1"/>
          </p:cNvSpPr>
          <p:nvPr/>
        </p:nvSpPr>
        <p:spPr bwMode="auto">
          <a:xfrm>
            <a:off x="992188" y="920750"/>
            <a:ext cx="7159625" cy="1323975"/>
          </a:xfrm>
          <a:prstGeom prst="rect">
            <a:avLst/>
          </a:prstGeom>
          <a:solidFill>
            <a:schemeClr val="bg1"/>
          </a:solidFill>
          <a:ln w="9525">
            <a:solidFill>
              <a:srgbClr val="FF0000"/>
            </a:solidFill>
            <a:miter lim="800000"/>
            <a:headEnd/>
            <a:tailEnd/>
          </a:ln>
        </p:spPr>
        <p:txBody>
          <a:bodyPr>
            <a:spAutoFit/>
          </a:bodyPr>
          <a:lstStyle/>
          <a:p>
            <a:pPr marL="742950" indent="-742950">
              <a:buFontTx/>
              <a:buAutoNum type="arabicPeriod"/>
            </a:pPr>
            <a:r>
              <a:rPr lang="en-US" sz="4000">
                <a:solidFill>
                  <a:srgbClr val="FF0000"/>
                </a:solidFill>
                <a:latin typeface="Calibri" pitchFamily="34" charset="0"/>
              </a:rPr>
              <a:t>Identify a problem</a:t>
            </a:r>
          </a:p>
          <a:p>
            <a:pPr marL="742950" indent="-742950">
              <a:buFontTx/>
              <a:buAutoNum type="arabicPeriod"/>
            </a:pPr>
            <a:r>
              <a:rPr lang="en-US" sz="4000">
                <a:solidFill>
                  <a:srgbClr val="FF0000"/>
                </a:solidFill>
                <a:latin typeface="Calibri" pitchFamily="34" charset="0"/>
              </a:rPr>
              <a:t>Curiosity: get smart about it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g450_cockpit_wide_angle_a_2016-03-04.png"/>
          <p:cNvPicPr>
            <a:picLocks noChangeAspect="1"/>
          </p:cNvPicPr>
          <p:nvPr/>
        </p:nvPicPr>
        <p:blipFill>
          <a:blip r:embed="rId3"/>
          <a:srcRect l="4265" r="6847"/>
          <a:stretch>
            <a:fillRect/>
          </a:stretch>
        </p:blipFill>
        <p:spPr bwMode="auto">
          <a:xfrm>
            <a:off x="0" y="0"/>
            <a:ext cx="9144000" cy="6858000"/>
          </a:xfrm>
          <a:prstGeom prst="rect">
            <a:avLst/>
          </a:prstGeom>
          <a:noFill/>
          <a:ln w="9525">
            <a:noFill/>
            <a:miter lim="800000"/>
            <a:headEnd/>
            <a:tailEnd/>
          </a:ln>
        </p:spPr>
      </p:pic>
      <p:sp>
        <p:nvSpPr>
          <p:cNvPr id="108546" name="TextBox 3"/>
          <p:cNvSpPr txBox="1">
            <a:spLocks noChangeArrowheads="1"/>
          </p:cNvSpPr>
          <p:nvPr/>
        </p:nvSpPr>
        <p:spPr bwMode="auto">
          <a:xfrm>
            <a:off x="992188" y="920750"/>
            <a:ext cx="7159625" cy="2554288"/>
          </a:xfrm>
          <a:prstGeom prst="rect">
            <a:avLst/>
          </a:prstGeom>
          <a:solidFill>
            <a:schemeClr val="bg1"/>
          </a:solidFill>
          <a:ln w="9525">
            <a:solidFill>
              <a:srgbClr val="FF0000"/>
            </a:solidFill>
            <a:miter lim="800000"/>
            <a:headEnd/>
            <a:tailEnd/>
          </a:ln>
        </p:spPr>
        <p:txBody>
          <a:bodyPr>
            <a:spAutoFit/>
          </a:bodyPr>
          <a:lstStyle/>
          <a:p>
            <a:pPr marL="742950" indent="-742950">
              <a:buFontTx/>
              <a:buAutoNum type="arabicPeriod"/>
            </a:pPr>
            <a:r>
              <a:rPr lang="en-US" sz="4000">
                <a:solidFill>
                  <a:srgbClr val="FF0000"/>
                </a:solidFill>
                <a:latin typeface="Calibri" pitchFamily="34" charset="0"/>
              </a:rPr>
              <a:t>Identify a problem</a:t>
            </a:r>
          </a:p>
          <a:p>
            <a:pPr marL="742950" indent="-742950">
              <a:buFontTx/>
              <a:buAutoNum type="arabicPeriod"/>
            </a:pPr>
            <a:r>
              <a:rPr lang="en-US" sz="4000">
                <a:solidFill>
                  <a:srgbClr val="FF0000"/>
                </a:solidFill>
                <a:latin typeface="Calibri" pitchFamily="34" charset="0"/>
              </a:rPr>
              <a:t>Curiosity: get smart about it</a:t>
            </a:r>
          </a:p>
          <a:p>
            <a:pPr marL="742950" indent="-742950">
              <a:buFontTx/>
              <a:buAutoNum type="arabicPeriod"/>
            </a:pPr>
            <a:r>
              <a:rPr lang="en-US" sz="4000">
                <a:solidFill>
                  <a:srgbClr val="FF0000"/>
                </a:solidFill>
                <a:latin typeface="Calibri" pitchFamily="34" charset="0"/>
              </a:rPr>
              <a:t>Skepticism: don’t accept conventional wisdom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l-605_top_view_with_fuel_tanks.png"/>
          <p:cNvPicPr>
            <a:picLocks noChangeAspect="1"/>
          </p:cNvPicPr>
          <p:nvPr/>
        </p:nvPicPr>
        <p:blipFill>
          <a:blip r:embed="rId3"/>
          <a:srcRect/>
          <a:stretch>
            <a:fillRect/>
          </a:stretch>
        </p:blipFill>
        <p:spPr bwMode="auto">
          <a:xfrm>
            <a:off x="782638" y="38100"/>
            <a:ext cx="7620000" cy="68199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descr="g450_cockpit_wide_angle_a_2016-03-04.png"/>
          <p:cNvPicPr>
            <a:picLocks noChangeAspect="1"/>
          </p:cNvPicPr>
          <p:nvPr/>
        </p:nvPicPr>
        <p:blipFill>
          <a:blip r:embed="rId3"/>
          <a:srcRect l="4265" r="6847"/>
          <a:stretch>
            <a:fillRect/>
          </a:stretch>
        </p:blipFill>
        <p:spPr bwMode="auto">
          <a:xfrm>
            <a:off x="0" y="0"/>
            <a:ext cx="9144000" cy="6858000"/>
          </a:xfrm>
          <a:prstGeom prst="rect">
            <a:avLst/>
          </a:prstGeom>
          <a:noFill/>
          <a:ln w="9525">
            <a:noFill/>
            <a:miter lim="800000"/>
            <a:headEnd/>
            <a:tailEnd/>
          </a:ln>
        </p:spPr>
      </p:pic>
      <p:sp>
        <p:nvSpPr>
          <p:cNvPr id="112642" name="TextBox 2"/>
          <p:cNvSpPr txBox="1">
            <a:spLocks noChangeArrowheads="1"/>
          </p:cNvSpPr>
          <p:nvPr/>
        </p:nvSpPr>
        <p:spPr bwMode="auto">
          <a:xfrm>
            <a:off x="992188" y="920750"/>
            <a:ext cx="7159625" cy="4400550"/>
          </a:xfrm>
          <a:prstGeom prst="rect">
            <a:avLst/>
          </a:prstGeom>
          <a:solidFill>
            <a:schemeClr val="bg1"/>
          </a:solidFill>
          <a:ln w="9525">
            <a:solidFill>
              <a:srgbClr val="FF0000"/>
            </a:solidFill>
            <a:miter lim="800000"/>
            <a:headEnd/>
            <a:tailEnd/>
          </a:ln>
        </p:spPr>
        <p:txBody>
          <a:bodyPr>
            <a:spAutoFit/>
          </a:bodyPr>
          <a:lstStyle/>
          <a:p>
            <a:pPr marL="742950" indent="-742950">
              <a:buFontTx/>
              <a:buAutoNum type="arabicPeriod"/>
            </a:pPr>
            <a:r>
              <a:rPr lang="en-US" sz="4000">
                <a:solidFill>
                  <a:srgbClr val="FF0000"/>
                </a:solidFill>
                <a:latin typeface="Calibri" pitchFamily="34" charset="0"/>
              </a:rPr>
              <a:t>Identify a problem</a:t>
            </a:r>
          </a:p>
          <a:p>
            <a:pPr marL="742950" indent="-742950">
              <a:buFontTx/>
              <a:buAutoNum type="arabicPeriod"/>
            </a:pPr>
            <a:r>
              <a:rPr lang="en-US" sz="4000">
                <a:solidFill>
                  <a:srgbClr val="FF0000"/>
                </a:solidFill>
                <a:latin typeface="Calibri" pitchFamily="34" charset="0"/>
              </a:rPr>
              <a:t>Curiosity: get smart about it</a:t>
            </a:r>
          </a:p>
          <a:p>
            <a:pPr marL="742950" indent="-742950">
              <a:buFontTx/>
              <a:buAutoNum type="arabicPeriod"/>
            </a:pPr>
            <a:r>
              <a:rPr lang="en-US" sz="4000">
                <a:solidFill>
                  <a:srgbClr val="FF0000"/>
                </a:solidFill>
                <a:latin typeface="Calibri" pitchFamily="34" charset="0"/>
              </a:rPr>
              <a:t>Skepticism: don’t accept conventional wisdom</a:t>
            </a:r>
          </a:p>
          <a:p>
            <a:pPr marL="742950" indent="-742950">
              <a:buFontTx/>
              <a:buAutoNum type="arabicPeriod"/>
            </a:pPr>
            <a:r>
              <a:rPr lang="en-US" sz="4000">
                <a:solidFill>
                  <a:srgbClr val="FF0000"/>
                </a:solidFill>
                <a:latin typeface="Calibri" pitchFamily="34" charset="0"/>
              </a:rPr>
              <a:t>Empathy: understand what can go wrong, devise a solution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n23ac.jpg"/>
          <p:cNvPicPr>
            <a:picLocks noChangeAspect="1"/>
          </p:cNvPicPr>
          <p:nvPr/>
        </p:nvPicPr>
        <p:blipFill>
          <a:blip r:embed="rId3"/>
          <a:srcRect r="4213" b="5505"/>
          <a:stretch>
            <a:fillRect/>
          </a:stretch>
        </p:blipFill>
        <p:spPr bwMode="auto">
          <a:xfrm>
            <a:off x="-293688" y="0"/>
            <a:ext cx="9437688" cy="6858000"/>
          </a:xfrm>
          <a:prstGeom prst="rect">
            <a:avLst/>
          </a:prstGeom>
          <a:noFill/>
          <a:ln w="9525">
            <a:noFill/>
            <a:miter lim="800000"/>
            <a:headEnd/>
            <a:tailEnd/>
          </a:ln>
        </p:spPr>
      </p:pic>
      <p:sp>
        <p:nvSpPr>
          <p:cNvPr id="2" name="TextBox 1"/>
          <p:cNvSpPr txBox="1"/>
          <p:nvPr/>
        </p:nvSpPr>
        <p:spPr>
          <a:xfrm>
            <a:off x="965200" y="500063"/>
            <a:ext cx="7213600" cy="1570037"/>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N23AC, 30 Oct 96, KPWK:</a:t>
            </a:r>
          </a:p>
          <a:p>
            <a:pPr marL="285750" indent="-285750" fontAlgn="auto">
              <a:spcBef>
                <a:spcPts val="0"/>
              </a:spcBef>
              <a:spcAft>
                <a:spcPts val="0"/>
              </a:spcAft>
              <a:buFont typeface="Arial"/>
              <a:buChar char="•"/>
              <a:defRPr/>
            </a:pPr>
            <a:r>
              <a:rPr lang="en-US" sz="3200">
                <a:solidFill>
                  <a:srgbClr val="FF0000"/>
                </a:solidFill>
                <a:latin typeface="+mn-lt"/>
                <a:cs typeface="+mn-cs"/>
              </a:rPr>
              <a:t>Conventional wisdom?</a:t>
            </a:r>
          </a:p>
          <a:p>
            <a:pPr marL="285750" indent="-285750" fontAlgn="auto">
              <a:spcBef>
                <a:spcPts val="0"/>
              </a:spcBef>
              <a:spcAft>
                <a:spcPts val="0"/>
              </a:spcAft>
              <a:buFont typeface="Arial"/>
              <a:buChar char="•"/>
              <a:defRPr/>
            </a:pPr>
            <a:r>
              <a:rPr lang="en-US" sz="3200">
                <a:solidFill>
                  <a:srgbClr val="FF0000"/>
                </a:solidFill>
                <a:latin typeface="+mn-lt"/>
                <a:cs typeface="+mn-cs"/>
              </a:rPr>
              <a:t>Really?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g450_cockpit_wide_angle_a_2016-03-04.png"/>
          <p:cNvPicPr>
            <a:picLocks noChangeAspect="1"/>
          </p:cNvPicPr>
          <p:nvPr/>
        </p:nvPicPr>
        <p:blipFill>
          <a:blip r:embed="rId3"/>
          <a:srcRect l="4265" r="6847"/>
          <a:stretch>
            <a:fillRect/>
          </a:stretch>
        </p:blipFill>
        <p:spPr bwMode="auto">
          <a:xfrm>
            <a:off x="0" y="0"/>
            <a:ext cx="9144000" cy="6858000"/>
          </a:xfrm>
          <a:prstGeom prst="rect">
            <a:avLst/>
          </a:prstGeom>
          <a:noFill/>
          <a:ln w="9525">
            <a:noFill/>
            <a:miter lim="800000"/>
            <a:headEnd/>
            <a:tailEnd/>
          </a:ln>
        </p:spPr>
      </p:pic>
      <p:sp>
        <p:nvSpPr>
          <p:cNvPr id="114690" name="TextBox 2"/>
          <p:cNvSpPr txBox="1">
            <a:spLocks noChangeArrowheads="1"/>
          </p:cNvSpPr>
          <p:nvPr/>
        </p:nvSpPr>
        <p:spPr bwMode="auto">
          <a:xfrm>
            <a:off x="992188" y="920750"/>
            <a:ext cx="7159625" cy="5016500"/>
          </a:xfrm>
          <a:prstGeom prst="rect">
            <a:avLst/>
          </a:prstGeom>
          <a:solidFill>
            <a:schemeClr val="bg1"/>
          </a:solidFill>
          <a:ln w="9525">
            <a:solidFill>
              <a:srgbClr val="FF0000"/>
            </a:solidFill>
            <a:miter lim="800000"/>
            <a:headEnd/>
            <a:tailEnd/>
          </a:ln>
        </p:spPr>
        <p:txBody>
          <a:bodyPr>
            <a:spAutoFit/>
          </a:bodyPr>
          <a:lstStyle/>
          <a:p>
            <a:pPr marL="742950" indent="-742950">
              <a:buFontTx/>
              <a:buAutoNum type="arabicPeriod"/>
            </a:pPr>
            <a:r>
              <a:rPr lang="en-US" sz="4000">
                <a:solidFill>
                  <a:srgbClr val="FF0000"/>
                </a:solidFill>
                <a:latin typeface="Calibri" pitchFamily="34" charset="0"/>
              </a:rPr>
              <a:t>Identify a problem</a:t>
            </a:r>
          </a:p>
          <a:p>
            <a:pPr marL="742950" indent="-742950">
              <a:buFontTx/>
              <a:buAutoNum type="arabicPeriod"/>
            </a:pPr>
            <a:r>
              <a:rPr lang="en-US" sz="4000">
                <a:solidFill>
                  <a:srgbClr val="FF0000"/>
                </a:solidFill>
                <a:latin typeface="Calibri" pitchFamily="34" charset="0"/>
              </a:rPr>
              <a:t>Curiosity: get smart about it</a:t>
            </a:r>
          </a:p>
          <a:p>
            <a:pPr marL="742950" indent="-742950">
              <a:buFontTx/>
              <a:buAutoNum type="arabicPeriod"/>
            </a:pPr>
            <a:r>
              <a:rPr lang="en-US" sz="4000">
                <a:solidFill>
                  <a:srgbClr val="FF0000"/>
                </a:solidFill>
                <a:latin typeface="Calibri" pitchFamily="34" charset="0"/>
              </a:rPr>
              <a:t>Skepticism: don’t accept conventional wisdom</a:t>
            </a:r>
          </a:p>
          <a:p>
            <a:pPr marL="742950" indent="-742950">
              <a:buFontTx/>
              <a:buAutoNum type="arabicPeriod"/>
            </a:pPr>
            <a:r>
              <a:rPr lang="en-US" sz="4000">
                <a:solidFill>
                  <a:srgbClr val="FF0000"/>
                </a:solidFill>
                <a:latin typeface="Calibri" pitchFamily="34" charset="0"/>
              </a:rPr>
              <a:t>Empathy: understand what can go wrong, devise a solution</a:t>
            </a:r>
          </a:p>
          <a:p>
            <a:pPr marL="742950" indent="-742950">
              <a:buFontTx/>
              <a:buAutoNum type="arabicPeriod"/>
            </a:pPr>
            <a:r>
              <a:rPr lang="en-US" sz="4000">
                <a:solidFill>
                  <a:srgbClr val="FF0000"/>
                </a:solidFill>
                <a:latin typeface="Calibri" pitchFamily="34" charset="0"/>
              </a:rPr>
              <a:t>Passion: spread the word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ja_g450_on_oxygen_through_hud_kbed-mmto_2016-03-28.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1082344" y="5570095"/>
            <a:ext cx="7186762" cy="923330"/>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a:ln w="11430"/>
                <a:solidFill>
                  <a:srgbClr val="F8F8F8"/>
                </a:solidFill>
                <a:effectLst>
                  <a:outerShdw blurRad="25400" algn="tl" rotWithShape="0">
                    <a:srgbClr val="000000">
                      <a:alpha val="43000"/>
                    </a:srgbClr>
                  </a:outerShdw>
                </a:effectLst>
                <a:latin typeface="+mn-lt"/>
                <a:cs typeface="+mn-cs"/>
              </a:rPr>
              <a:t>Passion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generic_pressurization_schedule.png"/>
          <p:cNvPicPr>
            <a:picLocks noChangeAspect="1"/>
          </p:cNvPicPr>
          <p:nvPr/>
        </p:nvPicPr>
        <p:blipFill>
          <a:blip r:embed="rId3"/>
          <a:srcRect/>
          <a:stretch>
            <a:fillRect/>
          </a:stretch>
        </p:blipFill>
        <p:spPr bwMode="auto">
          <a:xfrm>
            <a:off x="80963" y="1047750"/>
            <a:ext cx="8905875" cy="451961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bca_201512_slow_onset_hypoxia_cover.png"/>
          <p:cNvPicPr>
            <a:picLocks noChangeAspect="1"/>
          </p:cNvPicPr>
          <p:nvPr/>
        </p:nvPicPr>
        <p:blipFill>
          <a:blip r:embed="rId3"/>
          <a:srcRect/>
          <a:stretch>
            <a:fillRect/>
          </a:stretch>
        </p:blipFill>
        <p:spPr bwMode="auto">
          <a:xfrm rot="-1662074">
            <a:off x="2438400" y="635000"/>
            <a:ext cx="3998913" cy="55705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bca_201512_slow_onset_hypoxia_cover.png"/>
          <p:cNvPicPr>
            <a:picLocks noChangeAspect="1"/>
          </p:cNvPicPr>
          <p:nvPr/>
        </p:nvPicPr>
        <p:blipFill>
          <a:blip r:embed="rId3"/>
          <a:srcRect/>
          <a:stretch>
            <a:fillRect/>
          </a:stretch>
        </p:blipFill>
        <p:spPr bwMode="auto">
          <a:xfrm rot="-1662074">
            <a:off x="2438400" y="635000"/>
            <a:ext cx="3998913" cy="5570538"/>
          </a:xfrm>
          <a:prstGeom prst="rect">
            <a:avLst/>
          </a:prstGeom>
          <a:noFill/>
          <a:ln w="9525">
            <a:noFill/>
            <a:miter lim="800000"/>
            <a:headEnd/>
            <a:tailEnd/>
          </a:ln>
        </p:spPr>
      </p:pic>
      <p:sp>
        <p:nvSpPr>
          <p:cNvPr id="3" name="TextBox 2"/>
          <p:cNvSpPr txBox="1"/>
          <p:nvPr/>
        </p:nvSpPr>
        <p:spPr>
          <a:xfrm>
            <a:off x="965200" y="1677988"/>
            <a:ext cx="7213600" cy="2554287"/>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PRE-Accident Investigator Skills</a:t>
            </a:r>
          </a:p>
          <a:p>
            <a:pPr marL="457200" indent="-457200" fontAlgn="auto">
              <a:spcBef>
                <a:spcPts val="0"/>
              </a:spcBef>
              <a:spcAft>
                <a:spcPts val="0"/>
              </a:spcAft>
              <a:buFont typeface="Arial"/>
              <a:buChar char="•"/>
              <a:defRPr/>
            </a:pPr>
            <a:r>
              <a:rPr lang="en-US" sz="3200">
                <a:solidFill>
                  <a:srgbClr val="FF0000"/>
                </a:solidFill>
                <a:latin typeface="+mn-lt"/>
                <a:cs typeface="+mn-cs"/>
              </a:rPr>
              <a:t>Curiosity </a:t>
            </a:r>
            <a:r>
              <a:rPr lang="en-US" sz="3200">
                <a:solidFill>
                  <a:srgbClr val="FF0000"/>
                </a:solidFill>
                <a:latin typeface="+mn-lt"/>
                <a:cs typeface="+mn-cs"/>
                <a:sym typeface="Wingdings"/>
              </a:rPr>
              <a:t> Knowledge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Skepticism </a:t>
            </a:r>
            <a:r>
              <a:rPr lang="en-US" sz="3200">
                <a:solidFill>
                  <a:srgbClr val="FF0000"/>
                </a:solidFill>
                <a:latin typeface="+mn-lt"/>
                <a:cs typeface="+mn-cs"/>
                <a:sym typeface="Wingdings"/>
              </a:rPr>
              <a:t> Expertise</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Empathy </a:t>
            </a:r>
            <a:r>
              <a:rPr lang="en-US" sz="3200">
                <a:solidFill>
                  <a:srgbClr val="FF0000"/>
                </a:solidFill>
                <a:latin typeface="+mn-lt"/>
                <a:cs typeface="+mn-cs"/>
                <a:sym typeface="Wingdings"/>
              </a:rPr>
              <a:t> Understanding</a:t>
            </a:r>
            <a:endParaRPr lang="en-US" sz="3200">
              <a:solidFill>
                <a:srgbClr val="FF0000"/>
              </a:solidFill>
              <a:latin typeface="+mn-lt"/>
              <a:cs typeface="+mn-cs"/>
            </a:endParaRPr>
          </a:p>
          <a:p>
            <a:pPr marL="457200" indent="-457200" fontAlgn="auto">
              <a:spcBef>
                <a:spcPts val="0"/>
              </a:spcBef>
              <a:spcAft>
                <a:spcPts val="0"/>
              </a:spcAft>
              <a:buFont typeface="Arial"/>
              <a:buChar char="•"/>
              <a:defRPr/>
            </a:pPr>
            <a:r>
              <a:rPr lang="en-US" sz="3200">
                <a:solidFill>
                  <a:srgbClr val="FF0000"/>
                </a:solidFill>
                <a:latin typeface="+mn-lt"/>
                <a:cs typeface="+mn-cs"/>
              </a:rPr>
              <a:t>Passion </a:t>
            </a:r>
            <a:r>
              <a:rPr lang="en-US" sz="3200">
                <a:solidFill>
                  <a:srgbClr val="FF0000"/>
                </a:solidFill>
                <a:latin typeface="+mn-lt"/>
                <a:cs typeface="+mn-cs"/>
                <a:sym typeface="Wingdings"/>
              </a:rPr>
              <a:t> Ability</a:t>
            </a:r>
            <a:endParaRPr lang="en-US" sz="3200">
              <a:solidFill>
                <a:srgbClr val="FF0000"/>
              </a:solidFill>
              <a:latin typeface="+mn-lt"/>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code_7700_abnormals_page_screenshot.png"/>
          <p:cNvPicPr>
            <a:picLocks noChangeAspect="1"/>
          </p:cNvPicPr>
          <p:nvPr/>
        </p:nvPicPr>
        <p:blipFill>
          <a:blip r:embed="rId3"/>
          <a:srcRect b="2542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shameless_plug.png"/>
          <p:cNvPicPr>
            <a:picLocks noChangeAspect="1"/>
          </p:cNvPicPr>
          <p:nvPr/>
        </p:nvPicPr>
        <p:blipFill>
          <a:blip r:embed="rId3"/>
          <a:srcRect b="625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g-iv_nose_wheel_tiller_aom.png"/>
          <p:cNvPicPr>
            <a:picLocks noChangeAspect="1"/>
          </p:cNvPicPr>
          <p:nvPr/>
        </p:nvPicPr>
        <p:blipFill>
          <a:blip r:embed="rId3"/>
          <a:srcRect/>
          <a:stretch>
            <a:fillRect/>
          </a:stretch>
        </p:blipFill>
        <p:spPr bwMode="auto">
          <a:xfrm>
            <a:off x="2259013" y="757238"/>
            <a:ext cx="4625975" cy="534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giv_n231c_nose_wheel_control_panel_ntsb_chi97ma017_accident_docket_photo_30.png"/>
          <p:cNvPicPr>
            <a:picLocks noChangeAspect="1"/>
          </p:cNvPicPr>
          <p:nvPr/>
        </p:nvPicPr>
        <p:blipFill>
          <a:blip r:embed="rId3"/>
          <a:srcRect l="-12923" r="-1068"/>
          <a:stretch>
            <a:fillRect/>
          </a:stretch>
        </p:blipFill>
        <p:spPr bwMode="auto">
          <a:xfrm>
            <a:off x="-1181100" y="0"/>
            <a:ext cx="10423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descr="giv_n231c_nose_wheel_control_panel_ntsb_chi97ma017_accident_docket_photo_30.png"/>
          <p:cNvPicPr>
            <a:picLocks noChangeAspect="1"/>
          </p:cNvPicPr>
          <p:nvPr/>
        </p:nvPicPr>
        <p:blipFill>
          <a:blip r:embed="rId3"/>
          <a:srcRect l="-12923" r="-1068"/>
          <a:stretch>
            <a:fillRect/>
          </a:stretch>
        </p:blipFill>
        <p:spPr bwMode="auto">
          <a:xfrm>
            <a:off x="-1181100" y="0"/>
            <a:ext cx="10423525" cy="6858000"/>
          </a:xfrm>
          <a:prstGeom prst="rect">
            <a:avLst/>
          </a:prstGeom>
          <a:noFill/>
          <a:ln w="9525">
            <a:noFill/>
            <a:miter lim="800000"/>
            <a:headEnd/>
            <a:tailEnd/>
          </a:ln>
        </p:spPr>
      </p:pic>
      <p:sp>
        <p:nvSpPr>
          <p:cNvPr id="3" name="Rectangle 2"/>
          <p:cNvSpPr/>
          <p:nvPr/>
        </p:nvSpPr>
        <p:spPr>
          <a:xfrm>
            <a:off x="-111125" y="-161925"/>
            <a:ext cx="9529763" cy="7181850"/>
          </a:xfrm>
          <a:prstGeom prst="rect">
            <a:avLst/>
          </a:prstGeom>
          <a:solidFill>
            <a:schemeClr val="bg1">
              <a:lumMod val="65000"/>
              <a:alpha val="82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5" name="Rectangle 1"/>
          <p:cNvSpPr>
            <a:spLocks noChangeArrowheads="1"/>
          </p:cNvSpPr>
          <p:nvPr/>
        </p:nvSpPr>
        <p:spPr bwMode="auto">
          <a:xfrm>
            <a:off x="1152525" y="1817688"/>
            <a:ext cx="6956425" cy="3476625"/>
          </a:xfrm>
          <a:prstGeom prst="rect">
            <a:avLst/>
          </a:prstGeom>
          <a:noFill/>
          <a:ln w="9525">
            <a:noFill/>
            <a:miter lim="800000"/>
            <a:headEnd/>
            <a:tailEnd/>
          </a:ln>
        </p:spPr>
        <p:txBody>
          <a:bodyPr>
            <a:spAutoFit/>
          </a:bodyPr>
          <a:lstStyle/>
          <a:p>
            <a:r>
              <a:rPr lang="en-US" sz="4400">
                <a:solidFill>
                  <a:srgbClr val="FF0000"/>
                </a:solidFill>
                <a:latin typeface="Calibri" pitchFamily="34" charset="0"/>
              </a:rPr>
              <a:t>“The PIC tended to unload the nose wheel on the G-IV during takeoff to make it easier on the airplane on rough runways.”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n121jm_aerial_photograph_showing_main_wreckage_ntsb_aar_1503_figure_6.png"/>
          <p:cNvPicPr>
            <a:picLocks noChangeAspect="1"/>
          </p:cNvPicPr>
          <p:nvPr/>
        </p:nvPicPr>
        <p:blipFill>
          <a:blip r:embed="rId3"/>
          <a:srcRect l="19221"/>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965200" y="4310063"/>
            <a:ext cx="7213600" cy="1568450"/>
          </a:xfrm>
          <a:prstGeom prst="rect">
            <a:avLst/>
          </a:prstGeom>
          <a:solidFill>
            <a:schemeClr val="bg1"/>
          </a:solidFill>
        </p:spPr>
        <p:txBody>
          <a:bodyPr>
            <a:spAutoFit/>
          </a:bodyPr>
          <a:lstStyle/>
          <a:p>
            <a:pPr fontAlgn="auto">
              <a:spcBef>
                <a:spcPts val="0"/>
              </a:spcBef>
              <a:spcAft>
                <a:spcPts val="0"/>
              </a:spcAft>
              <a:defRPr/>
            </a:pPr>
            <a:r>
              <a:rPr lang="en-US" sz="3200">
                <a:solidFill>
                  <a:srgbClr val="FF0000"/>
                </a:solidFill>
                <a:latin typeface="+mn-lt"/>
                <a:cs typeface="+mn-cs"/>
              </a:rPr>
              <a:t>N121JM, 31 May 13, KBED:</a:t>
            </a:r>
          </a:p>
          <a:p>
            <a:pPr marL="285750" indent="-285750" fontAlgn="auto">
              <a:spcBef>
                <a:spcPts val="0"/>
              </a:spcBef>
              <a:spcAft>
                <a:spcPts val="0"/>
              </a:spcAft>
              <a:buFont typeface="Arial"/>
              <a:buChar char="•"/>
              <a:defRPr/>
            </a:pPr>
            <a:r>
              <a:rPr lang="en-US" sz="3200">
                <a:solidFill>
                  <a:srgbClr val="FF0000"/>
                </a:solidFill>
                <a:latin typeface="+mn-lt"/>
                <a:cs typeface="+mn-cs"/>
              </a:rPr>
              <a:t>Conventional wisdom?</a:t>
            </a:r>
          </a:p>
          <a:p>
            <a:pPr marL="285750" indent="-285750" fontAlgn="auto">
              <a:spcBef>
                <a:spcPts val="0"/>
              </a:spcBef>
              <a:spcAft>
                <a:spcPts val="0"/>
              </a:spcAft>
              <a:buFont typeface="Arial"/>
              <a:buChar char="•"/>
              <a:defRPr/>
            </a:pPr>
            <a:r>
              <a:rPr lang="en-US" sz="3200">
                <a:solidFill>
                  <a:srgbClr val="FF0000"/>
                </a:solidFill>
                <a:latin typeface="+mn-lt"/>
                <a:cs typeface="+mn-cs"/>
              </a:rPr>
              <a:t>Really?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8575"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2353</TotalTime>
  <Words>5402</Words>
  <Application>Microsoft Macintosh PowerPoint</Application>
  <PresentationFormat>On-screen Show (4:3)</PresentationFormat>
  <Paragraphs>401</Paragraphs>
  <Slides>56</Slides>
  <Notes>56</Notes>
  <HiddenSlides>0</HiddenSlides>
  <MMClips>1</MMClips>
  <ScaleCrop>false</ScaleCrop>
  <HeadingPairs>
    <vt:vector size="6" baseType="variant">
      <vt:variant>
        <vt:lpstr>Fonts Used</vt:lpstr>
      </vt:variant>
      <vt:variant>
        <vt:i4>3</vt:i4>
      </vt:variant>
      <vt:variant>
        <vt:lpstr>Design Template</vt:lpstr>
      </vt:variant>
      <vt:variant>
        <vt:i4>12</vt:i4>
      </vt:variant>
      <vt:variant>
        <vt:lpstr>Slide Titles</vt:lpstr>
      </vt:variant>
      <vt:variant>
        <vt:i4>56</vt:i4>
      </vt:variant>
    </vt:vector>
  </HeadingPairs>
  <TitlesOfParts>
    <vt:vector size="71" baseType="lpstr">
      <vt:lpstr>Calibri</vt:lpstr>
      <vt:lpstr>Arial</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Eddie Haskel</dc:creator>
  <cp:lastModifiedBy>jalbright</cp:lastModifiedBy>
  <cp:revision>139</cp:revision>
  <cp:lastPrinted>2016-06-06T20:02:32Z</cp:lastPrinted>
  <dcterms:created xsi:type="dcterms:W3CDTF">2016-04-27T14:59:52Z</dcterms:created>
  <dcterms:modified xsi:type="dcterms:W3CDTF">2016-06-13T00:07:53Z</dcterms:modified>
</cp:coreProperties>
</file>