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699" r:id="rId5"/>
    <p:sldMasterId id="2147483713" r:id="rId6"/>
    <p:sldMasterId id="2147483732" r:id="rId7"/>
  </p:sldMasterIdLst>
  <p:notesMasterIdLst>
    <p:notesMasterId r:id="rId16"/>
  </p:notesMasterIdLst>
  <p:sldIdLst>
    <p:sldId id="4111" r:id="rId8"/>
    <p:sldId id="258" r:id="rId9"/>
    <p:sldId id="260" r:id="rId10"/>
    <p:sldId id="262" r:id="rId11"/>
    <p:sldId id="4105" r:id="rId12"/>
    <p:sldId id="4106" r:id="rId13"/>
    <p:sldId id="4107" r:id="rId14"/>
    <p:sldId id="4108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Panarello" initials="JP" lastIdx="1" clrIdx="0">
    <p:extLst>
      <p:ext uri="{19B8F6BF-5375-455C-9EA6-DF929625EA0E}">
        <p15:presenceInfo xmlns:p15="http://schemas.microsoft.com/office/powerpoint/2012/main" userId="John Panare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7030A0"/>
    <a:srgbClr val="04ADF2"/>
    <a:srgbClr val="00A9ED"/>
    <a:srgbClr val="C00000"/>
    <a:srgbClr val="071D45"/>
    <a:srgbClr val="D4EFFC"/>
    <a:srgbClr val="FFC000"/>
    <a:srgbClr val="008000"/>
    <a:srgbClr val="9BA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2" autoAdjust="0"/>
    <p:restoredTop sz="96036" autoAdjust="0"/>
  </p:normalViewPr>
  <p:slideViewPr>
    <p:cSldViewPr snapToGrid="0">
      <p:cViewPr varScale="1">
        <p:scale>
          <a:sx n="108" d="100"/>
          <a:sy n="108" d="100"/>
        </p:scale>
        <p:origin x="864" y="102"/>
      </p:cViewPr>
      <p:guideLst/>
    </p:cSldViewPr>
  </p:slideViewPr>
  <p:outlineViewPr>
    <p:cViewPr>
      <p:scale>
        <a:sx n="33" d="100"/>
        <a:sy n="33" d="100"/>
      </p:scale>
      <p:origin x="0" y="-18621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1260"/>
    </p:cViewPr>
  </p:sorterViewPr>
  <p:notesViewPr>
    <p:cSldViewPr snapToGrid="0">
      <p:cViewPr varScale="1">
        <p:scale>
          <a:sx n="69" d="100"/>
          <a:sy n="69" d="100"/>
        </p:scale>
        <p:origin x="2568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'Violation &amp; Warning Reports'!$B$6</c:f>
              <c:strCache>
                <c:ptCount val="1"/>
                <c:pt idx="0">
                  <c:v>Permission Withdrawn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'Violation &amp; Warning Reports'!$O$3:$Y$3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'Violation &amp; Warning Reports'!$O$6:$Y$6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A-4544-9E97-8663A512F32B}"/>
            </c:ext>
          </c:extLst>
        </c:ser>
        <c:ser>
          <c:idx val="1"/>
          <c:order val="1"/>
          <c:tx>
            <c:strRef>
              <c:f>'Violation &amp; Warning Reports'!$B$5</c:f>
              <c:strCache>
                <c:ptCount val="1"/>
                <c:pt idx="0">
                  <c:v>Second Violation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'Violation &amp; Warning Reports'!$O$3:$Y$3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'Violation &amp; Warning Reports'!$O$5:$Y$5</c:f>
              <c:numCache>
                <c:formatCode>General</c:formatCode>
                <c:ptCount val="11"/>
                <c:pt idx="0">
                  <c:v>15</c:v>
                </c:pt>
                <c:pt idx="1">
                  <c:v>6</c:v>
                </c:pt>
                <c:pt idx="2">
                  <c:v>7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4</c:v>
                </c:pt>
                <c:pt idx="8">
                  <c:v>4</c:v>
                </c:pt>
                <c:pt idx="9">
                  <c:v>7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CA-4544-9E97-8663A512F32B}"/>
            </c:ext>
          </c:extLst>
        </c:ser>
        <c:ser>
          <c:idx val="0"/>
          <c:order val="2"/>
          <c:tx>
            <c:strRef>
              <c:f>'Violation &amp; Warning Reports'!$B$4</c:f>
              <c:strCache>
                <c:ptCount val="1"/>
                <c:pt idx="0">
                  <c:v>First Violation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'Violation &amp; Warning Reports'!$O$3:$Y$3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'Violation &amp; Warning Reports'!$O$4:$Y$4</c:f>
              <c:numCache>
                <c:formatCode>General</c:formatCode>
                <c:ptCount val="11"/>
                <c:pt idx="0">
                  <c:v>135</c:v>
                </c:pt>
                <c:pt idx="1">
                  <c:v>80</c:v>
                </c:pt>
                <c:pt idx="2">
                  <c:v>80</c:v>
                </c:pt>
                <c:pt idx="3">
                  <c:v>109</c:v>
                </c:pt>
                <c:pt idx="4">
                  <c:v>115</c:v>
                </c:pt>
                <c:pt idx="5">
                  <c:v>83</c:v>
                </c:pt>
                <c:pt idx="6">
                  <c:v>79</c:v>
                </c:pt>
                <c:pt idx="7">
                  <c:v>76</c:v>
                </c:pt>
                <c:pt idx="8">
                  <c:v>32</c:v>
                </c:pt>
                <c:pt idx="9">
                  <c:v>72</c:v>
                </c:pt>
                <c:pt idx="1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CA-4544-9E97-8663A512F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7532248"/>
        <c:axId val="1217532640"/>
      </c:barChart>
      <c:catAx>
        <c:axId val="121753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532640"/>
        <c:crosses val="autoZero"/>
        <c:auto val="1"/>
        <c:lblAlgn val="ctr"/>
        <c:lblOffset val="100"/>
        <c:noMultiLvlLbl val="0"/>
      </c:catAx>
      <c:valAx>
        <c:axId val="121753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53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CC3F481B-D6BE-472B-937B-17C28D86477E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5FAD013-9392-40B6-9FEC-E51EECE45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5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3536C4-6F8F-4F96-86FC-A7F80B112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8609" y="365249"/>
            <a:ext cx="5523815" cy="61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4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8800"/>
            <a:ext cx="7886700" cy="265871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61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74056"/>
            <a:ext cx="7094053" cy="1103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4837"/>
            <a:ext cx="7886700" cy="4351338"/>
          </a:xfrm>
          <a:prstGeom prst="rect">
            <a:avLst/>
          </a:prstGeom>
        </p:spPr>
        <p:txBody>
          <a:bodyPr/>
          <a:lstStyle>
            <a:lvl1pPr>
              <a:buSzPct val="150000"/>
              <a:defRPr sz="1200"/>
            </a:lvl1pPr>
            <a:lvl2pPr marL="514350" indent="-171450">
              <a:buFont typeface="Courier New" panose="02070309020205020404" pitchFamily="49" charset="0"/>
              <a:buChar char="o"/>
              <a:defRPr sz="1200"/>
            </a:lvl2pPr>
            <a:lvl3pPr marL="857250" indent="-171450">
              <a:buFont typeface="Wingdings" panose="05000000000000000000" pitchFamily="2" charset="2"/>
              <a:buChar char="§"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PRIVATE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8309-F390-4566-96FC-774F395674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PRIVATE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8309-F390-4566-96FC-774F3956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6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3B6447F-AFCF-44BE-B253-B76B0074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30" y="174054"/>
            <a:ext cx="6755869" cy="1103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927F20-CF0F-4402-99E5-72C18F4E6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30" y="1814440"/>
            <a:ext cx="8177420" cy="417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685800" indent="-228600">
              <a:buFont typeface="Calibri" panose="020F0502020204030204" pitchFamily="34" charset="0"/>
              <a:buChar char="―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530" y="1307587"/>
            <a:ext cx="6755869" cy="280000"/>
          </a:xfrm>
        </p:spPr>
        <p:txBody>
          <a:bodyPr>
            <a:noAutofit/>
          </a:bodyPr>
          <a:lstStyle>
            <a:lvl1pPr marL="0" indent="0">
              <a:buNone/>
              <a:defRPr sz="1588" b="0">
                <a:solidFill>
                  <a:schemeClr val="tx2"/>
                </a:solidFill>
              </a:defRPr>
            </a:lvl1pPr>
            <a:lvl2pPr marL="443777" indent="0">
              <a:buNone/>
              <a:defRPr sz="1412" b="1">
                <a:solidFill>
                  <a:schemeClr val="accent2"/>
                </a:solidFill>
              </a:defRPr>
            </a:lvl2pPr>
            <a:lvl3pPr marL="887553" indent="0">
              <a:buNone/>
              <a:defRPr sz="1412" b="1">
                <a:solidFill>
                  <a:schemeClr val="accent2"/>
                </a:solidFill>
              </a:defRPr>
            </a:lvl3pPr>
            <a:lvl4pPr marL="1331330" indent="0">
              <a:buNone/>
              <a:defRPr sz="1412" b="1">
                <a:solidFill>
                  <a:schemeClr val="accent2"/>
                </a:solidFill>
              </a:defRPr>
            </a:lvl4pPr>
            <a:lvl5pPr marL="1775106" indent="0">
              <a:buNone/>
              <a:defRPr sz="1412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678F4F-1438-41BE-85CB-50AE50DC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5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39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45657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50" y="858981"/>
            <a:ext cx="3417562" cy="2281052"/>
          </a:xfrm>
        </p:spPr>
        <p:txBody>
          <a:bodyPr anchor="b"/>
          <a:lstStyle>
            <a:lvl1pPr>
              <a:def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19870" y="865909"/>
            <a:ext cx="3436911" cy="512618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550" y="3429000"/>
            <a:ext cx="3417562" cy="2590800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889" y="6236209"/>
            <a:ext cx="2278094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12/20/2022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888" y="237745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237744"/>
            <a:ext cx="567560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1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49296A-774D-4B1D-A916-519B889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30" y="174054"/>
            <a:ext cx="6755869" cy="1103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D95802-13D6-45A2-B018-8C85D02F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30" y="1814440"/>
            <a:ext cx="8177420" cy="417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2612FD-3916-4EB2-AC5A-FEFB614E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2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8800"/>
            <a:ext cx="7886700" cy="265871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00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3B6447F-AFCF-44BE-B253-B76B0074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30" y="174054"/>
            <a:ext cx="6755869" cy="1103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927F20-CF0F-4402-99E5-72C18F4E6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30" y="1814440"/>
            <a:ext cx="8177420" cy="417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685800" indent="-228600">
              <a:buFont typeface="Calibri" panose="020F0502020204030204" pitchFamily="34" charset="0"/>
              <a:buChar char="―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530" y="1307587"/>
            <a:ext cx="6755869" cy="280000"/>
          </a:xfrm>
        </p:spPr>
        <p:txBody>
          <a:bodyPr>
            <a:noAutofit/>
          </a:bodyPr>
          <a:lstStyle>
            <a:lvl1pPr marL="0" indent="0">
              <a:buNone/>
              <a:defRPr sz="1588" b="0">
                <a:solidFill>
                  <a:schemeClr val="tx2"/>
                </a:solidFill>
              </a:defRPr>
            </a:lvl1pPr>
            <a:lvl2pPr marL="443777" indent="0">
              <a:buNone/>
              <a:defRPr sz="1412" b="1">
                <a:solidFill>
                  <a:schemeClr val="accent2"/>
                </a:solidFill>
              </a:defRPr>
            </a:lvl2pPr>
            <a:lvl3pPr marL="887553" indent="0">
              <a:buNone/>
              <a:defRPr sz="1412" b="1">
                <a:solidFill>
                  <a:schemeClr val="accent2"/>
                </a:solidFill>
              </a:defRPr>
            </a:lvl3pPr>
            <a:lvl4pPr marL="1331330" indent="0">
              <a:buNone/>
              <a:defRPr sz="1412" b="1">
                <a:solidFill>
                  <a:schemeClr val="accent2"/>
                </a:solidFill>
              </a:defRPr>
            </a:lvl4pPr>
            <a:lvl5pPr marL="1775106" indent="0">
              <a:buNone/>
              <a:defRPr sz="1412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678F4F-1438-41BE-85CB-50AE50DC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3B6447F-AFCF-44BE-B253-B76B0074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30" y="174054"/>
            <a:ext cx="6755869" cy="1103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927F20-CF0F-4402-99E5-72C18F4E6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30" y="1814440"/>
            <a:ext cx="8177420" cy="417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685800" indent="-228600">
              <a:buFont typeface="Calibri" panose="020F0502020204030204" pitchFamily="34" charset="0"/>
              <a:buChar char="―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530" y="1307587"/>
            <a:ext cx="6755869" cy="280000"/>
          </a:xfrm>
        </p:spPr>
        <p:txBody>
          <a:bodyPr>
            <a:noAutofit/>
          </a:bodyPr>
          <a:lstStyle>
            <a:lvl1pPr marL="0" indent="0">
              <a:buNone/>
              <a:defRPr sz="1588" b="0">
                <a:solidFill>
                  <a:schemeClr val="tx2"/>
                </a:solidFill>
              </a:defRPr>
            </a:lvl1pPr>
            <a:lvl2pPr marL="443777" indent="0">
              <a:buNone/>
              <a:defRPr sz="1412" b="1">
                <a:solidFill>
                  <a:schemeClr val="accent2"/>
                </a:solidFill>
              </a:defRPr>
            </a:lvl2pPr>
            <a:lvl3pPr marL="887553" indent="0">
              <a:buNone/>
              <a:defRPr sz="1412" b="1">
                <a:solidFill>
                  <a:schemeClr val="accent2"/>
                </a:solidFill>
              </a:defRPr>
            </a:lvl3pPr>
            <a:lvl4pPr marL="1331330" indent="0">
              <a:buNone/>
              <a:defRPr sz="1412" b="1">
                <a:solidFill>
                  <a:schemeClr val="accent2"/>
                </a:solidFill>
              </a:defRPr>
            </a:lvl4pPr>
            <a:lvl5pPr marL="1775106" indent="0">
              <a:buNone/>
              <a:defRPr sz="1412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678F4F-1438-41BE-85CB-50AE50DCC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09" y="365249"/>
            <a:ext cx="5523815" cy="61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-789502" y="789502"/>
            <a:ext cx="1762508" cy="183504"/>
          </a:xfrm>
          <a:prstGeom prst="rect">
            <a:avLst/>
          </a:prstGeom>
          <a:solidFill>
            <a:srgbClr val="04A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892" tIns="54947" rIns="109892" bIns="54947"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 rot="16200000">
            <a:off x="-2455990" y="4218500"/>
            <a:ext cx="5095488" cy="183503"/>
          </a:xfrm>
          <a:prstGeom prst="rect">
            <a:avLst/>
          </a:prstGeom>
          <a:solidFill>
            <a:srgbClr val="0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617" y="640108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97885" y="63985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4B8DB-C8CD-4D34-91BA-CFB88A4A212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D7857D-6E57-43AD-9A0D-EC924CEDF5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7" y="4228122"/>
            <a:ext cx="2963917" cy="481448"/>
          </a:xfrm>
          <a:prstGeom prst="rect">
            <a:avLst/>
          </a:prstGeom>
        </p:spPr>
      </p:pic>
      <p:pic>
        <p:nvPicPr>
          <p:cNvPr id="9" name="Picture 8" descr="Logo, icon, company name&#10;&#10;Description automatically generated">
            <a:extLst>
              <a:ext uri="{FF2B5EF4-FFF2-40B4-BE49-F238E27FC236}">
                <a16:creationId xmlns:a16="http://schemas.microsoft.com/office/drawing/2014/main" id="{CCEB8DD8-45B7-439A-B618-AF23A50A96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36" y="2297454"/>
            <a:ext cx="3650128" cy="365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8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175E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E7F49C0C-5BB6-417D-A0A8-27E19AF4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30" y="174054"/>
            <a:ext cx="6755869" cy="1103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2BC6080-268B-4B7C-AF66-8DEE6358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530" y="1814440"/>
            <a:ext cx="8177420" cy="417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8F4F-1438-41BE-85CB-50AE50DCC51D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A04F2A-EF29-4F80-9DB9-A08E5937C928}"/>
              </a:ext>
            </a:extLst>
          </p:cNvPr>
          <p:cNvSpPr/>
          <p:nvPr userDrawn="1"/>
        </p:nvSpPr>
        <p:spPr>
          <a:xfrm rot="5400000">
            <a:off x="-789502" y="789502"/>
            <a:ext cx="1762508" cy="183504"/>
          </a:xfrm>
          <a:prstGeom prst="rect">
            <a:avLst/>
          </a:prstGeom>
          <a:solidFill>
            <a:srgbClr val="00A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892" tIns="54947" rIns="109892" bIns="54947"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3C270-61D8-4363-A440-B1B9802446CF}"/>
              </a:ext>
            </a:extLst>
          </p:cNvPr>
          <p:cNvSpPr/>
          <p:nvPr userDrawn="1"/>
        </p:nvSpPr>
        <p:spPr>
          <a:xfrm rot="16200000">
            <a:off x="-2455990" y="4218500"/>
            <a:ext cx="5095488" cy="183503"/>
          </a:xfrm>
          <a:prstGeom prst="rect">
            <a:avLst/>
          </a:prstGeom>
          <a:solidFill>
            <a:srgbClr val="071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B8000A-230C-4FBF-8AD7-ADE68925A9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23" y="291482"/>
            <a:ext cx="1510427" cy="2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1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41" r:id="rId2"/>
    <p:sldLayoutId id="214748374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―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DB4AF1D7-7B21-4496-85DE-8D09F168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30" y="174054"/>
            <a:ext cx="6755869" cy="1103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6A1243-F410-4D99-BA9D-AABD0D0D3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530" y="1814440"/>
            <a:ext cx="8177420" cy="417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612FD-3916-4EB2-AC5A-FEFB614EB0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ABCEB2-3449-40EC-B35C-F264673F7CDA}"/>
              </a:ext>
            </a:extLst>
          </p:cNvPr>
          <p:cNvSpPr/>
          <p:nvPr userDrawn="1"/>
        </p:nvSpPr>
        <p:spPr>
          <a:xfrm rot="5400000">
            <a:off x="-789502" y="789502"/>
            <a:ext cx="1762508" cy="183504"/>
          </a:xfrm>
          <a:prstGeom prst="rect">
            <a:avLst/>
          </a:prstGeom>
          <a:solidFill>
            <a:srgbClr val="00A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892" tIns="54947" rIns="109892" bIns="5494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04BE6-B7DA-4122-AE13-BA0769745C3D}"/>
              </a:ext>
            </a:extLst>
          </p:cNvPr>
          <p:cNvSpPr/>
          <p:nvPr userDrawn="1"/>
        </p:nvSpPr>
        <p:spPr>
          <a:xfrm rot="16200000">
            <a:off x="-2455990" y="4218500"/>
            <a:ext cx="5095488" cy="183503"/>
          </a:xfrm>
          <a:prstGeom prst="rect">
            <a:avLst/>
          </a:prstGeom>
          <a:solidFill>
            <a:srgbClr val="071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FC28A14-51AD-4FBF-AEF7-136AB244EE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23" y="291482"/>
            <a:ext cx="1510427" cy="2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2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0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E7F49C0C-5BB6-417D-A0A8-27E19AF4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30" y="174054"/>
            <a:ext cx="6755869" cy="1103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2BC6080-268B-4B7C-AF66-8DEE6358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530" y="1814440"/>
            <a:ext cx="8177420" cy="417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8F4F-1438-41BE-85CB-50AE50DCC5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885D04-AC96-433D-973A-DC0FD2C6CD6B}"/>
              </a:ext>
            </a:extLst>
          </p:cNvPr>
          <p:cNvSpPr/>
          <p:nvPr userDrawn="1"/>
        </p:nvSpPr>
        <p:spPr>
          <a:xfrm rot="5400000">
            <a:off x="-789502" y="789502"/>
            <a:ext cx="1762508" cy="183504"/>
          </a:xfrm>
          <a:prstGeom prst="rect">
            <a:avLst/>
          </a:prstGeom>
          <a:solidFill>
            <a:srgbClr val="00A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892" tIns="54947" rIns="109892" bIns="5494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FFD7A8-CA97-4ADD-B853-AEA19FBFC270}"/>
              </a:ext>
            </a:extLst>
          </p:cNvPr>
          <p:cNvSpPr/>
          <p:nvPr userDrawn="1"/>
        </p:nvSpPr>
        <p:spPr>
          <a:xfrm rot="16200000">
            <a:off x="-2455990" y="4218500"/>
            <a:ext cx="5095488" cy="183503"/>
          </a:xfrm>
          <a:prstGeom prst="rect">
            <a:avLst/>
          </a:prstGeom>
          <a:solidFill>
            <a:srgbClr val="071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BF23F1-BECF-479C-BC5A-E630BA5FAB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23" y="291482"/>
            <a:ext cx="1510427" cy="2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4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―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FD1A-039D-08EB-E1D3-00C2A854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TEB Noise Office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295B4-21AD-AC88-429C-C30CFDE1A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Teterboro Users Group</a:t>
            </a:r>
          </a:p>
          <a:p>
            <a:r>
              <a:rPr lang="en-US" dirty="0"/>
              <a:t>December 21, 2012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CD3B854-4A61-F470-A38E-7DC4EE125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6" y="42361"/>
            <a:ext cx="1437527" cy="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3FC2-82DD-4109-BF08-8AD8547179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RNAV (GPS) X RWY 19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C44B-2317-4FFE-BAA9-2EE2CAD46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RNAV (GPS) X RWY 19 </a:t>
            </a:r>
            <a:r>
              <a:rPr lang="en-US" dirty="0"/>
              <a:t>was published in December 2020 and made available July 1, 2021</a:t>
            </a:r>
          </a:p>
          <a:p>
            <a:pPr marL="428625" lvl="1" indent="-257175"/>
            <a:r>
              <a:rPr lang="en-US" dirty="0"/>
              <a:t>The procedure was created in response to a TANAAC/PANYNJ request for an alternate approach to RWY 19</a:t>
            </a:r>
          </a:p>
          <a:p>
            <a:pPr marL="428625" lvl="1" indent="-257175"/>
            <a:r>
              <a:rPr lang="en-US" dirty="0"/>
              <a:t>Approach follows NJ Rt. 17 corridor and has an offset final approach course to minimize noise impacts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Approach is available upon request, though availability is subject to traffic volume/complexity, controller workload and weather conditions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Currently the approach is most likely to be available/in-use during nighttime hours</a:t>
            </a:r>
          </a:p>
          <a:p>
            <a:pPr marL="600075" lvl="1" indent="-257175"/>
            <a:r>
              <a:rPr lang="en-US" dirty="0"/>
              <a:t>Procedure is typically advertised on ATIS between 22:00 and 07:00</a:t>
            </a:r>
          </a:p>
          <a:p>
            <a:pPr marL="428625" lvl="1" indent="-257175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04BE3C3-3ABC-98A0-C506-486AAE02B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44" y="6132443"/>
            <a:ext cx="1437527" cy="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3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51E5E52-0946-41EB-9E3E-F652FD5D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18" y="857249"/>
            <a:ext cx="6066540" cy="557289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B188968-8477-9092-84A0-2C9DE5857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44" y="6132443"/>
            <a:ext cx="1437527" cy="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833A-7789-998E-3FE6-DBBE8C00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91" y="-801722"/>
            <a:ext cx="3417562" cy="2281052"/>
          </a:xfrm>
        </p:spPr>
        <p:txBody>
          <a:bodyPr/>
          <a:lstStyle/>
          <a:p>
            <a:r>
              <a:rPr lang="en-US" b="1" dirty="0"/>
              <a:t>Approach Usage - 2022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B2CED-2191-02DA-37BA-F0E60F89C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462" y="1979720"/>
            <a:ext cx="4465538" cy="30983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inception, the RNAV (GPS) X RWY 19 approach has been used primarily during nighttime hours (22:00 – 07:00)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Approach usage increased significantly in the 2</a:t>
            </a:r>
            <a:r>
              <a:rPr lang="en-US" baseline="30000" dirty="0"/>
              <a:t>nd</a:t>
            </a:r>
            <a:r>
              <a:rPr lang="en-US" dirty="0"/>
              <a:t> half of 2022, with </a:t>
            </a:r>
            <a:r>
              <a:rPr lang="en-US" b="1" dirty="0"/>
              <a:t>34%</a:t>
            </a:r>
            <a:r>
              <a:rPr lang="en-US" dirty="0"/>
              <a:t> of nighttime RWY 19 arrivals utilizing the new approach</a:t>
            </a:r>
          </a:p>
        </p:txBody>
      </p:sp>
      <p:pic>
        <p:nvPicPr>
          <p:cNvPr id="5" name="Picture Placeholder 4" descr="Map&#10;&#10;Description automatically generated">
            <a:extLst>
              <a:ext uri="{FF2B5EF4-FFF2-40B4-BE49-F238E27FC236}">
                <a16:creationId xmlns:a16="http://schemas.microsoft.com/office/drawing/2014/main" id="{B385B9F5-C2CD-3ADD-E627-2C1F8710ED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05" r="605"/>
          <a:stretch>
            <a:fillRect/>
          </a:stretch>
        </p:blipFill>
        <p:spPr>
          <a:xfrm>
            <a:off x="4919663" y="953328"/>
            <a:ext cx="3931444" cy="4398532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C25CB3F-E84A-32E3-F86A-7D6F7898B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44" y="6132443"/>
            <a:ext cx="1437527" cy="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3FC2-82DD-4109-BF08-8AD8547179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RWY 24 Departure Noise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C44B-2317-4FFE-BAA9-2EE2CAD46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Maximum Noise Limits apply to all TEB departures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RWY 24 is designated as a noise sensitive runway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dirty="0"/>
              <a:t>Max noise limit 22:00 – 07:00 80 dB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dirty="0"/>
              <a:t>Max noise limit all other hours 90 dB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dirty="0"/>
              <a:t>Most noise limit exceedances occur during night hours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Recommended departure noise abatement practices: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dirty="0"/>
              <a:t>Request RWY 19 departure during nighttime hours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dirty="0"/>
              <a:t>Utilize noise abatement departure procedure for RWY 24</a:t>
            </a:r>
          </a:p>
          <a:p>
            <a:pPr marL="1171575" lvl="2" indent="-257175">
              <a:buFont typeface="Arial" panose="020B0604020202020204" pitchFamily="34" charset="0"/>
              <a:buChar char="•"/>
            </a:pPr>
            <a:r>
              <a:rPr lang="en-US" dirty="0"/>
              <a:t>Manufacturer recommended or NBAA “High Traffic Density Airport” NADP</a:t>
            </a:r>
          </a:p>
          <a:p>
            <a:pPr marL="428625" lvl="1" indent="-257175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53DA726-0557-C164-8E87-A3709ACE5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44" y="6132443"/>
            <a:ext cx="1437527" cy="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DA3A-6C9F-AD72-33A2-30ACA374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TEB Departure Noise Violations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81844-817A-5EE8-B867-BD116F26C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Noise Violations 2012 - 2022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1F75952-B4DB-4A61-ADF2-CA07BACC9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635592"/>
              </p:ext>
            </p:extLst>
          </p:nvPr>
        </p:nvGraphicFramePr>
        <p:xfrm>
          <a:off x="320675" y="1814513"/>
          <a:ext cx="8177213" cy="417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81B2C1-AED7-EF38-0257-1AEFB7A3613F}"/>
              </a:ext>
            </a:extLst>
          </p:cNvPr>
          <p:cNvSpPr txBox="1"/>
          <p:nvPr/>
        </p:nvSpPr>
        <p:spPr>
          <a:xfrm>
            <a:off x="541538" y="6134470"/>
            <a:ext cx="343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*2022 includes data through 12/20/22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F74F1A3-4F92-C59E-BA17-991E194D9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44" y="6132443"/>
            <a:ext cx="1437527" cy="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9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B89B-E4A7-01C8-0475-D972652B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TEB Noise Complaints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6E962-3414-094F-A870-7D27B981F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November 2022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643FA2D6-2C8F-D7F6-2D15-1416125EB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020" y="2111402"/>
            <a:ext cx="3934264" cy="386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C758105-CA78-D59C-0EAE-EAC31BAA1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111402"/>
            <a:ext cx="4498671" cy="386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142D579-DD6B-607E-E85A-BC27327F0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44" y="6132443"/>
            <a:ext cx="1437527" cy="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9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3FC2-82DD-4109-BF08-8AD8547179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Fly Quiet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C44B-2317-4FFE-BAA9-2EE2CAD46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Port Authority is developing a formal Fly Quiet Program for JFK/LGA/EWR and TEB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TEB has a long-standing Noise Abatement/Fly Quiet program, so this effort will look to enhance what is already in place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main components of the current TEB noise program (noise limits, voluntary curfew, preferred runways/procedures) will remain the same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Program is currently under development and more information will be available in early 2023</a:t>
            </a:r>
          </a:p>
          <a:p>
            <a:pPr lvl="1"/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6372087-01A3-003F-0CBF-9ECFD79BD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44" y="6132443"/>
            <a:ext cx="1437527" cy="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75940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5cf808-3cf0-4f34-aab2-b91063c897c0">
      <Terms xmlns="http://schemas.microsoft.com/office/infopath/2007/PartnerControls"/>
    </lcf76f155ced4ddcb4097134ff3c332f>
    <TaxCatchAll xmlns="c3e4a5b8-938f-4502-913b-715a7fa287df" xsi:nil="true"/>
    <_Flow_SignoffStatus xmlns="625cf808-3cf0-4f34-aab2-b91063c897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E6116BD3F02D48B41D79B6F0C9A05C" ma:contentTypeVersion="17" ma:contentTypeDescription="Create a new document." ma:contentTypeScope="" ma:versionID="5d8d59f2f3c5c0041ce0ec1dd5fa2d4d">
  <xsd:schema xmlns:xsd="http://www.w3.org/2001/XMLSchema" xmlns:xs="http://www.w3.org/2001/XMLSchema" xmlns:p="http://schemas.microsoft.com/office/2006/metadata/properties" xmlns:ns2="625cf808-3cf0-4f34-aab2-b91063c897c0" xmlns:ns3="c3e4a5b8-938f-4502-913b-715a7fa287df" targetNamespace="http://schemas.microsoft.com/office/2006/metadata/properties" ma:root="true" ma:fieldsID="c9bceaed29cb1be5b81bc63be81c01b3" ns2:_="" ns3:_="">
    <xsd:import namespace="625cf808-3cf0-4f34-aab2-b91063c897c0"/>
    <xsd:import namespace="c3e4a5b8-938f-4502-913b-715a7fa287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cf808-3cf0-4f34-aab2-b91063c89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1026d44-c4c6-4660-a72f-6eca437e43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4a5b8-938f-4502-913b-715a7fa287d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deb7896-115d-4a81-a493-1e873c1dd1b7}" ma:internalName="TaxCatchAll" ma:showField="CatchAllData" ma:web="c3e4a5b8-938f-4502-913b-715a7fa287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25608-E20C-462A-8478-06CF76657EE8}">
  <ds:schemaRefs>
    <ds:schemaRef ds:uri="http://schemas.microsoft.com/office/2006/metadata/properties"/>
    <ds:schemaRef ds:uri="http://schemas.microsoft.com/office/infopath/2007/PartnerControls"/>
    <ds:schemaRef ds:uri="625cf808-3cf0-4f34-aab2-b91063c897c0"/>
    <ds:schemaRef ds:uri="c3e4a5b8-938f-4502-913b-715a7fa287df"/>
  </ds:schemaRefs>
</ds:datastoreItem>
</file>

<file path=customXml/itemProps2.xml><?xml version="1.0" encoding="utf-8"?>
<ds:datastoreItem xmlns:ds="http://schemas.openxmlformats.org/officeDocument/2006/customXml" ds:itemID="{2BFA8E61-30E5-4710-A8AE-F30AE553F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5cf808-3cf0-4f34-aab2-b91063c897c0"/>
    <ds:schemaRef ds:uri="c3e4a5b8-938f-4502-913b-715a7fa287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658832-CB9D-4FCB-A0D6-10F5617857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62237</TotalTime>
  <Words>352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6_Custom Design</vt:lpstr>
      <vt:lpstr>3_Custom Design</vt:lpstr>
      <vt:lpstr>5_Custom Design</vt:lpstr>
      <vt:lpstr>9_Custom Design</vt:lpstr>
      <vt:lpstr>TEB Noise Office Update</vt:lpstr>
      <vt:lpstr>RNAV (GPS) X RWY 19 Approach</vt:lpstr>
      <vt:lpstr>PowerPoint Presentation</vt:lpstr>
      <vt:lpstr>Approach Usage - 2022</vt:lpstr>
      <vt:lpstr>RWY 24 Departure Noise Violations</vt:lpstr>
      <vt:lpstr>TEB Departure Noise Violations</vt:lpstr>
      <vt:lpstr>TEB Noise Complaints </vt:lpstr>
      <vt:lpstr>Fly Quiet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</dc:creator>
  <cp:lastModifiedBy>Gabriel Andino</cp:lastModifiedBy>
  <cp:revision>2001</cp:revision>
  <cp:lastPrinted>2021-08-03T17:16:49Z</cp:lastPrinted>
  <dcterms:created xsi:type="dcterms:W3CDTF">2019-03-07T05:27:51Z</dcterms:created>
  <dcterms:modified xsi:type="dcterms:W3CDTF">2022-12-20T20:28:41Z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0x010100D2E6116BD3F02D48B41D79B6F0C9A05C</vt:lpwstr>
  </property>
  <property fmtid="{D5CDD505-2E9C-101B-9397-08002B2CF9AE}" pid="3" name="MediaServiceImageTags">
    <vt:lpwstr/>
  </property>
</Properties>
</file>