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0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2"/>
    <p:sldMasterId id="2147483654" r:id="rId3"/>
    <p:sldMasterId id="2147483656" r:id="rId4"/>
    <p:sldMasterId id="2147483660" r:id="rId5"/>
    <p:sldMasterId id="2147483676" r:id="rId6"/>
    <p:sldMasterId id="2147483678" r:id="rId7"/>
    <p:sldMasterId id="2147483662" r:id="rId8"/>
    <p:sldMasterId id="2147483680" r:id="rId9"/>
    <p:sldMasterId id="2147483684" r:id="rId10"/>
    <p:sldMasterId id="2147483687" r:id="rId11"/>
    <p:sldMasterId id="2147483690" r:id="rId12"/>
    <p:sldMasterId id="2147483693" r:id="rId13"/>
    <p:sldMasterId id="2147483696" r:id="rId14"/>
    <p:sldMasterId id="2147483699" r:id="rId15"/>
    <p:sldMasterId id="2147483702" r:id="rId16"/>
    <p:sldMasterId id="2147483705" r:id="rId17"/>
  </p:sldMasterIdLst>
  <p:notesMasterIdLst>
    <p:notesMasterId r:id="rId27"/>
  </p:notesMasterIdLst>
  <p:sldIdLst>
    <p:sldId id="271" r:id="rId18"/>
    <p:sldId id="2817" r:id="rId19"/>
    <p:sldId id="283" r:id="rId20"/>
    <p:sldId id="2818" r:id="rId21"/>
    <p:sldId id="2819" r:id="rId22"/>
    <p:sldId id="2820" r:id="rId23"/>
    <p:sldId id="288" r:id="rId24"/>
    <p:sldId id="287" r:id="rId25"/>
    <p:sldId id="284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ser, Amanda" initials="HA" lastIdx="10" clrIdx="0">
    <p:extLst>
      <p:ext uri="{19B8F6BF-5375-455C-9EA6-DF929625EA0E}">
        <p15:presenceInfo xmlns:p15="http://schemas.microsoft.com/office/powerpoint/2012/main" userId="S::P00800077@flightsafety.com::5d78a231-6811-4d64-b94e-9c25527df4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600"/>
    <a:srgbClr val="041C2C"/>
    <a:srgbClr val="97999B"/>
    <a:srgbClr val="216093"/>
    <a:srgbClr val="ECECEC"/>
    <a:srgbClr val="FF0000"/>
    <a:srgbClr val="FFC300"/>
    <a:srgbClr val="F3FF81"/>
    <a:srgbClr val="FFFF00"/>
    <a:srgbClr val="0073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2"/>
    <p:restoredTop sz="70740" autoAdjust="0"/>
  </p:normalViewPr>
  <p:slideViewPr>
    <p:cSldViewPr snapToGrid="0" snapToObjects="1">
      <p:cViewPr varScale="1">
        <p:scale>
          <a:sx n="80" d="100"/>
          <a:sy n="80" d="100"/>
        </p:scale>
        <p:origin x="20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Master" Target="slideMasters/slideMaster12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6.xml"/><Relationship Id="rId12" Type="http://schemas.openxmlformats.org/officeDocument/2006/relationships/slideMaster" Target="slideMasters/slideMaster11.xml"/><Relationship Id="rId17" Type="http://schemas.openxmlformats.org/officeDocument/2006/relationships/slideMaster" Target="slideMasters/slideMaster16.xml"/><Relationship Id="rId25" Type="http://schemas.openxmlformats.org/officeDocument/2006/relationships/slide" Target="slides/slide8.xml"/><Relationship Id="rId2" Type="http://schemas.openxmlformats.org/officeDocument/2006/relationships/slideMaster" Target="slideMasters/slideMaster1.xml"/><Relationship Id="rId16" Type="http://schemas.openxmlformats.org/officeDocument/2006/relationships/slideMaster" Target="slideMasters/slideMaster15.xml"/><Relationship Id="rId20" Type="http://schemas.openxmlformats.org/officeDocument/2006/relationships/slide" Target="slides/slide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5" Type="http://schemas.openxmlformats.org/officeDocument/2006/relationships/slideMaster" Target="slideMasters/slideMaster14.xml"/><Relationship Id="rId23" Type="http://schemas.openxmlformats.org/officeDocument/2006/relationships/slide" Target="slides/slide6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Master" Target="slideMasters/slideMaster13.xml"/><Relationship Id="rId22" Type="http://schemas.openxmlformats.org/officeDocument/2006/relationships/slide" Target="slides/slide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01EE48-AE7D-4830-B0AA-C2B21EF2CC3D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254588-0F5E-4561-A167-B0B2EE6A4F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798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54588-0F5E-4561-A167-B0B2EE6A4F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32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54588-0F5E-4561-A167-B0B2EE6A4F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6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54588-0F5E-4561-A167-B0B2EE6A4F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71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54588-0F5E-4561-A167-B0B2EE6A4F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4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54588-0F5E-4561-A167-B0B2EE6A4F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90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54588-0F5E-4561-A167-B0B2EE6A4F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56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54588-0F5E-4561-A167-B0B2EE6A4F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1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54588-0F5E-4561-A167-B0B2EE6A4F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07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C51A1-A222-384F-9296-4E2F4C3BED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1006" y="2225675"/>
            <a:ext cx="643255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0AF8C3-B8A1-5441-B9AC-EAAC75792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006" y="4738439"/>
            <a:ext cx="5976551" cy="5817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352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C7F8D-5015-484E-9F3A-DC835066E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8B0B5-E8B2-3A49-8ECB-336796F5B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9718" y="1825625"/>
            <a:ext cx="426628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680A3-1E0D-2649-9E4B-33BD3F581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9278" y="1825625"/>
            <a:ext cx="4266282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3A4A9-B789-0A43-8288-916476AB21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1A4B9-009B-C843-9242-51901150FE3A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3F695-1420-A64D-A163-E662F33B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E5991-32B5-E04C-B23B-2F325E6A1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E775-9F02-294A-817A-F2D71D1BD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9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3598E-2031-5E43-B449-B20C9971A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692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E2361-6A12-904D-A06D-E737197A2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0693" y="1681163"/>
            <a:ext cx="399725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31FDE-B633-D241-B6E0-0CB8C5A52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80693" y="2801819"/>
            <a:ext cx="431530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1E19B-BE48-2942-8A8C-9FE749E99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0884" y="1681163"/>
            <a:ext cx="399725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9A6237-4437-9B43-B07A-669C098CBA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00884" y="2808287"/>
            <a:ext cx="3920125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11A57E-6FFD-BD4F-AEC0-EBF8FE763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E775-9F02-294A-817A-F2D71D1BD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89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9661D-B885-AB47-A145-5AF73F81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A6DE4D-91C9-E445-A4C4-145D22849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E775-9F02-294A-817A-F2D71D1BD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58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BC1695-8FF6-C74C-8D29-C574A89385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F1A4B9-009B-C843-9242-51901150FE3A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22996D-3358-4E49-B390-4F3BD7323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7495E-BFEA-DB4F-9B4D-63EEFFA13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E775-9F02-294A-817A-F2D71D1BD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00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D7A0-56B1-9541-8635-B16C68E93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0478" y="1184142"/>
            <a:ext cx="6390861" cy="1413284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06889-4EBB-2F40-8179-71D3058EA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0478" y="2720635"/>
            <a:ext cx="639086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66FBA-FDB7-7C46-9B2E-31B21580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E775-9F02-294A-817A-F2D71D1BD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38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86C74-4DF0-4C42-B661-355A3ECC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E775-9F02-294A-817A-F2D71D1BD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41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D7A0-56B1-9541-8635-B16C68E93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0478" y="1184142"/>
            <a:ext cx="6390861" cy="1413284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06889-4EBB-2F40-8179-71D3058EA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0478" y="2720635"/>
            <a:ext cx="639086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66FBA-FDB7-7C46-9B2E-31B21580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E775-9F02-294A-817A-F2D71D1BD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1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86C74-4DF0-4C42-B661-355A3ECC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E775-9F02-294A-817A-F2D71D1BD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83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D7A0-56B1-9541-8635-B16C68E93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0478" y="1184142"/>
            <a:ext cx="6390861" cy="1413284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06889-4EBB-2F40-8179-71D3058EA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0478" y="2720635"/>
            <a:ext cx="639086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66FBA-FDB7-7C46-9B2E-31B21580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E775-9F02-294A-817A-F2D71D1BD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790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86C74-4DF0-4C42-B661-355A3ECC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E775-9F02-294A-817A-F2D71D1BD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7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C51A1-A222-384F-9296-4E2F4C3BED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1006" y="2225675"/>
            <a:ext cx="643255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0AF8C3-B8A1-5441-B9AC-EAAC75792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006" y="4738439"/>
            <a:ext cx="5976551" cy="5817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1343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D7A0-56B1-9541-8635-B16C68E93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0478" y="1184142"/>
            <a:ext cx="6390861" cy="1413284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06889-4EBB-2F40-8179-71D3058EA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0478" y="2720635"/>
            <a:ext cx="639086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66FBA-FDB7-7C46-9B2E-31B21580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E775-9F02-294A-817A-F2D71D1BD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96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86C74-4DF0-4C42-B661-355A3ECC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E775-9F02-294A-817A-F2D71D1BD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97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D7A0-56B1-9541-8635-B16C68E93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0478" y="1184142"/>
            <a:ext cx="6390861" cy="1413284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06889-4EBB-2F40-8179-71D3058EA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0478" y="2720635"/>
            <a:ext cx="639086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66FBA-FDB7-7C46-9B2E-31B21580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E775-9F02-294A-817A-F2D71D1BD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459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86C74-4DF0-4C42-B661-355A3ECC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E775-9F02-294A-817A-F2D71D1BD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00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D7A0-56B1-9541-8635-B16C68E93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0478" y="1184142"/>
            <a:ext cx="6390861" cy="1413284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06889-4EBB-2F40-8179-71D3058EA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0478" y="2720635"/>
            <a:ext cx="639086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66FBA-FDB7-7C46-9B2E-31B21580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E775-9F02-294A-817A-F2D71D1BD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87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86C74-4DF0-4C42-B661-355A3ECC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E775-9F02-294A-817A-F2D71D1BD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70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D7A0-56B1-9541-8635-B16C68E93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0478" y="1184142"/>
            <a:ext cx="6390861" cy="1413284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06889-4EBB-2F40-8179-71D3058EA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0478" y="2720635"/>
            <a:ext cx="639086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66FBA-FDB7-7C46-9B2E-31B21580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E775-9F02-294A-817A-F2D71D1BD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2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86C74-4DF0-4C42-B661-355A3ECC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E775-9F02-294A-817A-F2D71D1BD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85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D7A0-56B1-9541-8635-B16C68E93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0478" y="1184142"/>
            <a:ext cx="6390861" cy="1413284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06889-4EBB-2F40-8179-71D3058EA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0478" y="2720635"/>
            <a:ext cx="639086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66FBA-FDB7-7C46-9B2E-31B21580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E775-9F02-294A-817A-F2D71D1BD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139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86C74-4DF0-4C42-B661-355A3ECC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E775-9F02-294A-817A-F2D71D1BD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0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C51A1-A222-384F-9296-4E2F4C3BED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1006" y="2225675"/>
            <a:ext cx="643255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0AF8C3-B8A1-5441-B9AC-EAAC75792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006" y="4738439"/>
            <a:ext cx="5976551" cy="5817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603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D7A0-56B1-9541-8635-B16C68E93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0478" y="1184142"/>
            <a:ext cx="6390861" cy="1413284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06889-4EBB-2F40-8179-71D3058EA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0478" y="2720635"/>
            <a:ext cx="639086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66FBA-FDB7-7C46-9B2E-31B21580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E775-9F02-294A-817A-F2D71D1BD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97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86C74-4DF0-4C42-B661-355A3ECC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E775-9F02-294A-817A-F2D71D1BD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4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C51A1-A222-384F-9296-4E2F4C3BED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1006" y="2225675"/>
            <a:ext cx="643255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0AF8C3-B8A1-5441-B9AC-EAAC75792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006" y="4738439"/>
            <a:ext cx="5976551" cy="5817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4706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C51A1-A222-384F-9296-4E2F4C3BED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1006" y="2225675"/>
            <a:ext cx="643255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0AF8C3-B8A1-5441-B9AC-EAAC75792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006" y="4738439"/>
            <a:ext cx="5976551" cy="5817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1918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C51A1-A222-384F-9296-4E2F4C3BED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5712" y="2225675"/>
            <a:ext cx="9794072" cy="1975264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“Quote would go here”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0AF8C3-B8A1-5441-B9AC-EAAC75792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712" y="4340874"/>
            <a:ext cx="9794072" cy="5817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394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CD7A0-56B1-9541-8635-B16C68E93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5973" y="654055"/>
            <a:ext cx="9144000" cy="1413284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06889-4EBB-2F40-8179-71D3058EA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5973" y="219054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66FBA-FDB7-7C46-9B2E-31B21580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E775-9F02-294A-817A-F2D71D1BD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7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0428-B755-B649-9F54-712E7B483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EF239-BFF2-694E-80E8-BDE0FFFA4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FA12-E79D-3E45-B508-8BCE3C9A0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E775-9F02-294A-817A-F2D71D1BD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5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86C74-4DF0-4C42-B661-355A3ECC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E775-9F02-294A-817A-F2D71D1BDE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2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13.jp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png"/><Relationship Id="rId4" Type="http://schemas.openxmlformats.org/officeDocument/2006/relationships/image" Target="../media/image14.jp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.png"/><Relationship Id="rId4" Type="http://schemas.openxmlformats.org/officeDocument/2006/relationships/image" Target="../media/image15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16.jp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png"/><Relationship Id="rId4" Type="http://schemas.openxmlformats.org/officeDocument/2006/relationships/image" Target="../media/image17.jp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0.png"/><Relationship Id="rId4" Type="http://schemas.openxmlformats.org/officeDocument/2006/relationships/image" Target="../media/image18.jp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0.png"/><Relationship Id="rId4" Type="http://schemas.openxmlformats.org/officeDocument/2006/relationships/image" Target="../media/image19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1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FC3BA31-82C2-2242-902B-12AFAD6305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0"/>
            <a:ext cx="6794500" cy="5892800"/>
          </a:xfrm>
          <a:prstGeom prst="rect">
            <a:avLst/>
          </a:prstGeom>
        </p:spPr>
      </p:pic>
      <p:pic>
        <p:nvPicPr>
          <p:cNvPr id="8" name="Picture 7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94FE8BC3-B66A-BD49-A110-31F78EE844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52832" y="716798"/>
            <a:ext cx="2154195" cy="39167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6873B-EE93-B34F-92FA-ACF36A83C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838" y="1920385"/>
            <a:ext cx="5910649" cy="1786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2D6C6-4BF9-0646-993C-4827F3AD9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9838" y="439139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253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7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b="1" i="0" kern="1200">
          <a:solidFill>
            <a:srgbClr val="00739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i="0" kern="1200">
          <a:solidFill>
            <a:srgbClr val="00739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i="0" kern="1200">
          <a:solidFill>
            <a:srgbClr val="00739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i="0" kern="1200">
          <a:solidFill>
            <a:srgbClr val="00739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i="0" kern="1200">
          <a:solidFill>
            <a:srgbClr val="00739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CBB4C-2022-784D-A1A0-B5119844B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448" y="857132"/>
            <a:ext cx="63203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E0651-87A0-7B46-B4A8-3DFE5B6C6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8448" y="2317632"/>
            <a:ext cx="48565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A59-D43D-7A4D-BAE0-A0E1E4274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49278" y="63038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799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FA4E775-9F02-294A-817A-F2D71D1BDE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82E18237-5527-424B-9AE5-BC29F8D87FB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14961" y="6264102"/>
            <a:ext cx="2226774" cy="40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41C2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CBB4C-2022-784D-A1A0-B5119844B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448" y="857132"/>
            <a:ext cx="63203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E0651-87A0-7B46-B4A8-3DFE5B6C6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8448" y="2317632"/>
            <a:ext cx="48565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A59-D43D-7A4D-BAE0-A0E1E4274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49278" y="63038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799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FA4E775-9F02-294A-817A-F2D71D1BDE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82E18237-5527-424B-9AE5-BC29F8D87FB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14961" y="6264102"/>
            <a:ext cx="2226774" cy="40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9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41C2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CBB4C-2022-784D-A1A0-B5119844B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448" y="857132"/>
            <a:ext cx="63203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E0651-87A0-7B46-B4A8-3DFE5B6C6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8448" y="2317632"/>
            <a:ext cx="48565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A59-D43D-7A4D-BAE0-A0E1E4274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49278" y="63038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799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FA4E775-9F02-294A-817A-F2D71D1BDE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82E18237-5527-424B-9AE5-BC29F8D87FB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14961" y="6264102"/>
            <a:ext cx="2226774" cy="40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7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41C2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CBB4C-2022-784D-A1A0-B5119844B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448" y="857132"/>
            <a:ext cx="63203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E0651-87A0-7B46-B4A8-3DFE5B6C6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8448" y="2317632"/>
            <a:ext cx="48565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A59-D43D-7A4D-BAE0-A0E1E4274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49278" y="63038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799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FA4E775-9F02-294A-817A-F2D71D1BDE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82E18237-5527-424B-9AE5-BC29F8D87FB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14961" y="6264102"/>
            <a:ext cx="2226774" cy="40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8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41C2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CBB4C-2022-784D-A1A0-B5119844B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448" y="857132"/>
            <a:ext cx="63203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E0651-87A0-7B46-B4A8-3DFE5B6C6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8448" y="2317632"/>
            <a:ext cx="48565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A59-D43D-7A4D-BAE0-A0E1E4274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49278" y="63038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799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FA4E775-9F02-294A-817A-F2D71D1BDE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82E18237-5527-424B-9AE5-BC29F8D87FB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14961" y="6264102"/>
            <a:ext cx="2226774" cy="40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6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41C2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CBB4C-2022-784D-A1A0-B5119844B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448" y="857132"/>
            <a:ext cx="63203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E0651-87A0-7B46-B4A8-3DFE5B6C6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8448" y="2317632"/>
            <a:ext cx="48565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A59-D43D-7A4D-BAE0-A0E1E4274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49278" y="63038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799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FA4E775-9F02-294A-817A-F2D71D1BDE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82E18237-5527-424B-9AE5-BC29F8D87FB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14961" y="6264102"/>
            <a:ext cx="2226774" cy="40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5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41C2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CBB4C-2022-784D-A1A0-B5119844B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448" y="857132"/>
            <a:ext cx="63203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E0651-87A0-7B46-B4A8-3DFE5B6C6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8448" y="2317632"/>
            <a:ext cx="48565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A59-D43D-7A4D-BAE0-A0E1E4274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49278" y="63038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799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FA4E775-9F02-294A-817A-F2D71D1BDE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82E18237-5527-424B-9AE5-BC29F8D87FB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14961" y="6264102"/>
            <a:ext cx="2226774" cy="40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2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41C2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FC3BA31-82C2-2242-902B-12AFAD6305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0"/>
            <a:ext cx="6794500" cy="5892800"/>
          </a:xfrm>
          <a:prstGeom prst="rect">
            <a:avLst/>
          </a:prstGeom>
        </p:spPr>
      </p:pic>
      <p:pic>
        <p:nvPicPr>
          <p:cNvPr id="8" name="Picture 7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94FE8BC3-B66A-BD49-A110-31F78EE844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52832" y="716798"/>
            <a:ext cx="2154195" cy="39167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6873B-EE93-B34F-92FA-ACF36A83C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838" y="1922723"/>
            <a:ext cx="5910649" cy="1786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2D6C6-4BF9-0646-993C-4827F3AD9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9838" y="439139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67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7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b="1" i="0" kern="1200">
          <a:solidFill>
            <a:srgbClr val="00739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i="0" kern="1200">
          <a:solidFill>
            <a:srgbClr val="00739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i="0" kern="1200">
          <a:solidFill>
            <a:srgbClr val="00739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i="0" kern="1200">
          <a:solidFill>
            <a:srgbClr val="00739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i="0" kern="1200">
          <a:solidFill>
            <a:srgbClr val="00739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94FE8BC3-B66A-BD49-A110-31F78EE844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52832" y="716798"/>
            <a:ext cx="2154195" cy="39167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6873B-EE93-B34F-92FA-ACF36A83C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838" y="2737538"/>
            <a:ext cx="8791451" cy="1055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CHAPTER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2D6C6-4BF9-0646-993C-4827F3AD9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9838" y="4018864"/>
            <a:ext cx="3688873" cy="541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33714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7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b="1" i="0" kern="1200">
          <a:solidFill>
            <a:srgbClr val="00739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i="0" kern="1200">
          <a:solidFill>
            <a:srgbClr val="21609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i="0" kern="1200">
          <a:solidFill>
            <a:srgbClr val="21609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i="0" kern="1200">
          <a:solidFill>
            <a:srgbClr val="21609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i="0" kern="1200">
          <a:solidFill>
            <a:srgbClr val="21609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94FE8BC3-B66A-BD49-A110-31F78EE844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52832" y="716798"/>
            <a:ext cx="2154195" cy="39167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6873B-EE93-B34F-92FA-ACF36A83C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838" y="2737538"/>
            <a:ext cx="8791451" cy="1055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CHAPTER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2D6C6-4BF9-0646-993C-4827F3AD9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9838" y="4018864"/>
            <a:ext cx="3688873" cy="541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392477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7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b="1" i="0" kern="1200">
          <a:solidFill>
            <a:srgbClr val="00739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i="0" kern="1200">
          <a:solidFill>
            <a:srgbClr val="21609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i="0" kern="1200">
          <a:solidFill>
            <a:srgbClr val="21609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i="0" kern="1200">
          <a:solidFill>
            <a:srgbClr val="21609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i="0" kern="1200">
          <a:solidFill>
            <a:srgbClr val="21609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94FE8BC3-B66A-BD49-A110-31F78EE844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52832" y="716798"/>
            <a:ext cx="2154195" cy="39167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6873B-EE93-B34F-92FA-ACF36A83C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838" y="2737538"/>
            <a:ext cx="8791451" cy="1055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CHAPTER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2D6C6-4BF9-0646-993C-4827F3AD9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9838" y="4018864"/>
            <a:ext cx="3688873" cy="541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340685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7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b="1" i="0" kern="1200">
          <a:solidFill>
            <a:srgbClr val="00739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i="0" kern="1200">
          <a:solidFill>
            <a:srgbClr val="21609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i="0" kern="1200">
          <a:solidFill>
            <a:srgbClr val="21609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i="0" kern="1200">
          <a:solidFill>
            <a:srgbClr val="21609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i="0" kern="1200">
          <a:solidFill>
            <a:srgbClr val="21609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6873B-EE93-B34F-92FA-ACF36A83C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838" y="2737538"/>
            <a:ext cx="8791451" cy="1055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CHAPTER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2D6C6-4BF9-0646-993C-4827F3AD9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9838" y="4018864"/>
            <a:ext cx="3688873" cy="541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69709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7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b="1" i="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i="0" kern="1200">
          <a:solidFill>
            <a:srgbClr val="21609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i="0" kern="1200">
          <a:solidFill>
            <a:srgbClr val="21609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i="0" kern="1200">
          <a:solidFill>
            <a:srgbClr val="21609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1" i="0" kern="1200">
          <a:solidFill>
            <a:srgbClr val="21609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CBB4C-2022-784D-A1A0-B5119844B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71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E0651-87A0-7B46-B4A8-3DFE5B6C6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971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A59-D43D-7A4D-BAE0-A0E1E4274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49278" y="63038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799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FA4E775-9F02-294A-817A-F2D71D1BDE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9EA88A-AD98-8E4B-ADC0-1D8445E4486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-3175"/>
            <a:ext cx="1305705" cy="6858000"/>
          </a:xfrm>
          <a:prstGeom prst="rect">
            <a:avLst/>
          </a:prstGeom>
        </p:spPr>
      </p:pic>
      <p:pic>
        <p:nvPicPr>
          <p:cNvPr id="11" name="Picture 10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82E18237-5527-424B-9AE5-BC29F8D87FB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614961" y="6264102"/>
            <a:ext cx="2226774" cy="40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6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41C2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CBB4C-2022-784D-A1A0-B5119844B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448" y="857132"/>
            <a:ext cx="63203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E0651-87A0-7B46-B4A8-3DFE5B6C6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8448" y="2317632"/>
            <a:ext cx="48565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A59-D43D-7A4D-BAE0-A0E1E4274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49278" y="63038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799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FA4E775-9F02-294A-817A-F2D71D1BDE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82E18237-5527-424B-9AE5-BC29F8D87FB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14961" y="6264102"/>
            <a:ext cx="2226774" cy="40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7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41C2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CBB4C-2022-784D-A1A0-B5119844B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448" y="857132"/>
            <a:ext cx="63203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E0651-87A0-7B46-B4A8-3DFE5B6C6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8448" y="2317632"/>
            <a:ext cx="48565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A59-D43D-7A4D-BAE0-A0E1E4274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49278" y="63038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799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FA4E775-9F02-294A-817A-F2D71D1BDE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82E18237-5527-424B-9AE5-BC29F8D87FB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14961" y="6264102"/>
            <a:ext cx="2226774" cy="40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4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41C2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7999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burger@flightsafety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563D-9242-2E4F-A6AB-7CA3AA795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605" y="1400175"/>
            <a:ext cx="6432552" cy="3395561"/>
          </a:xfrm>
        </p:spPr>
        <p:txBody>
          <a:bodyPr/>
          <a:lstStyle/>
          <a:p>
            <a:pPr algn="ctr"/>
            <a:r>
              <a:rPr lang="en-US" sz="4000" dirty="0"/>
              <a:t>Aviation Career Opportunities</a:t>
            </a:r>
            <a:br>
              <a:rPr lang="en-US" sz="4000" dirty="0"/>
            </a:br>
            <a:br>
              <a:rPr lang="en-US" sz="2800" dirty="0"/>
            </a:br>
            <a:r>
              <a:rPr lang="en-US" sz="1800" dirty="0"/>
              <a:t>Presented by Michael Burger</a:t>
            </a:r>
            <a:br>
              <a:rPr lang="en-US" sz="1800" dirty="0"/>
            </a:br>
            <a:r>
              <a:rPr lang="en-US" sz="1800" dirty="0"/>
              <a:t> </a:t>
            </a:r>
            <a:r>
              <a:rPr lang="en-US" sz="1200" dirty="0"/>
              <a:t>Center Manager / Teterboro Learning Center</a:t>
            </a:r>
            <a:br>
              <a:rPr lang="en-US" sz="1800" dirty="0"/>
            </a:br>
            <a:br>
              <a:rPr lang="en-US" sz="1800" dirty="0"/>
            </a:br>
            <a:endParaRPr lang="en-US" sz="1800" b="0" i="1" dirty="0"/>
          </a:p>
        </p:txBody>
      </p:sp>
    </p:spTree>
    <p:extLst>
      <p:ext uri="{BB962C8B-B14F-4D97-AF65-F5344CB8AC3E}">
        <p14:creationId xmlns:p14="http://schemas.microsoft.com/office/powerpoint/2010/main" val="74962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2968E-C012-4326-B416-0EBB7B3BC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50" y="168256"/>
            <a:ext cx="937259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Introduction Michael Burger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361DA8C-A1ED-4BED-A7A3-A20A7384F7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97" t="30416" r="22090" b="11655"/>
          <a:stretch/>
        </p:blipFill>
        <p:spPr>
          <a:xfrm>
            <a:off x="3057525" y="1498581"/>
            <a:ext cx="6486525" cy="42449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0DFFD3-3402-4203-99E9-4201219E46DA}"/>
              </a:ext>
            </a:extLst>
          </p:cNvPr>
          <p:cNvSpPr txBox="1"/>
          <p:nvPr/>
        </p:nvSpPr>
        <p:spPr>
          <a:xfrm>
            <a:off x="4829175" y="6593378"/>
            <a:ext cx="4020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© FlightSafety International / Publication and Distribution not allowed</a:t>
            </a:r>
          </a:p>
        </p:txBody>
      </p:sp>
    </p:spTree>
    <p:extLst>
      <p:ext uri="{BB962C8B-B14F-4D97-AF65-F5344CB8AC3E}">
        <p14:creationId xmlns:p14="http://schemas.microsoft.com/office/powerpoint/2010/main" val="2287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92BAE-BCE8-4E72-83B2-75967E00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532" y="-4449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 Business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1E7764-D9F9-4597-87F7-3C84CD453B2F}"/>
              </a:ext>
            </a:extLst>
          </p:cNvPr>
          <p:cNvSpPr/>
          <p:nvPr/>
        </p:nvSpPr>
        <p:spPr>
          <a:xfrm>
            <a:off x="1319185" y="2260315"/>
            <a:ext cx="2650733" cy="39041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1C2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Corporate consists of administrative (shared) services, finance, sales and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1C2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Civil operations includes our learning centers, which total over 30 globally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1C2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Civil operations conduct ground and simulation training working with pilots, maintenance technicians, cabin attendants, and instructors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1C2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Corporate HQ is Columbus, OH</a:t>
            </a:r>
          </a:p>
          <a:p>
            <a:endParaRPr lang="en-US" sz="1400" dirty="0">
              <a:solidFill>
                <a:srgbClr val="041C2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41C2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537E6D-9F9C-4477-8A2B-041DA1E2A4B0}"/>
              </a:ext>
            </a:extLst>
          </p:cNvPr>
          <p:cNvSpPr/>
          <p:nvPr/>
        </p:nvSpPr>
        <p:spPr>
          <a:xfrm>
            <a:off x="1319186" y="1448656"/>
            <a:ext cx="2650733" cy="811659"/>
          </a:xfrm>
          <a:prstGeom prst="rect">
            <a:avLst/>
          </a:prstGeom>
          <a:solidFill>
            <a:srgbClr val="041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Corporate and Civil Operations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F55C46-958E-43E3-A212-9A5287AAC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781" y="1448656"/>
            <a:ext cx="7073757" cy="47158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80601F-5EE8-42EB-A678-9A720CAFA28C}"/>
              </a:ext>
            </a:extLst>
          </p:cNvPr>
          <p:cNvSpPr txBox="1"/>
          <p:nvPr/>
        </p:nvSpPr>
        <p:spPr>
          <a:xfrm>
            <a:off x="4829175" y="6593378"/>
            <a:ext cx="4020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© FlightSafety International / Publication and Distribution not allowed</a:t>
            </a:r>
          </a:p>
        </p:txBody>
      </p:sp>
    </p:spTree>
    <p:extLst>
      <p:ext uri="{BB962C8B-B14F-4D97-AF65-F5344CB8AC3E}">
        <p14:creationId xmlns:p14="http://schemas.microsoft.com/office/powerpoint/2010/main" val="138908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1430A-A113-4137-BA4A-87A51DCC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Business Overview</a:t>
            </a:r>
            <a:endParaRPr lang="en-US" b="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7023C5-677A-498B-879E-2D7D243AC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49637" y="1717487"/>
            <a:ext cx="6715797" cy="4503432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B2F403-4845-4C12-B4A6-E4321D4ECF3A}"/>
              </a:ext>
            </a:extLst>
          </p:cNvPr>
          <p:cNvSpPr/>
          <p:nvPr/>
        </p:nvSpPr>
        <p:spPr>
          <a:xfrm>
            <a:off x="1859274" y="2502347"/>
            <a:ext cx="2650733" cy="39041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1C2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Designs, manufactures, and integrates the highest quality and most advanced simulation products in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1C2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Located in Broken Arrow, Oklahoma &amp; Hazelwood, 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41C2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70D91D-FC14-42EB-97DB-96F901331F29}"/>
              </a:ext>
            </a:extLst>
          </p:cNvPr>
          <p:cNvSpPr/>
          <p:nvPr/>
        </p:nvSpPr>
        <p:spPr>
          <a:xfrm>
            <a:off x="1844496" y="1690688"/>
            <a:ext cx="2650733" cy="811659"/>
          </a:xfrm>
          <a:prstGeom prst="rect">
            <a:avLst/>
          </a:prstGeom>
          <a:solidFill>
            <a:srgbClr val="216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Simulation Systems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62EB0-4240-408B-86AB-7F99DBC42500}"/>
              </a:ext>
            </a:extLst>
          </p:cNvPr>
          <p:cNvSpPr txBox="1"/>
          <p:nvPr/>
        </p:nvSpPr>
        <p:spPr>
          <a:xfrm>
            <a:off x="4829175" y="6593378"/>
            <a:ext cx="4020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© FlightSafety International / Publication and Distribution not allowed</a:t>
            </a:r>
          </a:p>
        </p:txBody>
      </p:sp>
    </p:spTree>
    <p:extLst>
      <p:ext uri="{BB962C8B-B14F-4D97-AF65-F5344CB8AC3E}">
        <p14:creationId xmlns:p14="http://schemas.microsoft.com/office/powerpoint/2010/main" val="186689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8E4A-E9AD-4727-8203-A859E5EBF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Business Overview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0DF188-854D-4DC8-9853-F418DA552947}"/>
              </a:ext>
            </a:extLst>
          </p:cNvPr>
          <p:cNvSpPr/>
          <p:nvPr/>
        </p:nvSpPr>
        <p:spPr>
          <a:xfrm>
            <a:off x="1829718" y="2503203"/>
            <a:ext cx="2650733" cy="39041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1C2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Manufactures AATDs, CPTS, FSTDs and FFSs used by flight training organizations worldwide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1C2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Enables realistic simulated learning environments for basic and complex mission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1C2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Located in Urbana, IL</a:t>
            </a:r>
          </a:p>
          <a:p>
            <a:endParaRPr lang="en-US" sz="1400" dirty="0">
              <a:solidFill>
                <a:srgbClr val="041C2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54D579-8904-4D32-B330-8883F8A006DE}"/>
              </a:ext>
            </a:extLst>
          </p:cNvPr>
          <p:cNvSpPr/>
          <p:nvPr/>
        </p:nvSpPr>
        <p:spPr>
          <a:xfrm>
            <a:off x="1829718" y="1691544"/>
            <a:ext cx="2650733" cy="811659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Content Placeholder 6" descr="Logo&#10;&#10;Description automatically generated">
            <a:extLst>
              <a:ext uri="{FF2B5EF4-FFF2-40B4-BE49-F238E27FC236}">
                <a16:creationId xmlns:a16="http://schemas.microsoft.com/office/drawing/2014/main" id="{57C08396-4CB4-4CD6-880E-A430BE657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7894" y="1208739"/>
            <a:ext cx="1776413" cy="1776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6A4D58-B5FB-4AA5-A415-87BE15024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627" y="1711921"/>
            <a:ext cx="6027654" cy="4510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106BB8-3B88-4A58-B2AD-BA33F94A420E}"/>
              </a:ext>
            </a:extLst>
          </p:cNvPr>
          <p:cNvSpPr txBox="1"/>
          <p:nvPr/>
        </p:nvSpPr>
        <p:spPr>
          <a:xfrm>
            <a:off x="4829175" y="6593378"/>
            <a:ext cx="4020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© FlightSafety International / Publication and Distribution not allowed</a:t>
            </a:r>
          </a:p>
        </p:txBody>
      </p:sp>
    </p:spTree>
    <p:extLst>
      <p:ext uri="{BB962C8B-B14F-4D97-AF65-F5344CB8AC3E}">
        <p14:creationId xmlns:p14="http://schemas.microsoft.com/office/powerpoint/2010/main" val="4008721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3D29A-3970-45DE-A687-E715568DC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Business Overview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1DBC521-4695-4EFD-B2C8-916014A64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35284" y="1690688"/>
            <a:ext cx="6772860" cy="451524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FF6163-283E-44D5-8BCF-81E42A43F282}"/>
              </a:ext>
            </a:extLst>
          </p:cNvPr>
          <p:cNvSpPr/>
          <p:nvPr/>
        </p:nvSpPr>
        <p:spPr>
          <a:xfrm>
            <a:off x="1829718" y="2502347"/>
            <a:ext cx="2650733" cy="390417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1" indent="-285750" algn="l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rgbClr val="041C2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Support for U.S. </a:t>
            </a:r>
            <a:r>
              <a:rPr lang="en-US" sz="1400" dirty="0">
                <a:solidFill>
                  <a:srgbClr val="041C2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Department of Defense</a:t>
            </a:r>
            <a:endParaRPr lang="en-US" sz="1400" kern="1200" dirty="0">
              <a:solidFill>
                <a:srgbClr val="041C2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1" indent="-285750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dirty="0">
                <a:solidFill>
                  <a:srgbClr val="041C2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Operations at 15 U.S. military bases</a:t>
            </a:r>
            <a:endParaRPr lang="en-US" sz="1400" kern="1200" dirty="0">
              <a:solidFill>
                <a:srgbClr val="041C2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1" indent="-285750" algn="l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dirty="0">
                <a:solidFill>
                  <a:srgbClr val="041C2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Provides mission-critical training programs and equipment to military and government flight crews</a:t>
            </a:r>
          </a:p>
          <a:p>
            <a:pPr marL="285750" lvl="1" indent="-285750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1400" dirty="0">
                <a:solidFill>
                  <a:srgbClr val="041C2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Defense HQ is Dallas, TX</a:t>
            </a:r>
          </a:p>
          <a:p>
            <a:pPr marL="0" lvl="1" algn="l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400" dirty="0">
              <a:solidFill>
                <a:srgbClr val="041C2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9AF612-1389-4992-BE52-2E67D662330A}"/>
              </a:ext>
            </a:extLst>
          </p:cNvPr>
          <p:cNvSpPr/>
          <p:nvPr/>
        </p:nvSpPr>
        <p:spPr>
          <a:xfrm>
            <a:off x="1829718" y="1690688"/>
            <a:ext cx="2650733" cy="811659"/>
          </a:xfrm>
          <a:prstGeom prst="rect">
            <a:avLst/>
          </a:prstGeom>
          <a:solidFill>
            <a:srgbClr val="97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E481872-B786-4AFF-B4E5-0FE5BE344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597" y="1858271"/>
            <a:ext cx="2526967" cy="4764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D97E0D-5D1D-4522-BAE9-43F7EDB0D04D}"/>
              </a:ext>
            </a:extLst>
          </p:cNvPr>
          <p:cNvSpPr txBox="1"/>
          <p:nvPr/>
        </p:nvSpPr>
        <p:spPr>
          <a:xfrm>
            <a:off x="4829175" y="6593378"/>
            <a:ext cx="4020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© FlightSafety International / Publication and Distribution not allowed</a:t>
            </a:r>
          </a:p>
        </p:txBody>
      </p:sp>
    </p:spTree>
    <p:extLst>
      <p:ext uri="{BB962C8B-B14F-4D97-AF65-F5344CB8AC3E}">
        <p14:creationId xmlns:p14="http://schemas.microsoft.com/office/powerpoint/2010/main" val="362416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B3442EE-CE84-421B-A78F-D743548BD8F8}"/>
              </a:ext>
            </a:extLst>
          </p:cNvPr>
          <p:cNvSpPr txBox="1">
            <a:spLocks/>
          </p:cNvSpPr>
          <p:nvPr/>
        </p:nvSpPr>
        <p:spPr>
          <a:xfrm>
            <a:off x="1828800" y="139443"/>
            <a:ext cx="10515600" cy="950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4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Learning Center Opportunities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32CCD8E-2687-4629-ADE4-DB1FC196D0D8}"/>
              </a:ext>
            </a:extLst>
          </p:cNvPr>
          <p:cNvSpPr/>
          <p:nvPr/>
        </p:nvSpPr>
        <p:spPr>
          <a:xfrm>
            <a:off x="2594465" y="1177665"/>
            <a:ext cx="2470308" cy="403200"/>
          </a:xfrm>
          <a:custGeom>
            <a:avLst/>
            <a:gdLst>
              <a:gd name="connsiteX0" fmla="*/ 0 w 2470308"/>
              <a:gd name="connsiteY0" fmla="*/ 0 h 403200"/>
              <a:gd name="connsiteX1" fmla="*/ 2470308 w 2470308"/>
              <a:gd name="connsiteY1" fmla="*/ 0 h 403200"/>
              <a:gd name="connsiteX2" fmla="*/ 2470308 w 2470308"/>
              <a:gd name="connsiteY2" fmla="*/ 403200 h 403200"/>
              <a:gd name="connsiteX3" fmla="*/ 0 w 2470308"/>
              <a:gd name="connsiteY3" fmla="*/ 403200 h 403200"/>
              <a:gd name="connsiteX4" fmla="*/ 0 w 2470308"/>
              <a:gd name="connsiteY4" fmla="*/ 0 h 4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0308" h="403200">
                <a:moveTo>
                  <a:pt x="0" y="0"/>
                </a:moveTo>
                <a:lnTo>
                  <a:pt x="2470308" y="0"/>
                </a:lnTo>
                <a:lnTo>
                  <a:pt x="2470308" y="403200"/>
                </a:lnTo>
                <a:lnTo>
                  <a:pt x="0" y="4032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041C2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Flight Instructors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C246F99-0577-4CFA-89D9-5A250128FA55}"/>
              </a:ext>
            </a:extLst>
          </p:cNvPr>
          <p:cNvSpPr/>
          <p:nvPr/>
        </p:nvSpPr>
        <p:spPr>
          <a:xfrm>
            <a:off x="2594465" y="1580865"/>
            <a:ext cx="2470308" cy="2033337"/>
          </a:xfrm>
          <a:custGeom>
            <a:avLst/>
            <a:gdLst>
              <a:gd name="connsiteX0" fmla="*/ 0 w 2470308"/>
              <a:gd name="connsiteY0" fmla="*/ 0 h 2033337"/>
              <a:gd name="connsiteX1" fmla="*/ 2470308 w 2470308"/>
              <a:gd name="connsiteY1" fmla="*/ 0 h 2033337"/>
              <a:gd name="connsiteX2" fmla="*/ 2470308 w 2470308"/>
              <a:gd name="connsiteY2" fmla="*/ 2033337 h 2033337"/>
              <a:gd name="connsiteX3" fmla="*/ 0 w 2470308"/>
              <a:gd name="connsiteY3" fmla="*/ 2033337 h 2033337"/>
              <a:gd name="connsiteX4" fmla="*/ 0 w 2470308"/>
              <a:gd name="connsiteY4" fmla="*/ 0 h 20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0308" h="2033337">
                <a:moveTo>
                  <a:pt x="0" y="0"/>
                </a:moveTo>
                <a:lnTo>
                  <a:pt x="2470308" y="0"/>
                </a:lnTo>
                <a:lnTo>
                  <a:pt x="2470308" y="2033337"/>
                </a:lnTo>
                <a:lnTo>
                  <a:pt x="0" y="20333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41C2C">
                <a:alpha val="90000"/>
              </a:srgbClr>
            </a:solidFill>
          </a:ln>
        </p:spPr>
        <p:style>
          <a:lnRef idx="2">
            <a:scrgbClr r="0" g="0" b="0"/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/>
              <a:t>Delivers ground and flight instruction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/>
              <a:t>Unrestricted ATP certificate, or an ICAO member state Airline Transport Pilot License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7F3D1D5-385B-4889-AF76-6A0D5A413308}"/>
              </a:ext>
            </a:extLst>
          </p:cNvPr>
          <p:cNvSpPr/>
          <p:nvPr/>
        </p:nvSpPr>
        <p:spPr>
          <a:xfrm>
            <a:off x="5410617" y="1177665"/>
            <a:ext cx="2470308" cy="403200"/>
          </a:xfrm>
          <a:custGeom>
            <a:avLst/>
            <a:gdLst>
              <a:gd name="connsiteX0" fmla="*/ 0 w 2470308"/>
              <a:gd name="connsiteY0" fmla="*/ 0 h 403200"/>
              <a:gd name="connsiteX1" fmla="*/ 2470308 w 2470308"/>
              <a:gd name="connsiteY1" fmla="*/ 0 h 403200"/>
              <a:gd name="connsiteX2" fmla="*/ 2470308 w 2470308"/>
              <a:gd name="connsiteY2" fmla="*/ 403200 h 403200"/>
              <a:gd name="connsiteX3" fmla="*/ 0 w 2470308"/>
              <a:gd name="connsiteY3" fmla="*/ 403200 h 403200"/>
              <a:gd name="connsiteX4" fmla="*/ 0 w 2470308"/>
              <a:gd name="connsiteY4" fmla="*/ 0 h 4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0308" h="403200">
                <a:moveTo>
                  <a:pt x="0" y="0"/>
                </a:moveTo>
                <a:lnTo>
                  <a:pt x="2470308" y="0"/>
                </a:lnTo>
                <a:lnTo>
                  <a:pt x="2470308" y="403200"/>
                </a:lnTo>
                <a:lnTo>
                  <a:pt x="0" y="4032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041C2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Second in Command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AFDF771-1C20-40DE-9210-FE22E865B958}"/>
              </a:ext>
            </a:extLst>
          </p:cNvPr>
          <p:cNvSpPr/>
          <p:nvPr/>
        </p:nvSpPr>
        <p:spPr>
          <a:xfrm>
            <a:off x="5410617" y="1580865"/>
            <a:ext cx="2470308" cy="2033337"/>
          </a:xfrm>
          <a:custGeom>
            <a:avLst/>
            <a:gdLst>
              <a:gd name="connsiteX0" fmla="*/ 0 w 2470308"/>
              <a:gd name="connsiteY0" fmla="*/ 0 h 2033337"/>
              <a:gd name="connsiteX1" fmla="*/ 2470308 w 2470308"/>
              <a:gd name="connsiteY1" fmla="*/ 0 h 2033337"/>
              <a:gd name="connsiteX2" fmla="*/ 2470308 w 2470308"/>
              <a:gd name="connsiteY2" fmla="*/ 2033337 h 2033337"/>
              <a:gd name="connsiteX3" fmla="*/ 0 w 2470308"/>
              <a:gd name="connsiteY3" fmla="*/ 2033337 h 2033337"/>
              <a:gd name="connsiteX4" fmla="*/ 0 w 2470308"/>
              <a:gd name="connsiteY4" fmla="*/ 0 h 20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0308" h="2033337">
                <a:moveTo>
                  <a:pt x="0" y="0"/>
                </a:moveTo>
                <a:lnTo>
                  <a:pt x="2470308" y="0"/>
                </a:lnTo>
                <a:lnTo>
                  <a:pt x="2470308" y="2033337"/>
                </a:lnTo>
                <a:lnTo>
                  <a:pt x="0" y="20333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41C2C">
                <a:alpha val="90000"/>
              </a:srgbClr>
            </a:solidFill>
          </a:ln>
        </p:spPr>
        <p:style>
          <a:lnRef idx="2">
            <a:scrgbClr r="0" g="0" b="0"/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/>
              <a:t>Responsible for maintaining currency in assigned programs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/>
              <a:t>Commercial Pilot Certificate with appropriate category, class and instrument ratings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/>
              <a:t>Minimum of 450 hours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DCAD4FE-D9D2-48DB-9E22-141B1AB7A276}"/>
              </a:ext>
            </a:extLst>
          </p:cNvPr>
          <p:cNvSpPr/>
          <p:nvPr/>
        </p:nvSpPr>
        <p:spPr>
          <a:xfrm>
            <a:off x="8226769" y="1177665"/>
            <a:ext cx="2470308" cy="403200"/>
          </a:xfrm>
          <a:custGeom>
            <a:avLst/>
            <a:gdLst>
              <a:gd name="connsiteX0" fmla="*/ 0 w 2470308"/>
              <a:gd name="connsiteY0" fmla="*/ 0 h 403200"/>
              <a:gd name="connsiteX1" fmla="*/ 2470308 w 2470308"/>
              <a:gd name="connsiteY1" fmla="*/ 0 h 403200"/>
              <a:gd name="connsiteX2" fmla="*/ 2470308 w 2470308"/>
              <a:gd name="connsiteY2" fmla="*/ 403200 h 403200"/>
              <a:gd name="connsiteX3" fmla="*/ 0 w 2470308"/>
              <a:gd name="connsiteY3" fmla="*/ 403200 h 403200"/>
              <a:gd name="connsiteX4" fmla="*/ 0 w 2470308"/>
              <a:gd name="connsiteY4" fmla="*/ 0 h 4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0308" h="403200">
                <a:moveTo>
                  <a:pt x="0" y="0"/>
                </a:moveTo>
                <a:lnTo>
                  <a:pt x="2470308" y="0"/>
                </a:lnTo>
                <a:lnTo>
                  <a:pt x="2470308" y="403200"/>
                </a:lnTo>
                <a:lnTo>
                  <a:pt x="0" y="4032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rgbClr val="041C2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Simulator Technicians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3A16230-A7C9-4724-89B8-976D4FF9FE9B}"/>
              </a:ext>
            </a:extLst>
          </p:cNvPr>
          <p:cNvSpPr/>
          <p:nvPr/>
        </p:nvSpPr>
        <p:spPr>
          <a:xfrm>
            <a:off x="8226769" y="1580865"/>
            <a:ext cx="2470308" cy="2033337"/>
          </a:xfrm>
          <a:custGeom>
            <a:avLst/>
            <a:gdLst>
              <a:gd name="connsiteX0" fmla="*/ 0 w 2470308"/>
              <a:gd name="connsiteY0" fmla="*/ 0 h 2033337"/>
              <a:gd name="connsiteX1" fmla="*/ 2470308 w 2470308"/>
              <a:gd name="connsiteY1" fmla="*/ 0 h 2033337"/>
              <a:gd name="connsiteX2" fmla="*/ 2470308 w 2470308"/>
              <a:gd name="connsiteY2" fmla="*/ 2033337 h 2033337"/>
              <a:gd name="connsiteX3" fmla="*/ 0 w 2470308"/>
              <a:gd name="connsiteY3" fmla="*/ 2033337 h 2033337"/>
              <a:gd name="connsiteX4" fmla="*/ 0 w 2470308"/>
              <a:gd name="connsiteY4" fmla="*/ 0 h 20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0308" h="2033337">
                <a:moveTo>
                  <a:pt x="0" y="0"/>
                </a:moveTo>
                <a:lnTo>
                  <a:pt x="2470308" y="0"/>
                </a:lnTo>
                <a:lnTo>
                  <a:pt x="2470308" y="2033337"/>
                </a:lnTo>
                <a:lnTo>
                  <a:pt x="0" y="203333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041C2C">
                <a:alpha val="90000"/>
              </a:srgbClr>
            </a:solidFill>
          </a:ln>
        </p:spPr>
        <p:style>
          <a:lnRef idx="2">
            <a:scrgbClr r="0" g="0" b="0"/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dirty="0"/>
              <a:t>M</a:t>
            </a:r>
            <a:r>
              <a:rPr lang="en-US" sz="1400" kern="1200" dirty="0"/>
              <a:t>aintains and repairs flight training devices (FTDs)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dirty="0"/>
              <a:t>M</a:t>
            </a:r>
            <a:r>
              <a:rPr lang="en-US" sz="1400" kern="1200" dirty="0"/>
              <a:t>akes mechanical modifications, updates and repairs 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/>
              <a:t>1-3 years’ experience, including civilian/military electronics, or related technical experience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F30E88-79F6-4835-9846-BBA36AFC50B8}"/>
              </a:ext>
            </a:extLst>
          </p:cNvPr>
          <p:cNvGrpSpPr/>
          <p:nvPr/>
        </p:nvGrpSpPr>
        <p:grpSpPr>
          <a:xfrm>
            <a:off x="2563505" y="3815802"/>
            <a:ext cx="2470308" cy="403200"/>
            <a:chOff x="3734517" y="4059222"/>
            <a:chExt cx="2470308" cy="403200"/>
          </a:xfrm>
          <a:solidFill>
            <a:schemeClr val="tx2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EE2E5C-F8FE-4E08-A14E-CE09B338560D}"/>
                </a:ext>
              </a:extLst>
            </p:cNvPr>
            <p:cNvSpPr/>
            <p:nvPr/>
          </p:nvSpPr>
          <p:spPr>
            <a:xfrm>
              <a:off x="3734517" y="4059222"/>
              <a:ext cx="2470308" cy="403200"/>
            </a:xfrm>
            <a:prstGeom prst="rect">
              <a:avLst/>
            </a:prstGeom>
            <a:grpFill/>
            <a:ln>
              <a:solidFill>
                <a:srgbClr val="041C2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76A768-1C1A-4490-B5E1-5ADEF30D796C}"/>
                </a:ext>
              </a:extLst>
            </p:cNvPr>
            <p:cNvSpPr txBox="1"/>
            <p:nvPr/>
          </p:nvSpPr>
          <p:spPr>
            <a:xfrm>
              <a:off x="3734517" y="4059222"/>
              <a:ext cx="2470308" cy="4032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Courseware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4BF66B-5497-435F-9957-CA247E979152}"/>
              </a:ext>
            </a:extLst>
          </p:cNvPr>
          <p:cNvGrpSpPr/>
          <p:nvPr/>
        </p:nvGrpSpPr>
        <p:grpSpPr>
          <a:xfrm>
            <a:off x="2563505" y="4202100"/>
            <a:ext cx="2470308" cy="2033337"/>
            <a:chOff x="3734517" y="4462422"/>
            <a:chExt cx="2470308" cy="203333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3DF8093-E7D8-44B4-9E98-E069CCCD3DA7}"/>
                </a:ext>
              </a:extLst>
            </p:cNvPr>
            <p:cNvSpPr/>
            <p:nvPr/>
          </p:nvSpPr>
          <p:spPr>
            <a:xfrm>
              <a:off x="3734517" y="4462422"/>
              <a:ext cx="2470308" cy="2033337"/>
            </a:xfrm>
            <a:prstGeom prst="rect">
              <a:avLst/>
            </a:prstGeom>
            <a:ln>
              <a:solidFill>
                <a:srgbClr val="041C2C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8357C1-113B-440A-85CA-8146E63D6980}"/>
                </a:ext>
              </a:extLst>
            </p:cNvPr>
            <p:cNvSpPr txBox="1"/>
            <p:nvPr/>
          </p:nvSpPr>
          <p:spPr>
            <a:xfrm>
              <a:off x="3734517" y="4462422"/>
              <a:ext cx="2470308" cy="20333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dirty="0"/>
                <a:t>Creating, developing, enhancing interactive products and programs for FlightSafety training 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dirty="0"/>
                <a:t>Field of study in graphic design/layout, multimedia, video production, 3D and/or multimedia preferred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E1967F-27D7-41D3-8271-BDCFA6F74703}"/>
              </a:ext>
            </a:extLst>
          </p:cNvPr>
          <p:cNvGrpSpPr/>
          <p:nvPr/>
        </p:nvGrpSpPr>
        <p:grpSpPr>
          <a:xfrm>
            <a:off x="5407569" y="3798900"/>
            <a:ext cx="2470308" cy="403200"/>
            <a:chOff x="6617057" y="4062621"/>
            <a:chExt cx="2470308" cy="403200"/>
          </a:xfrm>
          <a:solidFill>
            <a:schemeClr val="tx2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4BEBC3C-86EE-461A-95C6-FAACF34C9656}"/>
                </a:ext>
              </a:extLst>
            </p:cNvPr>
            <p:cNvSpPr/>
            <p:nvPr/>
          </p:nvSpPr>
          <p:spPr>
            <a:xfrm>
              <a:off x="6617057" y="4062621"/>
              <a:ext cx="2470308" cy="403200"/>
            </a:xfrm>
            <a:prstGeom prst="rect">
              <a:avLst/>
            </a:prstGeom>
            <a:grpFill/>
            <a:ln>
              <a:solidFill>
                <a:srgbClr val="041C2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4F33BD-68B5-4928-8F52-933299528E8D}"/>
                </a:ext>
              </a:extLst>
            </p:cNvPr>
            <p:cNvSpPr txBox="1"/>
            <p:nvPr/>
          </p:nvSpPr>
          <p:spPr>
            <a:xfrm>
              <a:off x="6617057" y="4062621"/>
              <a:ext cx="2470308" cy="4032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Customer Support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7FE61B6-4E0A-458C-8A1F-E745913A36DF}"/>
              </a:ext>
            </a:extLst>
          </p:cNvPr>
          <p:cNvGrpSpPr/>
          <p:nvPr/>
        </p:nvGrpSpPr>
        <p:grpSpPr>
          <a:xfrm>
            <a:off x="5407569" y="4202100"/>
            <a:ext cx="2470308" cy="2033337"/>
            <a:chOff x="6617057" y="4465821"/>
            <a:chExt cx="2470308" cy="203333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C363F4C-B6E5-4BBA-A802-5D397513A1AF}"/>
                </a:ext>
              </a:extLst>
            </p:cNvPr>
            <p:cNvSpPr/>
            <p:nvPr/>
          </p:nvSpPr>
          <p:spPr>
            <a:xfrm>
              <a:off x="6617057" y="4465821"/>
              <a:ext cx="2470308" cy="2033337"/>
            </a:xfrm>
            <a:prstGeom prst="rect">
              <a:avLst/>
            </a:prstGeom>
            <a:ln>
              <a:solidFill>
                <a:srgbClr val="041C2C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A8DF1EA-F34F-4981-BACE-0EDF936EC252}"/>
                </a:ext>
              </a:extLst>
            </p:cNvPr>
            <p:cNvSpPr txBox="1"/>
            <p:nvPr/>
          </p:nvSpPr>
          <p:spPr>
            <a:xfrm>
              <a:off x="6617057" y="4465821"/>
              <a:ext cx="2470308" cy="20333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dirty="0"/>
                <a:t>Proactive problem solvers who ensure FlightSafety International customers and clients receive the very best service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dirty="0"/>
                <a:t>One to two (1-2) years related experience in related field such as customer service, hospitality or administration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2B33215-59BA-41FC-86D7-FB233769B85D}"/>
              </a:ext>
            </a:extLst>
          </p:cNvPr>
          <p:cNvGrpSpPr/>
          <p:nvPr/>
        </p:nvGrpSpPr>
        <p:grpSpPr>
          <a:xfrm>
            <a:off x="8226769" y="3798900"/>
            <a:ext cx="2470308" cy="403200"/>
            <a:chOff x="6617057" y="4062621"/>
            <a:chExt cx="2470308" cy="403200"/>
          </a:xfrm>
          <a:solidFill>
            <a:schemeClr val="tx2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FF9C12D-C5E1-4DF0-8E54-C7855AFC0FF4}"/>
                </a:ext>
              </a:extLst>
            </p:cNvPr>
            <p:cNvSpPr/>
            <p:nvPr/>
          </p:nvSpPr>
          <p:spPr>
            <a:xfrm>
              <a:off x="6617057" y="4062621"/>
              <a:ext cx="2470308" cy="403200"/>
            </a:xfrm>
            <a:prstGeom prst="rect">
              <a:avLst/>
            </a:prstGeom>
            <a:grpFill/>
            <a:ln>
              <a:solidFill>
                <a:srgbClr val="041C2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B19371-9BCE-48BE-8FB9-79E59786AA99}"/>
                </a:ext>
              </a:extLst>
            </p:cNvPr>
            <p:cNvSpPr txBox="1"/>
            <p:nvPr/>
          </p:nvSpPr>
          <p:spPr>
            <a:xfrm>
              <a:off x="6617057" y="4062621"/>
              <a:ext cx="2470308" cy="4032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IT / Admin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A32373-F200-4DD4-88BE-743E5B47F52A}"/>
              </a:ext>
            </a:extLst>
          </p:cNvPr>
          <p:cNvGrpSpPr/>
          <p:nvPr/>
        </p:nvGrpSpPr>
        <p:grpSpPr>
          <a:xfrm>
            <a:off x="8226769" y="4202100"/>
            <a:ext cx="2470308" cy="2033337"/>
            <a:chOff x="6617057" y="4465821"/>
            <a:chExt cx="2470308" cy="203333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C929155-8514-4D4A-81ED-938ABA6A7807}"/>
                </a:ext>
              </a:extLst>
            </p:cNvPr>
            <p:cNvSpPr/>
            <p:nvPr/>
          </p:nvSpPr>
          <p:spPr>
            <a:xfrm>
              <a:off x="6617057" y="4465821"/>
              <a:ext cx="2470308" cy="2033337"/>
            </a:xfrm>
            <a:prstGeom prst="rect">
              <a:avLst/>
            </a:prstGeom>
            <a:ln>
              <a:solidFill>
                <a:srgbClr val="041C2C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AD10B1-4A1A-440A-868B-4C271EFF81BB}"/>
                </a:ext>
              </a:extLst>
            </p:cNvPr>
            <p:cNvSpPr txBox="1"/>
            <p:nvPr/>
          </p:nvSpPr>
          <p:spPr>
            <a:xfrm>
              <a:off x="6617057" y="4465821"/>
              <a:ext cx="2470308" cy="20333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dirty="0"/>
                <a:t>Simulator software and computer specialists developing and maintain IT infrastructure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dirty="0"/>
                <a:t>Admin/HR/Sales/Marketing specialist supporting the training business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6F53834-2310-4511-9E7B-4B3D29F6BF28}"/>
              </a:ext>
            </a:extLst>
          </p:cNvPr>
          <p:cNvSpPr txBox="1"/>
          <p:nvPr/>
        </p:nvSpPr>
        <p:spPr>
          <a:xfrm rot="16200000">
            <a:off x="-2448939" y="2963933"/>
            <a:ext cx="6172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Aviation Career Opportunities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DAB2B3-94DF-4EEB-BE39-FDF0912F442F}"/>
              </a:ext>
            </a:extLst>
          </p:cNvPr>
          <p:cNvSpPr txBox="1"/>
          <p:nvPr/>
        </p:nvSpPr>
        <p:spPr>
          <a:xfrm>
            <a:off x="4829175" y="6593378"/>
            <a:ext cx="4020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© FlightSafety International / Publication and Distribution not allowed</a:t>
            </a:r>
          </a:p>
        </p:txBody>
      </p:sp>
    </p:spTree>
    <p:extLst>
      <p:ext uri="{BB962C8B-B14F-4D97-AF65-F5344CB8AC3E}">
        <p14:creationId xmlns:p14="http://schemas.microsoft.com/office/powerpoint/2010/main" val="4197638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55F43D4-9955-4FC9-9AE1-A59441AA0C01}"/>
              </a:ext>
            </a:extLst>
          </p:cNvPr>
          <p:cNvGrpSpPr/>
          <p:nvPr/>
        </p:nvGrpSpPr>
        <p:grpSpPr>
          <a:xfrm>
            <a:off x="2169003" y="1441554"/>
            <a:ext cx="8772769" cy="3974892"/>
            <a:chOff x="2467060" y="1522140"/>
            <a:chExt cx="8102612" cy="243653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D2AF905-FCA3-417A-AAD6-5B8529CF4BB3}"/>
                </a:ext>
              </a:extLst>
            </p:cNvPr>
            <p:cNvSpPr/>
            <p:nvPr/>
          </p:nvSpPr>
          <p:spPr>
            <a:xfrm>
              <a:off x="2467060" y="1522140"/>
              <a:ext cx="2470308" cy="403200"/>
            </a:xfrm>
            <a:custGeom>
              <a:avLst/>
              <a:gdLst>
                <a:gd name="connsiteX0" fmla="*/ 0 w 2470308"/>
                <a:gd name="connsiteY0" fmla="*/ 0 h 403200"/>
                <a:gd name="connsiteX1" fmla="*/ 2470308 w 2470308"/>
                <a:gd name="connsiteY1" fmla="*/ 0 h 403200"/>
                <a:gd name="connsiteX2" fmla="*/ 2470308 w 2470308"/>
                <a:gd name="connsiteY2" fmla="*/ 403200 h 403200"/>
                <a:gd name="connsiteX3" fmla="*/ 0 w 2470308"/>
                <a:gd name="connsiteY3" fmla="*/ 403200 h 403200"/>
                <a:gd name="connsiteX4" fmla="*/ 0 w 2470308"/>
                <a:gd name="connsiteY4" fmla="*/ 0 h 4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308" h="403200">
                  <a:moveTo>
                    <a:pt x="0" y="0"/>
                  </a:moveTo>
                  <a:lnTo>
                    <a:pt x="2470308" y="0"/>
                  </a:lnTo>
                  <a:lnTo>
                    <a:pt x="2470308" y="403200"/>
                  </a:lnTo>
                  <a:lnTo>
                    <a:pt x="0" y="4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rgbClr val="041C2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/>
                <a:t>Software Engineers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20CA7F-343A-407D-9B48-5241C5B87003}"/>
                </a:ext>
              </a:extLst>
            </p:cNvPr>
            <p:cNvSpPr/>
            <p:nvPr/>
          </p:nvSpPr>
          <p:spPr>
            <a:xfrm>
              <a:off x="2467060" y="1925340"/>
              <a:ext cx="2470308" cy="2033337"/>
            </a:xfrm>
            <a:custGeom>
              <a:avLst/>
              <a:gdLst>
                <a:gd name="connsiteX0" fmla="*/ 0 w 2470308"/>
                <a:gd name="connsiteY0" fmla="*/ 0 h 2033337"/>
                <a:gd name="connsiteX1" fmla="*/ 2470308 w 2470308"/>
                <a:gd name="connsiteY1" fmla="*/ 0 h 2033337"/>
                <a:gd name="connsiteX2" fmla="*/ 2470308 w 2470308"/>
                <a:gd name="connsiteY2" fmla="*/ 2033337 h 2033337"/>
                <a:gd name="connsiteX3" fmla="*/ 0 w 2470308"/>
                <a:gd name="connsiteY3" fmla="*/ 2033337 h 2033337"/>
                <a:gd name="connsiteX4" fmla="*/ 0 w 2470308"/>
                <a:gd name="connsiteY4" fmla="*/ 0 h 203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308" h="2033337">
                  <a:moveTo>
                    <a:pt x="0" y="0"/>
                  </a:moveTo>
                  <a:lnTo>
                    <a:pt x="2470308" y="0"/>
                  </a:lnTo>
                  <a:lnTo>
                    <a:pt x="2470308" y="2033337"/>
                  </a:lnTo>
                  <a:lnTo>
                    <a:pt x="0" y="2033337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41C2C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400" kern="12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A777028-A367-45A0-A3DD-D1BC1A8065D4}"/>
                </a:ext>
              </a:extLst>
            </p:cNvPr>
            <p:cNvSpPr/>
            <p:nvPr/>
          </p:nvSpPr>
          <p:spPr>
            <a:xfrm>
              <a:off x="5283212" y="1522140"/>
              <a:ext cx="2470308" cy="403200"/>
            </a:xfrm>
            <a:custGeom>
              <a:avLst/>
              <a:gdLst>
                <a:gd name="connsiteX0" fmla="*/ 0 w 2470308"/>
                <a:gd name="connsiteY0" fmla="*/ 0 h 403200"/>
                <a:gd name="connsiteX1" fmla="*/ 2470308 w 2470308"/>
                <a:gd name="connsiteY1" fmla="*/ 0 h 403200"/>
                <a:gd name="connsiteX2" fmla="*/ 2470308 w 2470308"/>
                <a:gd name="connsiteY2" fmla="*/ 403200 h 403200"/>
                <a:gd name="connsiteX3" fmla="*/ 0 w 2470308"/>
                <a:gd name="connsiteY3" fmla="*/ 403200 h 403200"/>
                <a:gd name="connsiteX4" fmla="*/ 0 w 2470308"/>
                <a:gd name="connsiteY4" fmla="*/ 0 h 4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308" h="403200">
                  <a:moveTo>
                    <a:pt x="0" y="0"/>
                  </a:moveTo>
                  <a:lnTo>
                    <a:pt x="2470308" y="0"/>
                  </a:lnTo>
                  <a:lnTo>
                    <a:pt x="2470308" y="403200"/>
                  </a:lnTo>
                  <a:lnTo>
                    <a:pt x="0" y="4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rgbClr val="041C2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Field Service Technicians </a:t>
              </a:r>
              <a:endParaRPr lang="en-US" b="1" kern="1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19F6D4-1C4D-4BC5-9A07-A130839BD5B3}"/>
                </a:ext>
              </a:extLst>
            </p:cNvPr>
            <p:cNvSpPr/>
            <p:nvPr/>
          </p:nvSpPr>
          <p:spPr>
            <a:xfrm>
              <a:off x="5283212" y="1925340"/>
              <a:ext cx="2470308" cy="2033337"/>
            </a:xfrm>
            <a:custGeom>
              <a:avLst/>
              <a:gdLst>
                <a:gd name="connsiteX0" fmla="*/ 0 w 2470308"/>
                <a:gd name="connsiteY0" fmla="*/ 0 h 2033337"/>
                <a:gd name="connsiteX1" fmla="*/ 2470308 w 2470308"/>
                <a:gd name="connsiteY1" fmla="*/ 0 h 2033337"/>
                <a:gd name="connsiteX2" fmla="*/ 2470308 w 2470308"/>
                <a:gd name="connsiteY2" fmla="*/ 2033337 h 2033337"/>
                <a:gd name="connsiteX3" fmla="*/ 0 w 2470308"/>
                <a:gd name="connsiteY3" fmla="*/ 2033337 h 2033337"/>
                <a:gd name="connsiteX4" fmla="*/ 0 w 2470308"/>
                <a:gd name="connsiteY4" fmla="*/ 0 h 203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308" h="2033337">
                  <a:moveTo>
                    <a:pt x="0" y="0"/>
                  </a:moveTo>
                  <a:lnTo>
                    <a:pt x="2470308" y="0"/>
                  </a:lnTo>
                  <a:lnTo>
                    <a:pt x="2470308" y="2033337"/>
                  </a:lnTo>
                  <a:lnTo>
                    <a:pt x="0" y="2033337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41C2C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285750" lvl="1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600" dirty="0"/>
                <a:t>Plans and coordinates in-house and customer-based field installation and integration of flight simulation PC windows</a:t>
              </a:r>
            </a:p>
            <a:p>
              <a:pPr marL="285750" lvl="1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600" dirty="0"/>
                <a:t>Ensuring system functionality through execution of documented test procedures meets program specifications</a:t>
              </a:r>
              <a:r>
                <a:rPr lang="en-US" sz="1500" dirty="0"/>
                <a:t>.</a:t>
              </a:r>
            </a:p>
            <a:p>
              <a:pPr marL="285750" lvl="1" indent="-28575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500" dirty="0"/>
                <a:t>Associates Degree in Computer Science, Computer Networking preferred	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B326BF-5EE2-46F9-AFBE-0687B3DC38E1}"/>
                </a:ext>
              </a:extLst>
            </p:cNvPr>
            <p:cNvSpPr/>
            <p:nvPr/>
          </p:nvSpPr>
          <p:spPr>
            <a:xfrm>
              <a:off x="8099364" y="1522140"/>
              <a:ext cx="2470308" cy="403200"/>
            </a:xfrm>
            <a:custGeom>
              <a:avLst/>
              <a:gdLst>
                <a:gd name="connsiteX0" fmla="*/ 0 w 2470308"/>
                <a:gd name="connsiteY0" fmla="*/ 0 h 403200"/>
                <a:gd name="connsiteX1" fmla="*/ 2470308 w 2470308"/>
                <a:gd name="connsiteY1" fmla="*/ 0 h 403200"/>
                <a:gd name="connsiteX2" fmla="*/ 2470308 w 2470308"/>
                <a:gd name="connsiteY2" fmla="*/ 403200 h 403200"/>
                <a:gd name="connsiteX3" fmla="*/ 0 w 2470308"/>
                <a:gd name="connsiteY3" fmla="*/ 403200 h 403200"/>
                <a:gd name="connsiteX4" fmla="*/ 0 w 2470308"/>
                <a:gd name="connsiteY4" fmla="*/ 0 h 4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308" h="403200">
                  <a:moveTo>
                    <a:pt x="0" y="0"/>
                  </a:moveTo>
                  <a:lnTo>
                    <a:pt x="2470308" y="0"/>
                  </a:lnTo>
                  <a:lnTo>
                    <a:pt x="2470308" y="403200"/>
                  </a:lnTo>
                  <a:lnTo>
                    <a:pt x="0" y="4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rgbClr val="041C2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Simulator Maintenance Technicians </a:t>
              </a:r>
              <a:endParaRPr lang="en-US" b="1" kern="12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CC1547F-0CD6-4D4F-8BB7-0E01DA8C48FF}"/>
                </a:ext>
              </a:extLst>
            </p:cNvPr>
            <p:cNvSpPr/>
            <p:nvPr/>
          </p:nvSpPr>
          <p:spPr>
            <a:xfrm>
              <a:off x="8099364" y="1925340"/>
              <a:ext cx="2470308" cy="2033337"/>
            </a:xfrm>
            <a:custGeom>
              <a:avLst/>
              <a:gdLst>
                <a:gd name="connsiteX0" fmla="*/ 0 w 2470308"/>
                <a:gd name="connsiteY0" fmla="*/ 0 h 2033337"/>
                <a:gd name="connsiteX1" fmla="*/ 2470308 w 2470308"/>
                <a:gd name="connsiteY1" fmla="*/ 0 h 2033337"/>
                <a:gd name="connsiteX2" fmla="*/ 2470308 w 2470308"/>
                <a:gd name="connsiteY2" fmla="*/ 2033337 h 2033337"/>
                <a:gd name="connsiteX3" fmla="*/ 0 w 2470308"/>
                <a:gd name="connsiteY3" fmla="*/ 2033337 h 2033337"/>
                <a:gd name="connsiteX4" fmla="*/ 0 w 2470308"/>
                <a:gd name="connsiteY4" fmla="*/ 0 h 203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0308" h="2033337">
                  <a:moveTo>
                    <a:pt x="0" y="0"/>
                  </a:moveTo>
                  <a:lnTo>
                    <a:pt x="2470308" y="0"/>
                  </a:lnTo>
                  <a:lnTo>
                    <a:pt x="2470308" y="2033337"/>
                  </a:lnTo>
                  <a:lnTo>
                    <a:pt x="0" y="2033337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041C2C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400" dirty="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1E158C10-7773-40AF-AFD6-53A38463B525}"/>
              </a:ext>
            </a:extLst>
          </p:cNvPr>
          <p:cNvSpPr txBox="1">
            <a:spLocks/>
          </p:cNvSpPr>
          <p:nvPr/>
        </p:nvSpPr>
        <p:spPr>
          <a:xfrm>
            <a:off x="2720590" y="-358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41C2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000" dirty="0"/>
              <a:t>Simulation Opportunities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69FFD6-63FA-4F18-9B98-FC86EC9FE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1797" y="-117929"/>
            <a:ext cx="2712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2FB113-8BAF-48D1-9154-EFEE94577707}"/>
              </a:ext>
            </a:extLst>
          </p:cNvPr>
          <p:cNvSpPr/>
          <p:nvPr/>
        </p:nvSpPr>
        <p:spPr>
          <a:xfrm>
            <a:off x="2169002" y="2199434"/>
            <a:ext cx="267462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Provides software solution for navigation and visual systems for use in pilot training.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Basic high level programming skills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Knowledge of operating systems such as UNIX, Linux, and Concurrent OS/32 are a plus.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AB454D-565D-4255-9E9D-8E51055D9EDA}"/>
              </a:ext>
            </a:extLst>
          </p:cNvPr>
          <p:cNvSpPr/>
          <p:nvPr/>
        </p:nvSpPr>
        <p:spPr>
          <a:xfrm>
            <a:off x="8267147" y="2204134"/>
            <a:ext cx="25128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Troubleshoots, repairs and modifies production electronic components, parts, equipment, and systems in aircraft flight simulators.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Associates Degree in Electronic Technology or equivalent Military training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4A5CD4-6A3C-4240-A063-F9460FB22460}"/>
              </a:ext>
            </a:extLst>
          </p:cNvPr>
          <p:cNvSpPr txBox="1"/>
          <p:nvPr/>
        </p:nvSpPr>
        <p:spPr>
          <a:xfrm rot="16200000">
            <a:off x="-2749365" y="3045794"/>
            <a:ext cx="67023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Aviation Career Opportunities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92BEE9-A1A1-4E05-8527-A95080088304}"/>
              </a:ext>
            </a:extLst>
          </p:cNvPr>
          <p:cNvSpPr txBox="1"/>
          <p:nvPr/>
        </p:nvSpPr>
        <p:spPr>
          <a:xfrm>
            <a:off x="4829175" y="6593378"/>
            <a:ext cx="4020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© FlightSafety International / Publication and Distribution not allowed</a:t>
            </a:r>
          </a:p>
        </p:txBody>
      </p:sp>
    </p:spTree>
    <p:extLst>
      <p:ext uri="{BB962C8B-B14F-4D97-AF65-F5344CB8AC3E}">
        <p14:creationId xmlns:p14="http://schemas.microsoft.com/office/powerpoint/2010/main" val="3356711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56901-DA39-435D-B6E0-6FBB48F6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71DA1E7-DB3A-4EEE-A5A0-B61E2C70F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Contact:</a:t>
            </a: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Michael.burger@flightsafety.com</a:t>
            </a:r>
            <a:endParaRPr lang="en-US" dirty="0"/>
          </a:p>
          <a:p>
            <a:r>
              <a:rPr lang="en-US" dirty="0"/>
              <a:t>Phone #: +1 201 528 0100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837D25-634D-462F-BD92-D72AD1A9F8A6}"/>
              </a:ext>
            </a:extLst>
          </p:cNvPr>
          <p:cNvSpPr txBox="1"/>
          <p:nvPr/>
        </p:nvSpPr>
        <p:spPr>
          <a:xfrm>
            <a:off x="4829175" y="6593378"/>
            <a:ext cx="4020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© FlightSafety International / Publication and Distribution not allowed</a:t>
            </a:r>
          </a:p>
        </p:txBody>
      </p:sp>
    </p:spTree>
    <p:extLst>
      <p:ext uri="{BB962C8B-B14F-4D97-AF65-F5344CB8AC3E}">
        <p14:creationId xmlns:p14="http://schemas.microsoft.com/office/powerpoint/2010/main" val="195936784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736C74-F2B5-47E1-9CDA-5BE6B553D7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1743</TotalTime>
  <Words>576</Words>
  <Application>Microsoft Office PowerPoint</Application>
  <PresentationFormat>Widescreen</PresentationFormat>
  <Paragraphs>77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9</vt:i4>
      </vt:variant>
    </vt:vector>
  </HeadingPairs>
  <TitlesOfParts>
    <vt:vector size="29" baseType="lpstr">
      <vt:lpstr>Arial</vt:lpstr>
      <vt:lpstr>Arial Narrow</vt:lpstr>
      <vt:lpstr>Calibri</vt:lpstr>
      <vt:lpstr>Verdana</vt:lpstr>
      <vt:lpstr>1_Custom Design</vt:lpstr>
      <vt:lpstr>2_Custom Design</vt:lpstr>
      <vt:lpstr>3_Custom Design</vt:lpstr>
      <vt:lpstr>5_Custom Design</vt:lpstr>
      <vt:lpstr>4_Custom Design</vt:lpstr>
      <vt:lpstr>7_Custom Design</vt:lpstr>
      <vt:lpstr>Custom Design</vt:lpstr>
      <vt:lpstr>6_Custom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Aviation Career Opportunities  Presented by Michael Burger  Center Manager / Teterboro Learning Center  </vt:lpstr>
      <vt:lpstr>Introduction Michael Burger</vt:lpstr>
      <vt:lpstr> Business Overview</vt:lpstr>
      <vt:lpstr>Business Overview</vt:lpstr>
      <vt:lpstr>Business Overview</vt:lpstr>
      <vt:lpstr>Business Overview</vt:lpstr>
      <vt:lpstr>PowerPoint Presentation</vt:lpstr>
      <vt:lpstr>PowerPoint Presentation</vt:lpstr>
      <vt:lpstr>Question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Smith</dc:creator>
  <cp:lastModifiedBy>Burger, Michael</cp:lastModifiedBy>
  <cp:revision>89</cp:revision>
  <cp:lastPrinted>2023-03-07T14:53:00Z</cp:lastPrinted>
  <dcterms:created xsi:type="dcterms:W3CDTF">2021-05-21T17:20:30Z</dcterms:created>
  <dcterms:modified xsi:type="dcterms:W3CDTF">2023-03-15T14:07:18Z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0x010100387B978D2455A9469BB3F4420B097DE5</vt:lpwstr>
  </property>
</Properties>
</file>